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7" r:id="rId2"/>
    <p:sldId id="259" r:id="rId3"/>
    <p:sldId id="278" r:id="rId4"/>
    <p:sldId id="277" r:id="rId5"/>
    <p:sldId id="281" r:id="rId6"/>
    <p:sldId id="268" r:id="rId7"/>
    <p:sldId id="275" r:id="rId8"/>
    <p:sldId id="282" r:id="rId9"/>
    <p:sldId id="285" r:id="rId10"/>
    <p:sldId id="286" r:id="rId11"/>
    <p:sldId id="280" r:id="rId12"/>
    <p:sldId id="267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3399"/>
    <a:srgbClr val="FFFFFF"/>
    <a:srgbClr val="92D050"/>
    <a:srgbClr val="8FC7DB"/>
    <a:srgbClr val="94CDD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67"/>
      </p:cViewPr>
      <p:guideLst>
        <p:guide orient="horz" pos="220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18" d="100"/>
          <a:sy n="118" d="100"/>
        </p:scale>
        <p:origin x="-5008" y="-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10:09:04.48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0 156,'202'-15,"-104"5,-51 4,-1-2,61-17,-78 18,1 1,-1 1,37 0,92 5,-84 1,491-10,-285 5,-250 1,42-8,-42 5,47-2,76 4,230-11,264 6,-619 9,504 49,-514-47,269 43,102 12,346 29,-548-62,4 2,336 26,-305-51,129 4,134 1,-325-7,-108-1,0-3,-1-2,63-17,216-32,2 8,-253 37,-37 4,59-3,164 12,84-3,-124-20,61-1,-123 21,154 4,-196 10,13 1,21-11,57 3,359 1,-346-9,5 3,245-2,-201-24,-112 7,-149 16,0 0,0-2,19-6,20-5,14 2,82-20,-96 20,-32 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10:09:35.521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0 963,'1'-1,"-1"1,0-1,1 0,-1 0,1 1,-1-1,1 0,-1 1,1-1,0 1,-1-1,1 1,0-1,-1 1,1-1,0 1,0 0,0-1,-1 1,1 0,0 0,0-1,0 1,-1 0,1 0,0 0,1 0,25-1,-19 1,0 0,0 1,-1 0,1 1,0 0,0 0,-1 0,0 1,1 0,-1 1,8 4,-10-4,0 0,-1 0,1 0,-1 1,1 0,-1-1,-1 2,1-1,-1 0,0 1,0-1,0 1,-1 0,3 8,29 80,0 2,-33-94,10 37,21 49,-32-86,1 0,0 0,0 0,0 0,0 0,0-1,1 1,-1 0,1-1,-1 1,1-1,-1 0,1 1,0-1,-1 0,1 0,0 0,2 1,-2-2,-1 0,1 0,-1 0,0 0,1 0,-1 0,1 0,-1-1,0 1,1 0,-1-1,0 1,1-1,-1 0,0 1,0-1,1 0,-1 0,0 0,0 0,0 0,0 0,0 0,0 0,-1 0,1 0,1-2,4-8,-1 0,0-1,-1 1,0-1,-1 0,0 0,-1 0,0 0,0-23,-2 18,2 0,1 1,0-1,9-29,15-14,41-64,-20 37,139-219,-33 107,9-15,-159 208,10-17,28-33,-36 49,1 1,-1-1,1 2,0-1,0 1,1 0,0 0,14-6,-4 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4T15:09:15.28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0 824,'19'-14,"-1"0,2 1,0 2,0 0,1 1,0 1,38-11,23-11,543-216,-403 160,82-28,-237 97,125-18,-10 4,-27-7,-39 9,185-25,289 23,2 33,-222 2,1246-3,-1527 4,97 16,-8 0,79 0,387 81,-532-76,211 58,-27 11,-258-79,-1 2,36 24,-30-17,46 20,578 183,-575-202,0-5,1-3,1-4,142 1,-180-12,93 16,-21-1,84-4,216-15,-324-9,1-5,135-38,-214 48,450-126,-380 97,-2-5,-1-3,144-93,-194 109,1 2,1 2,1 2,1 2,0 2,2 2,0 2,0 3,99-9,415 18,-267 4,-198 0,0 5,157 32,185 71,122 22,189-3,-661-116,135 2,93-18,-122-1,49 4,200-3,-167-25,-177 14,120-1,1582 16,-1379-31,-5-35,-365 55,76-9,154 0,134 19,-143 3,1337-4,-1594 1,-1 0,0 2,0 0,-1 1,32 11,82 42,-44-18,-10-4,-48-21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4T15:09:20.03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8836 108,'-4'3,"-1"0,0 0,-1 0,1-1,0 0,-1 0,1 0,-1-1,0 1,-8 0,-22 6,-448 116,451-117,-269 37,232-39,45-4,0 1,0 1,-41 11,27-4,0-1,0-3,-69 4,-123-11,103-2,-3168 1,1673 4,1275-24,287 16,46 4,1-1,-1-1,1 0,-15-7,13 5,1 0,0 2,-21-4,-31 3,55 6,-1-2,1 1,-1-2,1 1,-1-2,1 0,0 0,0-1,1 0,-18-10,-15-11,0 1,-1 3,-1 1,-79-21,-199-27,209 46,58 10,-1 2,-86-4,-235 16,357-2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73040-5DC7-49DE-8B90-FECAB47E8271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0CB14-ABC0-45B2-BEBC-64EC501F5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01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0CB14-ABC0-45B2-BEBC-64EC501F5FF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293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0CB14-ABC0-45B2-BEBC-64EC501F5FF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497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0CB14-ABC0-45B2-BEBC-64EC501F5FF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196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0CB14-ABC0-45B2-BEBC-64EC501F5FF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348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0CB14-ABC0-45B2-BEBC-64EC501F5FF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190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0CB14-ABC0-45B2-BEBC-64EC501F5FF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878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CB14-ABC0-45B2-BEBC-64EC501F5FF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328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CB14-ABC0-45B2-BEBC-64EC501F5FF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279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874095" y="9202577"/>
            <a:ext cx="1614304" cy="496332"/>
          </a:xfrm>
        </p:spPr>
        <p:txBody>
          <a:bodyPr/>
          <a:lstStyle/>
          <a:p>
            <a:fld id="{DDE0CB14-ABC0-45B2-BEBC-64EC501F5FF5}" type="slidenum">
              <a:rPr lang="en-GB" sz="1000" smtClean="0"/>
              <a:t>6</a:t>
            </a:fld>
            <a:endParaRPr lang="en-GB" sz="1000"/>
          </a:p>
        </p:txBody>
      </p:sp>
      <p:sp>
        <p:nvSpPr>
          <p:cNvPr id="13" name="TextBox 12"/>
          <p:cNvSpPr txBox="1"/>
          <p:nvPr/>
        </p:nvSpPr>
        <p:spPr>
          <a:xfrm>
            <a:off x="373794" y="4702604"/>
            <a:ext cx="63652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800"/>
              </a:spcAft>
              <a:buFont typeface="Arial" pitchFamily="34" charset="0"/>
              <a:buChar char="•"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 policy under review</a:t>
            </a:r>
          </a:p>
          <a:p>
            <a:pPr marL="1657350" lvl="2" indent="-742950">
              <a:spcAft>
                <a:spcPts val="800"/>
              </a:spcAft>
              <a:buFont typeface="Wingdings" pitchFamily="2" charset="2"/>
              <a:buChar char="ü"/>
            </a:pPr>
            <a:r>
              <a:rPr lang="en-GB" sz="1400" b="1" dirty="0"/>
              <a:t>Coherence with national development strategy, SDGs? </a:t>
            </a:r>
          </a:p>
          <a:p>
            <a:pPr marL="1657350" lvl="2" indent="-742950">
              <a:spcAft>
                <a:spcPts val="800"/>
              </a:spcAft>
              <a:buFont typeface="Wingdings" pitchFamily="2" charset="2"/>
              <a:buChar char="ü"/>
            </a:pPr>
            <a:r>
              <a:rPr lang="en-GB" sz="1400" dirty="0"/>
              <a:t>Does development strategy recognise STI? </a:t>
            </a:r>
          </a:p>
          <a:p>
            <a:pPr marL="1657350" lvl="2" indent="-742950">
              <a:spcAft>
                <a:spcPts val="1600"/>
              </a:spcAft>
              <a:buFont typeface="Wingdings" pitchFamily="2" charset="2"/>
              <a:buChar char="ü"/>
            </a:pPr>
            <a:r>
              <a:rPr lang="en-GB" sz="1400" dirty="0"/>
              <a:t>Outreach to other policies and policy domains?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8460" y="6324185"/>
            <a:ext cx="6365236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742950" indent="-742950">
              <a:spcAft>
                <a:spcPts val="800"/>
              </a:spcAft>
              <a:buFont typeface="Arial" pitchFamily="34" charset="0"/>
              <a:buChar char="•"/>
              <a:defRPr sz="2800" b="1"/>
            </a:lvl1pPr>
            <a:lvl3pPr marL="1657350" lvl="2" indent="-742950">
              <a:spcAft>
                <a:spcPts val="800"/>
              </a:spcAft>
              <a:buFont typeface="Wingdings" pitchFamily="2" charset="2"/>
              <a:buChar char="ü"/>
              <a:defRPr sz="2400"/>
            </a:lvl3pPr>
          </a:lstStyle>
          <a:p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other policies </a:t>
            </a:r>
            <a:endParaRPr lang="en-GB" sz="18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616075" indent="-717550">
              <a:buFont typeface="Wingdings" panose="05000000000000000000" pitchFamily="2" charset="2"/>
              <a:buChar char="ü"/>
            </a:pPr>
            <a:r>
              <a:rPr lang="en-GB" sz="1400" b="0" dirty="0"/>
              <a:t>Implicit or explicit acknowledgement of</a:t>
            </a:r>
            <a:r>
              <a:rPr lang="en-GB" sz="1400" b="0" i="1" dirty="0"/>
              <a:t> </a:t>
            </a:r>
            <a:r>
              <a:rPr lang="en-GB" sz="1800" b="0" i="1" dirty="0"/>
              <a:t>S</a:t>
            </a:r>
            <a:r>
              <a:rPr lang="en-GB" sz="1400" b="0" i="1" dirty="0"/>
              <a:t>,</a:t>
            </a:r>
            <a:r>
              <a:rPr lang="en-GB" sz="1800" b="0" i="1" dirty="0"/>
              <a:t>T</a:t>
            </a:r>
            <a:r>
              <a:rPr lang="en-GB" sz="1400" b="0" i="1" dirty="0"/>
              <a:t> and </a:t>
            </a:r>
            <a:r>
              <a:rPr lang="en-GB" sz="1800" b="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GB" sz="1400" b="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nnovation</a:t>
            </a:r>
            <a:r>
              <a:rPr lang="en-GB" sz="1400" b="0" i="1" dirty="0"/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8461" y="7431500"/>
            <a:ext cx="6273252" cy="100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742950" indent="-742950">
              <a:spcAft>
                <a:spcPts val="800"/>
              </a:spcAft>
              <a:buFont typeface="Arial" pitchFamily="34" charset="0"/>
              <a:buChar char="•"/>
              <a:defRPr sz="2800" b="1"/>
            </a:lvl1pPr>
            <a:lvl3pPr marL="1657350" lvl="2" indent="-742950">
              <a:spcAft>
                <a:spcPts val="800"/>
              </a:spcAft>
              <a:buFont typeface="Wingdings" pitchFamily="2" charset="2"/>
              <a:buChar char="ü"/>
              <a:defRPr sz="2400"/>
            </a:lvl3pPr>
          </a:lstStyle>
          <a:p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policies inter-related? </a:t>
            </a:r>
          </a:p>
          <a:p>
            <a:pPr marL="1616075" indent="-717550">
              <a:buFont typeface="Wingdings" panose="05000000000000000000" pitchFamily="2" charset="2"/>
              <a:buChar char="ü"/>
            </a:pPr>
            <a:r>
              <a:rPr lang="en-GB" sz="1400" b="0" dirty="0"/>
              <a:t>Inspect implementation matrix</a:t>
            </a:r>
            <a:r>
              <a:rPr lang="en-GB" sz="1400" b="0" i="1" dirty="0"/>
              <a:t> (who does what?)</a:t>
            </a:r>
          </a:p>
          <a:p>
            <a:pPr marL="1616075" indent="-717550">
              <a:buFont typeface="Wingdings" panose="05000000000000000000" pitchFamily="2" charset="2"/>
              <a:buChar char="ü"/>
            </a:pPr>
            <a:r>
              <a:rPr lang="en-GB" sz="1400" b="0" dirty="0"/>
              <a:t>History of collaboration, joint activities?</a:t>
            </a:r>
          </a:p>
        </p:txBody>
      </p:sp>
    </p:spTree>
    <p:extLst>
      <p:ext uri="{BB962C8B-B14F-4D97-AF65-F5344CB8AC3E}">
        <p14:creationId xmlns:p14="http://schemas.microsoft.com/office/powerpoint/2010/main" val="545313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CB14-ABC0-45B2-BEBC-64EC501F5FF5}" type="slidenum">
              <a:rPr lang="en-GB" smtClean="0"/>
              <a:t>7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92753" y="6548311"/>
            <a:ext cx="6301076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spcAft>
                <a:spcPts val="800"/>
              </a:spcAft>
              <a:buFont typeface="Arial" pitchFamily="34" charset="0"/>
              <a:buChar char="•"/>
            </a:pPr>
            <a:r>
              <a:rPr lang="en-GB" sz="1600" b="1" dirty="0"/>
              <a:t>Reporting directions and information flows </a:t>
            </a:r>
          </a:p>
          <a:p>
            <a:pPr marL="806450" lvl="2" indent="-268288">
              <a:spcAft>
                <a:spcPts val="800"/>
              </a:spcAft>
              <a:buFont typeface="Wingdings" pitchFamily="2" charset="2"/>
              <a:buChar char="ü"/>
            </a:pPr>
            <a:r>
              <a:rPr lang="en-GB" sz="1200" dirty="0"/>
              <a:t>Within the STI policy? (</a:t>
            </a:r>
            <a:r>
              <a:rPr lang="en-GB" sz="1200" i="1" dirty="0"/>
              <a:t>funds/agencies &gt; ministries &gt; cabinet, top-down, bottom-up</a:t>
            </a:r>
            <a:r>
              <a:rPr lang="en-GB" sz="1200" dirty="0"/>
              <a:t>)</a:t>
            </a:r>
          </a:p>
          <a:p>
            <a:pPr marL="806450" lvl="2" indent="-268288">
              <a:spcAft>
                <a:spcPts val="800"/>
              </a:spcAft>
              <a:buFont typeface="Wingdings" pitchFamily="2" charset="2"/>
              <a:buChar char="ü"/>
            </a:pPr>
            <a:r>
              <a:rPr lang="en-GB" sz="1200" dirty="0"/>
              <a:t>Among other STI stakeholders? (</a:t>
            </a:r>
            <a:r>
              <a:rPr lang="en-GB" sz="1200" i="1" dirty="0"/>
              <a:t>horizontal information flows</a:t>
            </a:r>
            <a:r>
              <a:rPr lang="en-GB" sz="1200" dirty="0"/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BD664C-2645-4B2B-AC0B-122BD38C23D2}"/>
              </a:ext>
            </a:extLst>
          </p:cNvPr>
          <p:cNvSpPr/>
          <p:nvPr/>
        </p:nvSpPr>
        <p:spPr>
          <a:xfrm>
            <a:off x="352648" y="4931539"/>
            <a:ext cx="6301076" cy="148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spcAft>
                <a:spcPts val="800"/>
              </a:spcAft>
              <a:buFont typeface="Arial" pitchFamily="34" charset="0"/>
              <a:buChar char="•"/>
            </a:pPr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ational</a:t>
            </a:r>
            <a:r>
              <a:rPr lang="en-GB" sz="1600" b="1" dirty="0"/>
              <a:t> </a:t>
            </a:r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ystem</a:t>
            </a:r>
            <a:r>
              <a:rPr lang="en-GB" sz="1600" b="1" dirty="0"/>
              <a:t> of </a:t>
            </a:r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nnovation</a:t>
            </a:r>
            <a:r>
              <a:rPr lang="en-GB" sz="1600" b="1" dirty="0"/>
              <a:t> </a:t>
            </a:r>
            <a:r>
              <a:rPr lang="en-GB" sz="16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(Innovation Ecosystem)</a:t>
            </a:r>
          </a:p>
          <a:p>
            <a:pPr marL="898525" lvl="1" indent="-360363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1200" dirty="0"/>
              <a:t>Is it used as framework for policy design? (</a:t>
            </a:r>
            <a:r>
              <a:rPr lang="en-GB" sz="1200" i="1" dirty="0"/>
              <a:t>… implicit or explicit?</a:t>
            </a:r>
            <a:r>
              <a:rPr lang="en-GB" sz="1200" dirty="0"/>
              <a:t>)</a:t>
            </a:r>
          </a:p>
          <a:p>
            <a:pPr marL="898525" lvl="1" indent="-360363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1200" dirty="0"/>
              <a:t>Mapping of system and sub-systems – exercise for STI agency and stakeholders?</a:t>
            </a:r>
          </a:p>
          <a:p>
            <a:pPr marL="898525" lvl="1" indent="-360363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1200" dirty="0"/>
              <a:t>How strong are information gatekeepers?</a:t>
            </a:r>
          </a:p>
          <a:p>
            <a:pPr marL="1616075" lvl="1" indent="-717550"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GB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F32597-256A-4C4F-8351-46B9D1B60BEC}"/>
              </a:ext>
            </a:extLst>
          </p:cNvPr>
          <p:cNvSpPr/>
          <p:nvPr/>
        </p:nvSpPr>
        <p:spPr>
          <a:xfrm>
            <a:off x="392753" y="7836246"/>
            <a:ext cx="6301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spcAft>
                <a:spcPts val="800"/>
              </a:spcAft>
              <a:buFont typeface="Arial" pitchFamily="34" charset="0"/>
              <a:buChar char="•"/>
            </a:pPr>
            <a:r>
              <a:rPr lang="en-GB" sz="1600" b="1" dirty="0"/>
              <a:t>Development of a consensus narrative – </a:t>
            </a:r>
            <a:r>
              <a:rPr lang="en-GB" sz="1600" i="1" dirty="0"/>
              <a:t>what works, what doesn’t</a:t>
            </a:r>
            <a:endParaRPr lang="en-GB" sz="1600" i="1" dirty="0">
              <a:solidFill>
                <a:srgbClr val="00B050"/>
              </a:solidFill>
            </a:endParaRPr>
          </a:p>
          <a:p>
            <a:pPr marL="806450" lvl="1" indent="-268288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1200" dirty="0"/>
              <a:t>Cannot replace data, but may uncover truths, provide insight</a:t>
            </a:r>
          </a:p>
          <a:p>
            <a:pPr marL="806450" lvl="1" indent="-268288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1200" dirty="0"/>
              <a:t>Data does not provide the narrative – just the dots, not the connections</a:t>
            </a:r>
          </a:p>
          <a:p>
            <a:pPr marL="806450" lvl="1" indent="-268288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1200" dirty="0"/>
              <a:t>Requires discussions with a large number of diverse stakeholders </a:t>
            </a:r>
          </a:p>
        </p:txBody>
      </p:sp>
    </p:spTree>
    <p:extLst>
      <p:ext uri="{BB962C8B-B14F-4D97-AF65-F5344CB8AC3E}">
        <p14:creationId xmlns:p14="http://schemas.microsoft.com/office/powerpoint/2010/main" val="1640538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0CB14-ABC0-45B2-BEBC-64EC501F5FF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339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0CB14-ABC0-45B2-BEBC-64EC501F5FF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63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D4F6C-CC84-4B72-9853-5105008A6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B65F31-1C6D-414A-8419-224FA19C23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1860A-FA34-41A0-8302-BEE3F2F13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7164-FCC0-4B8E-A2B9-0F4546313793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85F04-81C9-4F38-B9BA-722CB7352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87DA4-DB84-4CDD-80AE-9002A1EEF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FB18-D545-4A3F-93B4-ED4FD9361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242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37F1E-3FAC-4A4A-84A9-A3685C5C0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2EF663-962F-4FD4-B6B8-718E08656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DBF14-4FAC-4008-9377-FB73649AA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7164-FCC0-4B8E-A2B9-0F4546313793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ECFBE-DB9F-4CBC-8F1C-68B7097DB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9B600-8AEE-49A3-B98B-73D7D190B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FB18-D545-4A3F-93B4-ED4FD9361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216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1ECBAC-663B-4C3A-8B5A-2BF3515060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BF5A53-FE63-4BA9-AA65-A84910B233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E1837-77D3-4D4E-BB24-4764169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7164-FCC0-4B8E-A2B9-0F4546313793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34303-D5BE-4DEB-95AE-E2ECA2AC5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64812-8853-426A-A915-00582F918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FB18-D545-4A3F-93B4-ED4FD9361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06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904C-091E-47B9-A739-39556AE4C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E90C1-1641-4404-A9A4-70171B977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07C75-29BA-4AF7-85CE-EFDA7CBBB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7164-FCC0-4B8E-A2B9-0F4546313793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09A08-D1C6-4E72-8337-1FC146DE4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AE307-B94E-47CB-94A6-A81E4FC67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FB18-D545-4A3F-93B4-ED4FD9361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715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6F957-85FD-4A31-A869-486CBB9A8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11097-59D3-4CD1-9641-385DF06BC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D53BA-8546-4259-871F-96A102AD1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7164-FCC0-4B8E-A2B9-0F4546313793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49C3F-66A7-4DF5-BDCE-D3593B625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896A0-A270-48F2-B219-A15B1B3BF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FB18-D545-4A3F-93B4-ED4FD9361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92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5365D-E715-4B45-8126-6925258DA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7ECEB-E4C9-4CE7-B6FB-77717CE6F9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AE53D4-8345-46F2-A7D7-FF6365582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2A4F0-E79A-4EE4-9009-89976BBF6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7164-FCC0-4B8E-A2B9-0F4546313793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AC71FD-C662-46AD-9E84-B2DD54715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C9C84-C8D3-40EF-9509-87EF4C02E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FB18-D545-4A3F-93B4-ED4FD9361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862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2E118-003C-46C2-8A87-D4AC662F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97008-16E0-4A0C-A2FD-1A71B8636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E7ED85-B76B-4794-9C2E-6260431DC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5D56D1-F58E-4A38-AC3E-AECFC75E0D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9341EC-24FB-4C7C-B851-BE7EBA28B9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8DEA28-A799-4545-8C20-A2977E41E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7164-FCC0-4B8E-A2B9-0F4546313793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34C49B-CF23-4A85-A52C-CBC01DB97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BF42BC-AFB1-42B9-9982-522CD0986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FB18-D545-4A3F-93B4-ED4FD9361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081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F278D-F69A-45D2-83CF-69EC128F4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9B8175-0BA4-412C-840A-2F2FB2C1E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7164-FCC0-4B8E-A2B9-0F4546313793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495D3E-EB48-4706-A248-59BE858CB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977E04-9A79-4103-9DFF-87CA84107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FB18-D545-4A3F-93B4-ED4FD9361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755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C096A6-6FC7-4439-8976-ADB933827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7164-FCC0-4B8E-A2B9-0F4546313793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40BF06-269A-4C1E-9470-319656A81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8F2B4-EEAC-46A7-B9CD-FE3CF894E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FB18-D545-4A3F-93B4-ED4FD9361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116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8734F-1C19-4B61-93F9-3E8869F6C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D5A22-1420-45B8-B79A-F13B1580E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260B6-C655-4304-A8C0-DFC81B16DB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AEF7B9-3025-4C13-9076-4ABD506E2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7164-FCC0-4B8E-A2B9-0F4546313793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20110-4B03-4EBD-8E56-B286B8D4E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88E7F9-E1A8-4BC4-BC09-C58B28B65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FB18-D545-4A3F-93B4-ED4FD9361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03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886D4-9318-4AB2-8495-262CDAC51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8E9318-67F6-483A-A24B-401765A543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F7C6F4-A64D-426D-969E-C039F189C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4D08A-21A9-43C9-911F-8960AFACC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7164-FCC0-4B8E-A2B9-0F4546313793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C4F34-3532-4DEA-B454-D383D708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7847D1-1DFA-44D9-9390-3B7B42F09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FB18-D545-4A3F-93B4-ED4FD9361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458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2C8BF9-B428-4862-A656-DB1FBE515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390B6-7DD4-42C8-8A64-D10A6BA2D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96828-EAF7-4188-99D5-F320F327C2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E7164-FCC0-4B8E-A2B9-0F4546313793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CF854-2758-4687-9468-E7ED09AE6F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7B1CF-69A3-498E-BB90-07AEC32AE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CFB18-D545-4A3F-93B4-ED4FD9361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98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unctad.org/publications-search?f%5b0%5d=product:635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unctad.org/publications-search?f%5b0%5d=product:635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customXml" Target="../ink/ink2.xml"/><Relationship Id="rId5" Type="http://schemas.openxmlformats.org/officeDocument/2006/relationships/image" Target="../media/image7.png"/><Relationship Id="rId10" Type="http://schemas.openxmlformats.org/officeDocument/2006/relationships/image" Target="../media/image110.png"/><Relationship Id="rId4" Type="http://schemas.openxmlformats.org/officeDocument/2006/relationships/image" Target="../media/image6.png"/><Relationship Id="rId9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7.png"/><Relationship Id="rId10" Type="http://schemas.openxmlformats.org/officeDocument/2006/relationships/customXml" Target="../ink/ink4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44780" y="0"/>
            <a:ext cx="12481560" cy="1377542"/>
          </a:xfrm>
          <a:solidFill>
            <a:srgbClr val="5488C7"/>
          </a:solidFill>
          <a:ln w="38100">
            <a:solidFill>
              <a:srgbClr val="5488C7"/>
            </a:solidFill>
          </a:ln>
        </p:spPr>
        <p:txBody>
          <a:bodyPr tIns="46800" anchor="ctr">
            <a:normAutofit fontScale="90000"/>
          </a:bodyPr>
          <a:lstStyle/>
          <a:p>
            <a:br>
              <a:rPr lang="fr-FR" sz="4400" b="1" dirty="0">
                <a:solidFill>
                  <a:schemeClr val="bg1"/>
                </a:solidFill>
                <a:latin typeface="Fira Sans"/>
                <a:ea typeface="+mj-lt"/>
                <a:cs typeface="+mj-lt"/>
              </a:rPr>
            </a:br>
            <a:r>
              <a:rPr lang="fr-FR" sz="4400" b="1" dirty="0">
                <a:solidFill>
                  <a:schemeClr val="bg1"/>
                </a:solidFill>
                <a:latin typeface="Fira Sans"/>
                <a:ea typeface="+mj-lt"/>
                <a:cs typeface="+mj-lt"/>
              </a:rPr>
              <a:t> </a:t>
            </a:r>
            <a:r>
              <a:rPr lang="en-US" sz="4400" b="1" dirty="0">
                <a:solidFill>
                  <a:schemeClr val="bg1"/>
                </a:solidFill>
                <a:latin typeface="Fira Sans"/>
                <a:ea typeface="+mj-lt"/>
                <a:cs typeface="+mj-lt"/>
              </a:rPr>
              <a:t>MUTUAL LEARNING EXERCISE </a:t>
            </a:r>
            <a:br>
              <a:rPr lang="en-US" sz="4400" b="1" dirty="0">
                <a:solidFill>
                  <a:schemeClr val="bg1"/>
                </a:solidFill>
                <a:latin typeface="Fira Sans"/>
                <a:ea typeface="+mj-lt"/>
                <a:cs typeface="+mj-lt"/>
              </a:rPr>
            </a:br>
            <a:r>
              <a:rPr lang="en-US" sz="4400" b="1" dirty="0">
                <a:solidFill>
                  <a:schemeClr val="bg1"/>
                </a:solidFill>
                <a:latin typeface="Fira Sans"/>
                <a:ea typeface="+mj-lt"/>
                <a:cs typeface="+mj-lt"/>
              </a:rPr>
              <a:t>ON R&amp;I STRATEGIES AND POLICIES</a:t>
            </a:r>
            <a:endParaRPr lang="fr-FR" sz="4400" b="1" dirty="0">
              <a:solidFill>
                <a:schemeClr val="bg1"/>
              </a:solidFill>
              <a:latin typeface="Fira Sans"/>
              <a:ea typeface="+mj-lt"/>
              <a:cs typeface="+mj-lt"/>
            </a:endParaRPr>
          </a:p>
          <a:p>
            <a:endParaRPr lang="fr-FR" sz="4400" b="1" dirty="0">
              <a:solidFill>
                <a:schemeClr val="bg1"/>
              </a:solidFill>
              <a:latin typeface="Fira Sans" panose="020B0503050000020004" pitchFamily="34" charset="0"/>
              <a:cs typeface="Calibri Light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00" y="5560226"/>
            <a:ext cx="1907938" cy="1105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01337" y="1865591"/>
            <a:ext cx="10058400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en-US" sz="2800" b="1" dirty="0">
              <a:cs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72988" y="2485913"/>
            <a:ext cx="6397103" cy="258532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b="1" dirty="0">
                <a:solidFill>
                  <a:srgbClr val="003399"/>
                </a:solidFill>
              </a:rPr>
              <a:t>Session 6: Policy Monitoring &amp; Evaluation</a:t>
            </a:r>
          </a:p>
          <a:p>
            <a:r>
              <a:rPr lang="en-US" sz="2800" dirty="0">
                <a:solidFill>
                  <a:srgbClr val="003399"/>
                </a:solidFill>
              </a:rPr>
              <a:t>Challenges for STI Policy Evaluation</a:t>
            </a:r>
          </a:p>
          <a:p>
            <a:endParaRPr lang="en-US" sz="2800" dirty="0">
              <a:solidFill>
                <a:srgbClr val="003399"/>
              </a:solidFill>
            </a:endParaRPr>
          </a:p>
          <a:p>
            <a:r>
              <a:rPr lang="en-US" sz="2400" b="1" dirty="0">
                <a:solidFill>
                  <a:srgbClr val="003399"/>
                </a:solidFill>
              </a:rPr>
              <a:t>Dimo CALOVSKI </a:t>
            </a:r>
            <a:r>
              <a:rPr lang="en-US" sz="2400" dirty="0">
                <a:solidFill>
                  <a:srgbClr val="003399"/>
                </a:solidFill>
              </a:rPr>
              <a:t>(Mr.)</a:t>
            </a:r>
          </a:p>
          <a:p>
            <a:r>
              <a:rPr lang="en-US" b="1" dirty="0">
                <a:solidFill>
                  <a:srgbClr val="003399"/>
                </a:solidFill>
              </a:rPr>
              <a:t>Science, Technology and Innovation Policy Section</a:t>
            </a:r>
          </a:p>
          <a:p>
            <a:r>
              <a:rPr lang="en-US" b="1" dirty="0">
                <a:solidFill>
                  <a:srgbClr val="003399"/>
                </a:solidFill>
              </a:rPr>
              <a:t>UNCTAD Division on Technology and Logistics</a:t>
            </a:r>
          </a:p>
          <a:p>
            <a:r>
              <a:rPr lang="en-GB" dirty="0">
                <a:solidFill>
                  <a:srgbClr val="003399"/>
                </a:solidFill>
              </a:rPr>
              <a:t>dimo.calovski@un.org</a:t>
            </a:r>
            <a:endParaRPr lang="en-US" dirty="0">
              <a:solidFill>
                <a:srgbClr val="003399"/>
              </a:solidFill>
            </a:endParaRPr>
          </a:p>
        </p:txBody>
      </p:sp>
      <p:pic>
        <p:nvPicPr>
          <p:cNvPr id="7" name="Picture 9" descr="Text&#10;&#10;Description automatically generated">
            <a:extLst>
              <a:ext uri="{FF2B5EF4-FFF2-40B4-BE49-F238E27FC236}">
                <a16:creationId xmlns:a16="http://schemas.microsoft.com/office/drawing/2014/main" id="{5592D143-A410-E054-45A1-C0B745FBE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3832" y="6204452"/>
            <a:ext cx="2743200" cy="5061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6EB671-093C-E31F-5351-C7FAD0ADB0E0}"/>
              </a:ext>
            </a:extLst>
          </p:cNvPr>
          <p:cNvSpPr txBox="1"/>
          <p:nvPr/>
        </p:nvSpPr>
        <p:spPr>
          <a:xfrm>
            <a:off x="5198135" y="5453178"/>
            <a:ext cx="327307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ea typeface="+mn-lt"/>
                <a:cs typeface="+mn-lt"/>
              </a:rPr>
              <a:t>Addis Ababa, Ethiopia</a:t>
            </a:r>
            <a:endParaRPr lang="en-US" dirty="0">
              <a:ea typeface="+mn-lt"/>
              <a:cs typeface="+mn-lt"/>
            </a:endParaRPr>
          </a:p>
          <a:p>
            <a:pPr algn="ctr"/>
            <a:r>
              <a:rPr lang="en-US" b="1" dirty="0">
                <a:ea typeface="+mn-lt"/>
                <a:cs typeface="+mn-lt"/>
              </a:rPr>
              <a:t>14-17 February 2023  </a:t>
            </a:r>
            <a:r>
              <a:rPr lang="fr-FR" dirty="0">
                <a:ea typeface="+mn-lt"/>
                <a:cs typeface="+mn-lt"/>
              </a:rPr>
              <a:t> </a:t>
            </a:r>
            <a:endParaRPr lang="en-US" dirty="0">
              <a:ea typeface="+mn-lt"/>
              <a:cs typeface="+mn-lt"/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C77B4468-718E-814F-C573-7E98C97862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00" y="2570752"/>
            <a:ext cx="2099325" cy="22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65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58880" y="6356352"/>
            <a:ext cx="2133600" cy="365125"/>
          </a:xfrm>
        </p:spPr>
        <p:txBody>
          <a:bodyPr/>
          <a:lstStyle/>
          <a:p>
            <a:fld id="{A7B83C99-BA7F-4399-91E7-0CF8F53357A1}" type="slidenum">
              <a:rPr lang="en-US" smtClean="0"/>
              <a:t>10</a:t>
            </a:fld>
            <a:endParaRPr lang="en-US"/>
          </a:p>
        </p:txBody>
      </p:sp>
      <p:pic>
        <p:nvPicPr>
          <p:cNvPr id="13" name="Picture 12" descr="A screenshot of a cell phone&#10;&#10;Description automatically generate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421" y="3597487"/>
            <a:ext cx="6188710" cy="30327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48166" y="2218267"/>
            <a:ext cx="12835466" cy="47498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0000">
                <a:schemeClr val="bg1">
                  <a:alpha val="84000"/>
                </a:schemeClr>
              </a:gs>
              <a:gs pos="62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51516" y="260652"/>
            <a:ext cx="871296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3600" b="1" dirty="0"/>
              <a:t>Current STI developments and SDGs</a:t>
            </a:r>
          </a:p>
          <a:p>
            <a:pPr marL="571500" indent="-571500">
              <a:spcAft>
                <a:spcPts val="1800"/>
              </a:spcAft>
              <a:buFont typeface="Arial" pitchFamily="34" charset="0"/>
              <a:buChar char="•"/>
            </a:pPr>
            <a:r>
              <a:rPr lang="en-GB" sz="3200" b="1" dirty="0"/>
              <a:t>Precision agriculture</a:t>
            </a:r>
            <a:r>
              <a:rPr lang="en-GB" sz="3200" dirty="0"/>
              <a:t>: </a:t>
            </a:r>
            <a:r>
              <a:rPr lang="en-GB" sz="3200" dirty="0">
                <a:solidFill>
                  <a:srgbClr val="00B050"/>
                </a:solidFill>
              </a:rPr>
              <a:t>SDGs 1, 2, 9, 12, 15</a:t>
            </a:r>
          </a:p>
          <a:p>
            <a:pPr marL="571500" indent="-571500">
              <a:spcAft>
                <a:spcPts val="1800"/>
              </a:spcAft>
              <a:buFont typeface="Arial" pitchFamily="34" charset="0"/>
              <a:buChar char="•"/>
            </a:pPr>
            <a:r>
              <a:rPr lang="en-GB" sz="3200" b="1" dirty="0"/>
              <a:t>Water management, wastewater treatment and nutrient recovery</a:t>
            </a:r>
            <a:r>
              <a:rPr lang="en-GB" sz="3200" dirty="0"/>
              <a:t>: </a:t>
            </a:r>
            <a:r>
              <a:rPr lang="en-GB" sz="3200" dirty="0">
                <a:solidFill>
                  <a:srgbClr val="00B050"/>
                </a:solidFill>
              </a:rPr>
              <a:t>SDGs 6, 9, 11, 15</a:t>
            </a:r>
          </a:p>
          <a:p>
            <a:pPr marL="571500" indent="-571500">
              <a:spcAft>
                <a:spcPts val="1800"/>
              </a:spcAft>
              <a:buFont typeface="Arial" pitchFamily="34" charset="0"/>
              <a:buChar char="•"/>
            </a:pPr>
            <a:r>
              <a:rPr lang="en-GB" sz="3200" b="1" dirty="0"/>
              <a:t>Circular economy</a:t>
            </a:r>
            <a:r>
              <a:rPr lang="en-GB" sz="3200" dirty="0"/>
              <a:t>: </a:t>
            </a:r>
            <a:r>
              <a:rPr lang="en-GB" sz="3200" dirty="0">
                <a:solidFill>
                  <a:srgbClr val="00B050"/>
                </a:solidFill>
              </a:rPr>
              <a:t>SDGs 6, 7, 13, 14, 15</a:t>
            </a:r>
            <a:br>
              <a:rPr lang="en-GB" sz="3200" dirty="0">
                <a:solidFill>
                  <a:srgbClr val="00B050"/>
                </a:solidFill>
              </a:rPr>
            </a:br>
            <a:r>
              <a:rPr lang="en-GB" sz="2800" dirty="0"/>
              <a:t>&gt; residual, waste = resource for products, energy</a:t>
            </a:r>
            <a:endParaRPr lang="en-GB" sz="3200" dirty="0"/>
          </a:p>
          <a:p>
            <a:pPr marL="571500" indent="-571500">
              <a:spcAft>
                <a:spcPts val="1800"/>
              </a:spcAft>
              <a:buFont typeface="Arial" pitchFamily="34" charset="0"/>
              <a:buChar char="•"/>
            </a:pPr>
            <a:r>
              <a:rPr lang="en-GB" sz="3200" b="1" dirty="0"/>
              <a:t>Transformative technologies</a:t>
            </a:r>
            <a:r>
              <a:rPr lang="en-GB" sz="3200" dirty="0"/>
              <a:t>: </a:t>
            </a:r>
            <a:r>
              <a:rPr lang="en-GB" sz="3200" dirty="0">
                <a:solidFill>
                  <a:srgbClr val="00B050"/>
                </a:solidFill>
              </a:rPr>
              <a:t>SDGs 3, 4, 8, 9, 10</a:t>
            </a:r>
            <a:br>
              <a:rPr lang="en-GB" sz="3200" dirty="0">
                <a:solidFill>
                  <a:srgbClr val="00B050"/>
                </a:solidFill>
              </a:rPr>
            </a:br>
            <a:r>
              <a:rPr lang="en-GB" sz="2800" dirty="0"/>
              <a:t>&gt; exponential growth, impact, strong links with ICTs</a:t>
            </a:r>
            <a:br>
              <a:rPr lang="en-GB" sz="2800" dirty="0"/>
            </a:br>
            <a:r>
              <a:rPr lang="en-GB" sz="2000" dirty="0"/>
              <a:t>(e.g.: AI, IoT, robotics, autonomous V, blockchain, 3D printing-additive mfg.)</a:t>
            </a:r>
          </a:p>
        </p:txBody>
      </p:sp>
    </p:spTree>
    <p:extLst>
      <p:ext uri="{BB962C8B-B14F-4D97-AF65-F5344CB8AC3E}">
        <p14:creationId xmlns:p14="http://schemas.microsoft.com/office/powerpoint/2010/main" val="1650101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5598" y="1171770"/>
            <a:ext cx="11717868" cy="491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lvl="1" indent="-539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Many 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and other International Organizations </a:t>
            </a:r>
            <a:r>
              <a:rPr lang="en-GB" sz="2800" dirty="0"/>
              <a:t>do policy reviews</a:t>
            </a:r>
          </a:p>
          <a:p>
            <a:pPr marL="539750" lvl="1" indent="-539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International consultancy firms, local research institutions</a:t>
            </a:r>
          </a:p>
          <a:p>
            <a:pPr marL="539750" lvl="1" indent="-539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Decisions are needed – good will is not enough:</a:t>
            </a:r>
          </a:p>
          <a:p>
            <a:pPr marL="1254125" lvl="2" indent="-628650"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1163638" algn="l"/>
              </a:tabLst>
            </a:pPr>
            <a:r>
              <a:rPr lang="en-GB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Address</a:t>
            </a:r>
            <a:r>
              <a:rPr lang="en-GB" sz="2400" dirty="0"/>
              <a:t> an underlying </a:t>
            </a:r>
            <a:r>
              <a:rPr lang="en-GB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 process</a:t>
            </a:r>
            <a:endParaRPr lang="en-GB" sz="2400" dirty="0"/>
          </a:p>
          <a:p>
            <a:pPr marL="1254125" lvl="2" indent="-628650"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1163638" algn="l"/>
              </a:tabLst>
            </a:pPr>
            <a:r>
              <a:rPr lang="en-GB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Define objectives, goals </a:t>
            </a:r>
            <a:r>
              <a:rPr lang="en-GB" sz="2400" dirty="0"/>
              <a:t>– what is to be achieved?</a:t>
            </a:r>
          </a:p>
          <a:p>
            <a:pPr marL="1254125" lvl="2" indent="-628650"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1163638" algn="l"/>
              </a:tabLst>
            </a:pPr>
            <a:r>
              <a:rPr lang="en-GB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 who are the STI stakeholders, map the NSI</a:t>
            </a:r>
            <a:br>
              <a:rPr lang="en-GB" sz="2400" dirty="0"/>
            </a:br>
            <a:r>
              <a:rPr lang="en-GB" sz="2400" dirty="0"/>
              <a:t> </a:t>
            </a:r>
            <a:r>
              <a:rPr lang="en-GB" sz="2000" i="1" dirty="0"/>
              <a:t>(names of specific organizations, firms and industries)</a:t>
            </a:r>
          </a:p>
          <a:p>
            <a:pPr marL="1254125" lvl="2" indent="-628650"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1163638" algn="l"/>
              </a:tabLst>
            </a:pPr>
            <a:r>
              <a:rPr lang="en-GB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 commitment</a:t>
            </a:r>
            <a:r>
              <a:rPr lang="en-GB" sz="2400" dirty="0"/>
              <a:t>: timeline, funding and human resources</a:t>
            </a:r>
          </a:p>
          <a:p>
            <a:pPr marL="539750" lvl="1" indent="-539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Importance of </a:t>
            </a:r>
            <a:r>
              <a:rPr lang="en-GB" sz="2800" b="1" dirty="0"/>
              <a:t>external evaluation </a:t>
            </a:r>
            <a:r>
              <a:rPr lang="en-GB" sz="2800" dirty="0"/>
              <a:t>with no vested interests in the outcome</a:t>
            </a:r>
          </a:p>
          <a:p>
            <a:pPr marL="539750" lvl="1" indent="-539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Any/all </a:t>
            </a:r>
            <a:r>
              <a:rPr lang="en-GB" sz="2800" b="1" dirty="0"/>
              <a:t>IATT WS6 agencies </a:t>
            </a:r>
            <a:r>
              <a:rPr lang="en-GB" sz="2800" dirty="0"/>
              <a:t>can guide and help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5598" y="340773"/>
            <a:ext cx="11548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en-GB" sz="4800" b="1" dirty="0"/>
              <a:t>4.  How to move forward?</a:t>
            </a:r>
          </a:p>
        </p:txBody>
      </p:sp>
    </p:spTree>
    <p:extLst>
      <p:ext uri="{BB962C8B-B14F-4D97-AF65-F5344CB8AC3E}">
        <p14:creationId xmlns:p14="http://schemas.microsoft.com/office/powerpoint/2010/main" val="556348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8C803E8-0C70-42A4-AFFF-610307BCAA0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4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angle 1"/>
          <p:cNvSpPr/>
          <p:nvPr/>
        </p:nvSpPr>
        <p:spPr>
          <a:xfrm>
            <a:off x="385720" y="342390"/>
            <a:ext cx="1142865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GB" sz="2800" b="1" dirty="0"/>
          </a:p>
          <a:p>
            <a:pPr lvl="0"/>
            <a:endParaRPr lang="en-GB" sz="2800" b="1" dirty="0"/>
          </a:p>
          <a:p>
            <a:pPr lvl="0"/>
            <a:endParaRPr lang="en-GB" sz="2800" b="1" dirty="0"/>
          </a:p>
          <a:p>
            <a:pPr lvl="0"/>
            <a:endParaRPr lang="en-GB" sz="2800" b="1" dirty="0"/>
          </a:p>
          <a:p>
            <a:pPr lvl="0"/>
            <a:endParaRPr lang="en-GB" sz="2800" b="1" dirty="0"/>
          </a:p>
          <a:p>
            <a:pPr lvl="0" algn="ctr"/>
            <a:r>
              <a:rPr lang="en-GB" sz="4400" b="1" dirty="0"/>
              <a:t>THANK YOU!</a:t>
            </a:r>
          </a:p>
          <a:p>
            <a:pPr lvl="0"/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881978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EFEC49-0F11-4F6D-9C55-B14DB498D8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9539" t="4296" r="9539" b="666"/>
          <a:stretch/>
        </p:blipFill>
        <p:spPr>
          <a:xfrm>
            <a:off x="6252305" y="0"/>
            <a:ext cx="5939695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CE8622-1BD3-4380-97D3-58FD5CE336A3}"/>
              </a:ext>
            </a:extLst>
          </p:cNvPr>
          <p:cNvSpPr txBox="1"/>
          <p:nvPr/>
        </p:nvSpPr>
        <p:spPr>
          <a:xfrm>
            <a:off x="224697" y="1162953"/>
            <a:ext cx="263026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Botswana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Zambia*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Dominican Republic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Uganda*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Ethiopia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Panama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Rwanda*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Iran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Thailand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Oman*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El Salvador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Ghana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Peru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Lesotho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Mauritania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Angola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A0852A-6F97-42CC-A98F-2A5EDECBF164}"/>
              </a:ext>
            </a:extLst>
          </p:cNvPr>
          <p:cNvSpPr txBox="1"/>
          <p:nvPr/>
        </p:nvSpPr>
        <p:spPr>
          <a:xfrm>
            <a:off x="223520" y="227042"/>
            <a:ext cx="6283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UNCTAD STI Policy Reviews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6E3A47-843D-4FF8-ACD8-E18CAAC14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43" y="1281143"/>
            <a:ext cx="13620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3A94DEF-3467-413F-A583-D2ADD937F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083" y="1281143"/>
            <a:ext cx="13620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DAB0E3-86D8-413C-A291-83D4BA00EA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8643" y="3589020"/>
            <a:ext cx="1362075" cy="1905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E30E04-2843-47E1-B511-E210F4FEB9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8083" y="3589020"/>
            <a:ext cx="1362075" cy="1905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285302F-F3EE-465F-853F-CD87A6D268B7}"/>
              </a:ext>
            </a:extLst>
          </p:cNvPr>
          <p:cNvSpPr txBox="1"/>
          <p:nvPr/>
        </p:nvSpPr>
        <p:spPr>
          <a:xfrm>
            <a:off x="244157" y="636700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8"/>
              </a:rPr>
              <a:t>https://unctad.org/publications-search?f[0]=product%3A635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9091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EFEC49-0F11-4F6D-9C55-B14DB498D8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9539" t="4296" r="9539" b="666"/>
          <a:stretch/>
        </p:blipFill>
        <p:spPr>
          <a:xfrm>
            <a:off x="6252305" y="0"/>
            <a:ext cx="5939695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CE8622-1BD3-4380-97D3-58FD5CE336A3}"/>
              </a:ext>
            </a:extLst>
          </p:cNvPr>
          <p:cNvSpPr txBox="1"/>
          <p:nvPr/>
        </p:nvSpPr>
        <p:spPr>
          <a:xfrm>
            <a:off x="224697" y="1162953"/>
            <a:ext cx="263026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Botswana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Zambia*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Dominican Republic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Uganda*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Ethiopia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Panama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Rwanda*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Iran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Thailand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Oman*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El Salvador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Ghana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Peru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Lesotho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Mauritania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Angola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A0852A-6F97-42CC-A98F-2A5EDECBF164}"/>
              </a:ext>
            </a:extLst>
          </p:cNvPr>
          <p:cNvSpPr txBox="1"/>
          <p:nvPr/>
        </p:nvSpPr>
        <p:spPr>
          <a:xfrm>
            <a:off x="223520" y="227042"/>
            <a:ext cx="6283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UNCTAD STI Policy Reviews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6E3A47-843D-4FF8-ACD8-E18CAAC14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43" y="1281143"/>
            <a:ext cx="13620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3A94DEF-3467-413F-A583-D2ADD937F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083" y="1281143"/>
            <a:ext cx="13620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DAB0E3-86D8-413C-A291-83D4BA00EA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8643" y="3589020"/>
            <a:ext cx="1362075" cy="1905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E30E04-2843-47E1-B511-E210F4FEB9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8083" y="3589020"/>
            <a:ext cx="1362075" cy="1905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285302F-F3EE-465F-853F-CD87A6D268B7}"/>
              </a:ext>
            </a:extLst>
          </p:cNvPr>
          <p:cNvSpPr txBox="1"/>
          <p:nvPr/>
        </p:nvSpPr>
        <p:spPr>
          <a:xfrm>
            <a:off x="244157" y="636700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8"/>
              </a:rPr>
              <a:t>https://unctad.org/publications-search?f[0]=product%3A635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F13BEEC-D6A4-4795-8C02-1366EBBC8B0F}"/>
                  </a:ext>
                </a:extLst>
              </p14:cNvPr>
              <p14:cNvContentPartPr/>
              <p14:nvPr/>
            </p14:nvContentPartPr>
            <p14:xfrm>
              <a:off x="7137240" y="2468520"/>
              <a:ext cx="4666320" cy="127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F13BEEC-D6A4-4795-8C02-1366EBBC8B0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47240" y="2288880"/>
                <a:ext cx="4845960" cy="48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F72485D-BF9B-44C0-AAAF-41B95F21B37C}"/>
                  </a:ext>
                </a:extLst>
              </p14:cNvPr>
              <p14:cNvContentPartPr/>
              <p14:nvPr/>
            </p14:nvContentPartPr>
            <p14:xfrm>
              <a:off x="6603720" y="2101680"/>
              <a:ext cx="446040" cy="507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F72485D-BF9B-44C0-AAAF-41B95F21B37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567720" y="2029680"/>
                <a:ext cx="517680" cy="6516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2473F492-232F-4DE1-B0D4-05752F730A8A}"/>
              </a:ext>
            </a:extLst>
          </p:cNvPr>
          <p:cNvSpPr txBox="1"/>
          <p:nvPr/>
        </p:nvSpPr>
        <p:spPr>
          <a:xfrm rot="20036180">
            <a:off x="5058908" y="1496249"/>
            <a:ext cx="2976880" cy="707886"/>
          </a:xfrm>
          <a:prstGeom prst="rect">
            <a:avLst/>
          </a:prstGeom>
          <a:solidFill>
            <a:srgbClr val="FFFFFF">
              <a:alpha val="76863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OBJECTIVE:</a:t>
            </a:r>
          </a:p>
        </p:txBody>
      </p:sp>
    </p:spTree>
    <p:extLst>
      <p:ext uri="{BB962C8B-B14F-4D97-AF65-F5344CB8AC3E}">
        <p14:creationId xmlns:p14="http://schemas.microsoft.com/office/powerpoint/2010/main" val="3511492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5598" y="340773"/>
            <a:ext cx="11548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en-GB" sz="4800" b="1" dirty="0"/>
              <a:t>Focus: Assisting policy making in STI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9675EE-339E-4AAF-9A0B-E4312318050A}"/>
              </a:ext>
            </a:extLst>
          </p:cNvPr>
          <p:cNvSpPr/>
          <p:nvPr/>
        </p:nvSpPr>
        <p:spPr>
          <a:xfrm>
            <a:off x="0" y="1545176"/>
            <a:ext cx="12192000" cy="1518920"/>
          </a:xfrm>
          <a:prstGeom prst="rect">
            <a:avLst/>
          </a:prstGeom>
          <a:solidFill>
            <a:srgbClr val="92D050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5598" y="1600200"/>
            <a:ext cx="11717868" cy="4606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en-GB" sz="4000" b="1" dirty="0"/>
              <a:t>Situation</a:t>
            </a:r>
            <a:r>
              <a:rPr lang="en-GB" sz="4000" dirty="0"/>
              <a:t>: modest Monitoring &amp; Evaluation process,</a:t>
            </a:r>
            <a:br>
              <a:rPr lang="en-GB" sz="4000" dirty="0"/>
            </a:br>
            <a:r>
              <a:rPr lang="en-GB" sz="4000" dirty="0"/>
              <a:t>                   </a:t>
            </a:r>
            <a:r>
              <a:rPr lang="en-GB" sz="4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but new policy being prepared or revised</a:t>
            </a:r>
          </a:p>
          <a:p>
            <a:pPr marL="742950" indent="-742950">
              <a:spcAft>
                <a:spcPts val="1600"/>
              </a:spcAft>
              <a:buFont typeface="+mj-lt"/>
              <a:buAutoNum type="arabicPeriod"/>
            </a:pPr>
            <a:r>
              <a:rPr lang="en-GB" sz="4000" b="1" dirty="0"/>
              <a:t>Policy evaluation, assessment of NSI</a:t>
            </a:r>
          </a:p>
          <a:p>
            <a:pPr marL="742950" indent="-742950">
              <a:spcAft>
                <a:spcPts val="1600"/>
              </a:spcAft>
              <a:buFont typeface="+mj-lt"/>
              <a:buAutoNum type="arabicPeriod"/>
            </a:pPr>
            <a:r>
              <a:rPr lang="en-GB" sz="4000" dirty="0"/>
              <a:t>Assessment of innovation performance</a:t>
            </a:r>
          </a:p>
          <a:p>
            <a:pPr marL="742950" indent="-742950">
              <a:spcAft>
                <a:spcPts val="1600"/>
              </a:spcAft>
              <a:buFont typeface="+mj-lt"/>
              <a:buAutoNum type="arabicPeriod"/>
            </a:pPr>
            <a:r>
              <a:rPr lang="en-GB" sz="4000" dirty="0"/>
              <a:t>Goals and outcomes</a:t>
            </a:r>
            <a:endParaRPr lang="en-GB" sz="4000" b="1" dirty="0"/>
          </a:p>
          <a:p>
            <a:pPr marL="742950" indent="-742950">
              <a:spcAft>
                <a:spcPts val="2400"/>
              </a:spcAft>
              <a:buFont typeface="+mj-lt"/>
              <a:buAutoNum type="arabicPeriod"/>
            </a:pPr>
            <a:r>
              <a:rPr lang="en-GB" sz="4000" dirty="0"/>
              <a:t>How to move forward?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70030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5598" y="340773"/>
            <a:ext cx="11548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en-GB" sz="4800" b="1" dirty="0"/>
              <a:t>Focus: Assisting policy making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5598" y="1600200"/>
            <a:ext cx="11717868" cy="4606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en-GB" sz="4000" b="1" dirty="0">
                <a:solidFill>
                  <a:schemeClr val="bg1">
                    <a:lumMod val="65000"/>
                  </a:schemeClr>
                </a:solidFill>
              </a:rPr>
              <a:t>Situation</a:t>
            </a:r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: modest Monitoring &amp; Evaluation process,</a:t>
            </a:r>
            <a:br>
              <a:rPr lang="en-GB" sz="4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                   </a:t>
            </a:r>
            <a:r>
              <a:rPr lang="en-GB" sz="4000" i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but new policy being prepared or revised</a:t>
            </a:r>
          </a:p>
          <a:p>
            <a:pPr marL="742950" indent="-742950">
              <a:spcAft>
                <a:spcPts val="1600"/>
              </a:spcAft>
              <a:buFont typeface="+mj-lt"/>
              <a:buAutoNum type="arabicPeriod"/>
            </a:pPr>
            <a:r>
              <a:rPr lang="en-GB" sz="4000" b="1" dirty="0"/>
              <a:t>Policy evaluation, NSI assessment</a:t>
            </a:r>
          </a:p>
          <a:p>
            <a:pPr marL="742950" indent="-742950">
              <a:spcAft>
                <a:spcPts val="1600"/>
              </a:spcAft>
              <a:buFont typeface="+mj-lt"/>
              <a:buAutoNum type="arabicPeriod"/>
            </a:pPr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Assessment of innovation performance</a:t>
            </a:r>
          </a:p>
          <a:p>
            <a:pPr marL="742950" indent="-742950">
              <a:spcAft>
                <a:spcPts val="1600"/>
              </a:spcAft>
              <a:buFont typeface="+mj-lt"/>
              <a:buAutoNum type="arabicPeriod"/>
            </a:pPr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Goals and outcomes</a:t>
            </a:r>
            <a:endParaRPr lang="en-GB" sz="4000" b="1" dirty="0">
              <a:solidFill>
                <a:schemeClr val="bg1">
                  <a:lumMod val="65000"/>
                </a:schemeClr>
              </a:solidFill>
            </a:endParaRPr>
          </a:p>
          <a:p>
            <a:pPr marL="742950" indent="-742950">
              <a:spcAft>
                <a:spcPts val="2400"/>
              </a:spcAft>
              <a:buFont typeface="+mj-lt"/>
              <a:buAutoNum type="arabicPeriod"/>
            </a:pPr>
            <a:r>
              <a:rPr lang="en-GB" sz="4000" dirty="0"/>
              <a:t>How to move forward?</a:t>
            </a:r>
            <a:endParaRPr lang="en-GB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AE44759-2CD4-D2FA-2CAA-B365F6B1C02B}"/>
                  </a:ext>
                </a:extLst>
              </p14:cNvPr>
              <p14:cNvContentPartPr/>
              <p14:nvPr/>
            </p14:nvContentPartPr>
            <p14:xfrm>
              <a:off x="218640" y="3208305"/>
              <a:ext cx="8393760" cy="316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AE44759-2CD4-D2FA-2CAA-B365F6B1C02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8640" y="3028305"/>
                <a:ext cx="857340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BB90B36-7B70-A22D-5CDE-CEF8525E3404}"/>
                  </a:ext>
                </a:extLst>
              </p14:cNvPr>
              <p14:cNvContentPartPr/>
              <p14:nvPr/>
            </p14:nvContentPartPr>
            <p14:xfrm>
              <a:off x="1152480" y="3370995"/>
              <a:ext cx="3181320" cy="135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BB90B36-7B70-A22D-5CDE-CEF8525E340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62840" y="3190995"/>
                <a:ext cx="3360960" cy="49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6819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5597" y="1296578"/>
            <a:ext cx="117178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800"/>
              </a:spcAft>
              <a:buFont typeface="+mj-lt"/>
              <a:buAutoNum type="alphaUcPeriod"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 policy under review</a:t>
            </a:r>
          </a:p>
          <a:p>
            <a:pPr marL="1657350" lvl="2" indent="-742950">
              <a:spcAft>
                <a:spcPts val="800"/>
              </a:spcAft>
              <a:buFont typeface="Wingdings" pitchFamily="2" charset="2"/>
              <a:buChar char="ü"/>
            </a:pPr>
            <a:r>
              <a:rPr lang="en-GB" sz="2000" b="1" dirty="0"/>
              <a:t>Coherence with national development strategy, SDGs? </a:t>
            </a:r>
          </a:p>
          <a:p>
            <a:pPr marL="1657350" lvl="2" indent="-742950">
              <a:spcAft>
                <a:spcPts val="800"/>
              </a:spcAft>
              <a:buFont typeface="Wingdings" pitchFamily="2" charset="2"/>
              <a:buChar char="ü"/>
            </a:pPr>
            <a:r>
              <a:rPr lang="en-GB" sz="2000" dirty="0"/>
              <a:t>Development strategy recognises STI? </a:t>
            </a:r>
          </a:p>
          <a:p>
            <a:pPr marL="1657350" lvl="2" indent="-742950">
              <a:spcAft>
                <a:spcPts val="1600"/>
              </a:spcAft>
              <a:buFont typeface="Wingdings" pitchFamily="2" charset="2"/>
              <a:buChar char="ü"/>
            </a:pPr>
            <a:r>
              <a:rPr lang="en-GB" sz="2000" dirty="0"/>
              <a:t>Outreach to other policies?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5598" y="340773"/>
            <a:ext cx="11548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en-GB" sz="4800" b="1" dirty="0"/>
              <a:t>1. Policy evaluation, NSI assessment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1551" y="3333508"/>
            <a:ext cx="11717868" cy="105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742950" indent="-742950">
              <a:spcAft>
                <a:spcPts val="800"/>
              </a:spcAft>
              <a:buFont typeface="Arial" pitchFamily="34" charset="0"/>
              <a:buChar char="•"/>
              <a:defRPr sz="2800" b="1"/>
            </a:lvl1pPr>
            <a:lvl3pPr marL="1657350" lvl="2" indent="-742950">
              <a:spcAft>
                <a:spcPts val="800"/>
              </a:spcAft>
              <a:buFont typeface="Wingdings" pitchFamily="2" charset="2"/>
              <a:buChar char="ü"/>
              <a:defRPr sz="2400"/>
            </a:lvl3pPr>
          </a:lstStyle>
          <a:p>
            <a:pPr marL="712788" indent="-712788">
              <a:buFont typeface="+mj-lt"/>
              <a:buAutoNum type="alphaUcPeriod" startAt="2"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other policies </a:t>
            </a:r>
            <a:endParaRPr lang="en-GB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616075" indent="-717550">
              <a:buFont typeface="Wingdings" panose="05000000000000000000" pitchFamily="2" charset="2"/>
              <a:buChar char="ü"/>
            </a:pPr>
            <a:r>
              <a:rPr lang="en-GB" sz="2000" b="0" dirty="0"/>
              <a:t>Acknowledgement of</a:t>
            </a:r>
            <a:r>
              <a:rPr lang="en-GB" sz="2000" b="0" i="1" dirty="0"/>
              <a:t> </a:t>
            </a:r>
            <a:r>
              <a:rPr lang="en-GB" b="0" i="1" dirty="0"/>
              <a:t>S</a:t>
            </a:r>
            <a:r>
              <a:rPr lang="en-GB" sz="2000" b="0" i="1" dirty="0"/>
              <a:t>,</a:t>
            </a:r>
            <a:r>
              <a:rPr lang="en-GB" b="0" i="1" dirty="0"/>
              <a:t>T</a:t>
            </a:r>
            <a:r>
              <a:rPr lang="en-GB" sz="2000" b="0" i="1" dirty="0"/>
              <a:t> and </a:t>
            </a:r>
            <a:r>
              <a:rPr lang="en-GB" b="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GB" sz="2000" b="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nnovation</a:t>
            </a:r>
            <a:r>
              <a:rPr lang="en-GB" sz="2000" b="0" i="1" dirty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1552" y="4767703"/>
            <a:ext cx="11548533" cy="1343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742950" indent="-742950">
              <a:spcAft>
                <a:spcPts val="800"/>
              </a:spcAft>
              <a:buFont typeface="Arial" pitchFamily="34" charset="0"/>
              <a:buChar char="•"/>
              <a:defRPr sz="2800" b="1"/>
            </a:lvl1pPr>
            <a:lvl3pPr marL="1657350" lvl="2" indent="-742950">
              <a:spcAft>
                <a:spcPts val="800"/>
              </a:spcAft>
              <a:buFont typeface="Wingdings" pitchFamily="2" charset="2"/>
              <a:buChar char="ü"/>
              <a:defRPr sz="2400"/>
            </a:lvl3pPr>
          </a:lstStyle>
          <a:p>
            <a:pPr>
              <a:buFont typeface="+mj-lt"/>
              <a:buAutoNum type="alphaUcPeriod" startAt="3"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policies inter-related? </a:t>
            </a:r>
          </a:p>
          <a:p>
            <a:pPr marL="1616075" indent="-717550">
              <a:buFont typeface="Wingdings" panose="05000000000000000000" pitchFamily="2" charset="2"/>
              <a:buChar char="ü"/>
            </a:pPr>
            <a:r>
              <a:rPr lang="en-GB" sz="2000" b="0" dirty="0"/>
              <a:t>Implementation matrix</a:t>
            </a:r>
            <a:r>
              <a:rPr lang="en-GB" sz="2000" b="0" i="1" dirty="0"/>
              <a:t> (</a:t>
            </a:r>
            <a:r>
              <a:rPr lang="en-GB" sz="2000" i="1" dirty="0"/>
              <a:t>who does what?</a:t>
            </a:r>
            <a:r>
              <a:rPr lang="en-GB" sz="2000" b="0" i="1" dirty="0"/>
              <a:t>)</a:t>
            </a:r>
          </a:p>
          <a:p>
            <a:pPr marL="1616075" indent="-717550">
              <a:buFont typeface="Wingdings" panose="05000000000000000000" pitchFamily="2" charset="2"/>
              <a:buChar char="ü"/>
            </a:pPr>
            <a:r>
              <a:rPr lang="en-GB" sz="2000" b="0" dirty="0"/>
              <a:t>Collaboration, joint activities?</a:t>
            </a:r>
          </a:p>
        </p:txBody>
      </p:sp>
    </p:spTree>
    <p:extLst>
      <p:ext uri="{BB962C8B-B14F-4D97-AF65-F5344CB8AC3E}">
        <p14:creationId xmlns:p14="http://schemas.microsoft.com/office/powerpoint/2010/main" val="160148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" grpId="0"/>
      <p:bldP spid="2" grpId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6238" y="2885313"/>
            <a:ext cx="11260662" cy="1343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800"/>
              </a:spcAft>
              <a:buFont typeface="+mj-lt"/>
              <a:buAutoNum type="alphaUcPeriod" startAt="5"/>
            </a:pPr>
            <a:r>
              <a:rPr lang="en-GB" sz="2800" b="1" dirty="0"/>
              <a:t>Reporting directions and information flows </a:t>
            </a:r>
          </a:p>
          <a:p>
            <a:pPr marL="1657350" lvl="2" indent="-742950">
              <a:spcAft>
                <a:spcPts val="800"/>
              </a:spcAft>
              <a:buFont typeface="Wingdings" pitchFamily="2" charset="2"/>
              <a:buChar char="ü"/>
            </a:pPr>
            <a:r>
              <a:rPr lang="en-GB" sz="2000" dirty="0"/>
              <a:t>Within the STI policy?</a:t>
            </a:r>
          </a:p>
          <a:p>
            <a:pPr marL="1657350" lvl="2" indent="-742950">
              <a:spcAft>
                <a:spcPts val="800"/>
              </a:spcAft>
              <a:buFont typeface="Wingdings" pitchFamily="2" charset="2"/>
              <a:buChar char="ü"/>
            </a:pPr>
            <a:r>
              <a:rPr lang="en-GB" sz="2000" dirty="0"/>
              <a:t>Among STI stakeholders? (</a:t>
            </a:r>
            <a:r>
              <a:rPr lang="en-GB" sz="2000" i="1" dirty="0"/>
              <a:t>horizontal flows</a:t>
            </a:r>
            <a:r>
              <a:rPr lang="en-GB" sz="2000" dirty="0"/>
              <a:t>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BD664C-2645-4B2B-AC0B-122BD38C23D2}"/>
              </a:ext>
            </a:extLst>
          </p:cNvPr>
          <p:cNvSpPr/>
          <p:nvPr/>
        </p:nvSpPr>
        <p:spPr>
          <a:xfrm>
            <a:off x="355778" y="567644"/>
            <a:ext cx="11260662" cy="2164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800"/>
              </a:spcAft>
              <a:buFont typeface="+mj-lt"/>
              <a:buAutoNum type="alphaUcPeriod" startAt="4"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ational</a:t>
            </a:r>
            <a:r>
              <a:rPr lang="en-GB" sz="2800" b="1" dirty="0"/>
              <a:t> 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ystem</a:t>
            </a:r>
            <a:r>
              <a:rPr lang="en-GB" sz="2800" b="1" dirty="0"/>
              <a:t> of 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nnovation</a:t>
            </a:r>
            <a:r>
              <a:rPr lang="en-GB" sz="2800" b="1" dirty="0"/>
              <a:t> </a:t>
            </a:r>
            <a:r>
              <a:rPr lang="en-GB" sz="28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(Innovation Ecosystem)</a:t>
            </a:r>
          </a:p>
          <a:p>
            <a:pPr marL="1616075" lvl="1" indent="-7175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2000" dirty="0"/>
              <a:t>Framework for policy design?</a:t>
            </a:r>
          </a:p>
          <a:p>
            <a:pPr marL="1616075" lvl="1" indent="-7175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2000" dirty="0"/>
              <a:t>Mapping of NSI?</a:t>
            </a:r>
          </a:p>
          <a:p>
            <a:pPr marL="1616075" lvl="1" indent="-7175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2000" dirty="0"/>
              <a:t>Information gatekeepers?</a:t>
            </a:r>
          </a:p>
          <a:p>
            <a:pPr marL="1616075" lvl="1" indent="-717550"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GB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F32597-256A-4C4F-8351-46B9D1B60BEC}"/>
              </a:ext>
            </a:extLst>
          </p:cNvPr>
          <p:cNvSpPr/>
          <p:nvPr/>
        </p:nvSpPr>
        <p:spPr>
          <a:xfrm>
            <a:off x="396238" y="4674152"/>
            <a:ext cx="112606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800"/>
              </a:spcAft>
              <a:buFont typeface="+mj-lt"/>
              <a:buAutoNum type="alphaUcPeriod" startAt="6"/>
            </a:pPr>
            <a:r>
              <a:rPr lang="en-GB" sz="2800" b="1" dirty="0"/>
              <a:t>Development of a consensus narrative – </a:t>
            </a:r>
            <a:r>
              <a:rPr lang="en-GB" sz="28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works</a:t>
            </a:r>
            <a:r>
              <a:rPr lang="en-GB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doesn’t</a:t>
            </a:r>
          </a:p>
          <a:p>
            <a:pPr marL="1616075" lvl="1" indent="-7175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2000" dirty="0"/>
              <a:t>Cannot replace data, but may provide insight</a:t>
            </a:r>
          </a:p>
          <a:p>
            <a:pPr marL="1616075" lvl="1" indent="-7175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2000" dirty="0"/>
              <a:t>Data does not provide the narrative</a:t>
            </a:r>
          </a:p>
          <a:p>
            <a:pPr marL="1616075" lvl="1" indent="-7175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2000" dirty="0"/>
              <a:t>Discussions with a many diverse stakeholders </a:t>
            </a:r>
          </a:p>
        </p:txBody>
      </p:sp>
    </p:spTree>
    <p:extLst>
      <p:ext uri="{BB962C8B-B14F-4D97-AF65-F5344CB8AC3E}">
        <p14:creationId xmlns:p14="http://schemas.microsoft.com/office/powerpoint/2010/main" val="234158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1" grpId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3305" y="608418"/>
            <a:ext cx="11510826" cy="4052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800"/>
              </a:spcAft>
              <a:buFont typeface="+mj-lt"/>
              <a:buAutoNum type="alphaUcPeriod"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 policy under review,  does it …</a:t>
            </a:r>
          </a:p>
          <a:p>
            <a:pPr>
              <a:spcAft>
                <a:spcPts val="800"/>
              </a:spcAft>
            </a:pP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657350" lvl="2" indent="-742950">
              <a:spcAft>
                <a:spcPts val="2400"/>
              </a:spcAft>
              <a:buFont typeface="Wingdings" pitchFamily="2" charset="2"/>
              <a:buChar char="ü"/>
            </a:pPr>
            <a:r>
              <a:rPr lang="en-GB" sz="3200" dirty="0"/>
              <a:t>Coherence with national development strategy, SDGs?</a:t>
            </a:r>
          </a:p>
          <a:p>
            <a:pPr marL="1657350" lvl="2" indent="-742950">
              <a:spcAft>
                <a:spcPts val="2400"/>
              </a:spcAft>
              <a:buFont typeface="Wingdings" pitchFamily="2" charset="2"/>
              <a:buChar char="ü"/>
            </a:pPr>
            <a:r>
              <a:rPr lang="en-GB" sz="3200" dirty="0"/>
              <a:t>Blueprint for a better and more sustainable future for all?</a:t>
            </a:r>
          </a:p>
          <a:p>
            <a:pPr marL="1657350" lvl="2" indent="-742950">
              <a:spcAft>
                <a:spcPts val="2400"/>
              </a:spcAft>
              <a:buFont typeface="Wingdings" pitchFamily="2" charset="2"/>
              <a:buChar char="ü"/>
            </a:pPr>
            <a:r>
              <a:rPr lang="en-GB" sz="3200" dirty="0"/>
              <a:t>Provide for directionality?</a:t>
            </a:r>
          </a:p>
          <a:p>
            <a:pPr marL="1657350" lvl="2" indent="-742950">
              <a:spcAft>
                <a:spcPts val="2400"/>
              </a:spcAft>
              <a:buFont typeface="Wingdings" pitchFamily="2" charset="2"/>
              <a:buChar char="ü"/>
            </a:pPr>
            <a:r>
              <a:rPr lang="en-GB" sz="32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challenges are interconnected!</a:t>
            </a:r>
          </a:p>
        </p:txBody>
      </p:sp>
      <p:pic>
        <p:nvPicPr>
          <p:cNvPr id="9" name="Picture 8" descr="A screenshot of a cell phone&#10;&#10;Description automatically generated"/>
          <p:cNvPicPr/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637" y="4146936"/>
            <a:ext cx="5067494" cy="248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2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1519" y="260648"/>
            <a:ext cx="92565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600" b="1" dirty="0"/>
              <a:t>Objective: Profound transformation driven by fast-evolving and converging technologies</a:t>
            </a:r>
            <a:endParaRPr lang="en-US" sz="3200" b="1" dirty="0"/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58880" y="6356352"/>
            <a:ext cx="2133600" cy="365125"/>
          </a:xfrm>
        </p:spPr>
        <p:txBody>
          <a:bodyPr/>
          <a:lstStyle/>
          <a:p>
            <a:fld id="{A7B83C99-BA7F-4399-91E7-0CF8F53357A1}" type="slidenum">
              <a:rPr lang="en-US" smtClean="0"/>
              <a:t>9</a:t>
            </a:fld>
            <a:endParaRPr lang="en-US"/>
          </a:p>
        </p:txBody>
      </p:sp>
      <p:pic>
        <p:nvPicPr>
          <p:cNvPr id="13" name="Picture 12" descr="A screenshot of a cell phone&#10;&#10;Description automatically generate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089" y="4142747"/>
            <a:ext cx="5076041" cy="2487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48166" y="2218267"/>
            <a:ext cx="12088648" cy="47498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2000">
                <a:schemeClr val="bg1">
                  <a:alpha val="8400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51518" y="1602665"/>
            <a:ext cx="1218178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Aft>
                <a:spcPts val="1200"/>
              </a:spcAft>
              <a:buAutoNum type="arabicPeriod"/>
            </a:pPr>
            <a:r>
              <a:rPr lang="en-GB" sz="3200" b="1" dirty="0">
                <a:solidFill>
                  <a:srgbClr val="FF0000"/>
                </a:solidFill>
              </a:rPr>
              <a:t>No   definitive   list   of   technologies</a:t>
            </a:r>
          </a:p>
          <a:p>
            <a:pPr marL="742950" indent="-742950">
              <a:spcAft>
                <a:spcPts val="200"/>
              </a:spcAft>
              <a:buAutoNum type="arabicPeriod"/>
            </a:pPr>
            <a:r>
              <a:rPr lang="en-GB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common  features  </a:t>
            </a:r>
            <a:r>
              <a:rPr lang="en-GB" sz="3200" b="1" dirty="0"/>
              <a:t>of  SDG technologies</a:t>
            </a:r>
          </a:p>
          <a:p>
            <a:pPr marL="1346200" lvl="1" indent="-538163">
              <a:spcAft>
                <a:spcPts val="200"/>
              </a:spcAft>
              <a:buFont typeface="Arial" pitchFamily="34" charset="0"/>
              <a:buChar char="•"/>
            </a:pPr>
            <a:r>
              <a:rPr lang="en-GB" sz="2800" b="1" dirty="0"/>
              <a:t>Fast</a:t>
            </a:r>
            <a:r>
              <a:rPr lang="en-GB" sz="2800" dirty="0"/>
              <a:t> change, </a:t>
            </a:r>
            <a:r>
              <a:rPr lang="en-GB" sz="2800" b="1" dirty="0"/>
              <a:t>short</a:t>
            </a:r>
            <a:r>
              <a:rPr lang="en-GB" sz="2800" dirty="0"/>
              <a:t> adaptation cycles</a:t>
            </a:r>
          </a:p>
          <a:p>
            <a:pPr marL="1346200" lvl="1" indent="-538163">
              <a:spcAft>
                <a:spcPts val="200"/>
              </a:spcAft>
              <a:buFont typeface="Arial" pitchFamily="34" charset="0"/>
              <a:buChar char="•"/>
            </a:pPr>
            <a:r>
              <a:rPr lang="en-GB" sz="2800" b="1" dirty="0"/>
              <a:t>Soft</a:t>
            </a:r>
            <a:r>
              <a:rPr lang="en-GB" sz="2800" dirty="0"/>
              <a:t> technology, </a:t>
            </a:r>
            <a:r>
              <a:rPr lang="en-GB" sz="2800" b="1" dirty="0"/>
              <a:t>mind frame </a:t>
            </a:r>
            <a:r>
              <a:rPr lang="en-GB" sz="2800" dirty="0"/>
              <a:t>change</a:t>
            </a:r>
          </a:p>
          <a:p>
            <a:pPr marL="1346200" lvl="1" indent="-538163">
              <a:spcAft>
                <a:spcPts val="200"/>
              </a:spcAft>
              <a:buFont typeface="Arial" pitchFamily="34" charset="0"/>
              <a:buChar char="•"/>
            </a:pPr>
            <a:r>
              <a:rPr lang="en-GB" sz="2800" dirty="0"/>
              <a:t>Lower </a:t>
            </a:r>
            <a:r>
              <a:rPr lang="en-GB" sz="2800" b="1" dirty="0"/>
              <a:t>costs</a:t>
            </a:r>
            <a:r>
              <a:rPr lang="en-GB" sz="2800" dirty="0"/>
              <a:t>, more </a:t>
            </a:r>
            <a:r>
              <a:rPr lang="en-GB" sz="2800" b="1" dirty="0"/>
              <a:t>choices</a:t>
            </a:r>
          </a:p>
          <a:p>
            <a:pPr marL="1346200" lvl="1" indent="-538163">
              <a:spcAft>
                <a:spcPts val="200"/>
              </a:spcAft>
              <a:buFont typeface="Arial" pitchFamily="34" charset="0"/>
              <a:buChar char="•"/>
            </a:pPr>
            <a:r>
              <a:rPr lang="en-GB" sz="2800" b="1" dirty="0"/>
              <a:t>Open</a:t>
            </a:r>
            <a:r>
              <a:rPr lang="en-GB" sz="2800" dirty="0"/>
              <a:t> science, technology and innovation</a:t>
            </a:r>
          </a:p>
          <a:p>
            <a:pPr marL="1346200" lvl="1" indent="-538163">
              <a:spcAft>
                <a:spcPts val="200"/>
              </a:spcAft>
              <a:buFont typeface="Arial" pitchFamily="34" charset="0"/>
              <a:buChar char="•"/>
            </a:pPr>
            <a:r>
              <a:rPr lang="en-GB" sz="2800" dirty="0"/>
              <a:t>New forms of work and </a:t>
            </a:r>
            <a:r>
              <a:rPr lang="en-GB" sz="2800" b="1" dirty="0"/>
              <a:t>inclusiveness</a:t>
            </a:r>
          </a:p>
          <a:p>
            <a:pPr marL="1346200" lvl="1" indent="-538163">
              <a:spcAft>
                <a:spcPts val="200"/>
              </a:spcAft>
              <a:buFont typeface="Arial" pitchFamily="34" charset="0"/>
              <a:buChar char="•"/>
            </a:pPr>
            <a:r>
              <a:rPr lang="en-GB" sz="2800" b="1" dirty="0"/>
              <a:t>Innovation addressing change, disruptive innovation, </a:t>
            </a:r>
            <a:br>
              <a:rPr lang="en-GB" sz="2800" b="1" dirty="0"/>
            </a:br>
            <a:r>
              <a:rPr lang="en-GB" sz="2800" b="1" dirty="0"/>
              <a:t>creative destruction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34209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C4F38A0555DA42B888A814F7B747C8" ma:contentTypeVersion="2" ma:contentTypeDescription="Create a new document." ma:contentTypeScope="" ma:versionID="b01063b2a0cf328875b82a6d7076f95e">
  <xsd:schema xmlns:xsd="http://www.w3.org/2001/XMLSchema" xmlns:xs="http://www.w3.org/2001/XMLSchema" xmlns:p="http://schemas.microsoft.com/office/2006/metadata/properties" xmlns:ns1="http://schemas.microsoft.com/sharepoint/v3" xmlns:ns2="e04c153b-a11c-455a-abac-fd2056ff5725" targetNamespace="http://schemas.microsoft.com/office/2006/metadata/properties" ma:root="true" ma:fieldsID="df50995ac62259e20dd519ef8939a6e8" ns1:_="" ns2:_="">
    <xsd:import namespace="http://schemas.microsoft.com/sharepoint/v3"/>
    <xsd:import namespace="e04c153b-a11c-455a-abac-fd2056ff572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4c153b-a11c-455a-abac-fd2056ff572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C2CD8A6-2472-4E25-94BA-689522C9399B}"/>
</file>

<file path=customXml/itemProps2.xml><?xml version="1.0" encoding="utf-8"?>
<ds:datastoreItem xmlns:ds="http://schemas.openxmlformats.org/officeDocument/2006/customXml" ds:itemID="{8741BD9F-04CB-44BF-A0A4-D9E7AE1DE232}"/>
</file>

<file path=customXml/itemProps3.xml><?xml version="1.0" encoding="utf-8"?>
<ds:datastoreItem xmlns:ds="http://schemas.openxmlformats.org/officeDocument/2006/customXml" ds:itemID="{A3C2C6EB-968B-45A3-9FB4-902DD0A6D2BC}"/>
</file>

<file path=docProps/app.xml><?xml version="1.0" encoding="utf-8"?>
<Properties xmlns="http://schemas.openxmlformats.org/officeDocument/2006/extended-properties" xmlns:vt="http://schemas.openxmlformats.org/officeDocument/2006/docPropsVTypes">
  <TotalTime>4980</TotalTime>
  <Words>845</Words>
  <Application>Microsoft Office PowerPoint</Application>
  <PresentationFormat>Widescreen</PresentationFormat>
  <Paragraphs>150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Fira Sans</vt:lpstr>
      <vt:lpstr>Wingdings</vt:lpstr>
      <vt:lpstr>Office Theme</vt:lpstr>
      <vt:lpstr>  MUTUAL LEARNING EXERCISE  ON R&amp;I STRATEGIES AND POLICIES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Sousoni, Despoina</dc:creator>
  <cp:lastModifiedBy>Dimo Calovski</cp:lastModifiedBy>
  <cp:revision>92</cp:revision>
  <cp:lastPrinted>2023-02-10T16:36:59Z</cp:lastPrinted>
  <dcterms:created xsi:type="dcterms:W3CDTF">2020-11-09T16:01:02Z</dcterms:created>
  <dcterms:modified xsi:type="dcterms:W3CDTF">2023-02-16T20:53:25Z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0x010100E6C4F38A0555DA42B888A814F7B747C8</vt:lpwstr>
  </property>
</Properties>
</file>