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7315200" cy="9601200"/>
  <p:embeddedFontLst>
    <p:embeddedFont>
      <p:font typeface="Roboto"/>
      <p:regular r:id="rId21"/>
      <p:bold r:id="rId22"/>
      <p:italic r:id="rId23"/>
      <p:boldItalic r:id="rId24"/>
    </p:embeddedFont>
    <p:embeddedFont>
      <p:font typeface="Fira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j1pECb0hVr3zysk5gFOjhtzu3U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7806586-3630-4BBC-8B67-F9E909A6B5CC}">
  <a:tblStyle styleId="{C7806586-3630-4BBC-8B67-F9E909A6B5C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6" Type="http://schemas.openxmlformats.org/officeDocument/2006/relationships/font" Target="fonts/FiraSans-bold.fntdata"/><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1" Type="http://schemas.openxmlformats.org/officeDocument/2006/relationships/font" Target="fonts/Roboto-regular.fntdata"/><Relationship Id="rId3" Type="http://schemas.openxmlformats.org/officeDocument/2006/relationships/tableStyles" Target="tableStyles.xml"/><Relationship Id="rId25" Type="http://schemas.openxmlformats.org/officeDocument/2006/relationships/font" Target="fonts/FiraSans-regular.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0" Type="http://schemas.openxmlformats.org/officeDocument/2006/relationships/slide" Target="slides/slide15.xml"/><Relationship Id="rId2" Type="http://schemas.openxmlformats.org/officeDocument/2006/relationships/presProps" Target="presProps.xml"/><Relationship Id="rId29" Type="http://customschemas.google.com/relationships/presentationmetadata" Target="metadata"/><Relationship Id="rId16" Type="http://schemas.openxmlformats.org/officeDocument/2006/relationships/slide" Target="slides/slide11.xml"/><Relationship Id="rId24" Type="http://schemas.openxmlformats.org/officeDocument/2006/relationships/font" Target="fonts/Roboto-boldItalic.fntdata"/><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customXml" Target="../customXml/item3.xml"/><Relationship Id="rId23" Type="http://schemas.openxmlformats.org/officeDocument/2006/relationships/font" Target="fonts/Roboto-italic.fntdata"/><Relationship Id="rId28" Type="http://schemas.openxmlformats.org/officeDocument/2006/relationships/font" Target="fonts/FiraSans-boldItalic.fntdata"/><Relationship Id="rId5" Type="http://schemas.openxmlformats.org/officeDocument/2006/relationships/notesMaster" Target="notesMasters/notes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2.xml"/><Relationship Id="rId22" Type="http://schemas.openxmlformats.org/officeDocument/2006/relationships/font" Target="fonts/Roboto-bold.fntdata"/><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font" Target="fonts/FiraSans-italic.fntdata"/><Relationship Id="rId14" Type="http://schemas.openxmlformats.org/officeDocument/2006/relationships/slide" Target="slides/slide9.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894fecca65_0_77: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894fecca65_0_77: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082b5934a1_0_12: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2082b5934a1_0_12: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082b5934a1_0_25: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2082b5934a1_0_25: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7: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8: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3: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ph idx="1" type="body"/>
          </p:nvPr>
        </p:nvSpPr>
        <p:spPr>
          <a:xfrm>
            <a:off x="731500" y="4560550"/>
            <a:ext cx="5852150" cy="43205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5:notes"/>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894fecca65_0_19: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894fecca65_0_19: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894fecca65_0_29: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894fecca65_0_29: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894fecca65_0_58: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894fecca65_0_58: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894fecca65_0_69:notes"/>
          <p:cNvSpPr/>
          <p:nvPr>
            <p:ph idx="2" type="sldImg"/>
          </p:nvPr>
        </p:nvSpPr>
        <p:spPr>
          <a:xfrm>
            <a:off x="1219425" y="720075"/>
            <a:ext cx="4877100" cy="36006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894fecca65_0_69:notes"/>
          <p:cNvSpPr txBox="1"/>
          <p:nvPr>
            <p:ph idx="1" type="body"/>
          </p:nvPr>
        </p:nvSpPr>
        <p:spPr>
          <a:xfrm>
            <a:off x="731500" y="456055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44780" y="0"/>
            <a:ext cx="12481560" cy="1377542"/>
          </a:xfrm>
          <a:prstGeom prst="rect">
            <a:avLst/>
          </a:prstGeom>
          <a:solidFill>
            <a:srgbClr val="5488C7"/>
          </a:solidFill>
          <a:ln cap="flat" cmpd="sng" w="38100">
            <a:solidFill>
              <a:srgbClr val="5488C7"/>
            </a:solidFill>
            <a:prstDash val="solid"/>
            <a:round/>
            <a:headEnd len="sm" w="sm" type="none"/>
            <a:tailEnd len="sm" w="sm" type="none"/>
          </a:ln>
        </p:spPr>
        <p:txBody>
          <a:bodyPr anchorCtr="0" anchor="ctr" bIns="45700" lIns="91425" spcFirstLastPara="1" rIns="91425" wrap="square" tIns="46800">
            <a:normAutofit fontScale="90000"/>
          </a:bodyPr>
          <a:lstStyle/>
          <a:p>
            <a:pPr indent="0" lvl="0" marL="0" rtl="0" algn="ctr">
              <a:lnSpc>
                <a:spcPct val="90000"/>
              </a:lnSpc>
              <a:spcBef>
                <a:spcPts val="0"/>
              </a:spcBef>
              <a:spcAft>
                <a:spcPts val="0"/>
              </a:spcAft>
              <a:buClr>
                <a:schemeClr val="lt1"/>
              </a:buClr>
              <a:buSzPct val="100000"/>
              <a:buFont typeface="Fira Sans"/>
              <a:buNone/>
            </a:pPr>
            <a:br>
              <a:rPr b="1" lang="en-GB" sz="4400">
                <a:solidFill>
                  <a:schemeClr val="lt1"/>
                </a:solidFill>
                <a:latin typeface="Fira Sans"/>
                <a:ea typeface="Fira Sans"/>
                <a:cs typeface="Fira Sans"/>
                <a:sym typeface="Fira Sans"/>
              </a:rPr>
            </a:br>
            <a:r>
              <a:rPr b="1" lang="en-GB" sz="4400">
                <a:solidFill>
                  <a:schemeClr val="lt1"/>
                </a:solidFill>
                <a:latin typeface="Fira Sans"/>
                <a:ea typeface="Fira Sans"/>
                <a:cs typeface="Fira Sans"/>
                <a:sym typeface="Fira Sans"/>
              </a:rPr>
              <a:t> MUTUAL LEARNING EXERCISE </a:t>
            </a:r>
            <a:br>
              <a:rPr b="1" lang="en-GB" sz="4400">
                <a:solidFill>
                  <a:schemeClr val="lt1"/>
                </a:solidFill>
                <a:latin typeface="Fira Sans"/>
                <a:ea typeface="Fira Sans"/>
                <a:cs typeface="Fira Sans"/>
                <a:sym typeface="Fira Sans"/>
              </a:rPr>
            </a:br>
            <a:r>
              <a:rPr b="1" lang="en-GB" sz="4400">
                <a:solidFill>
                  <a:schemeClr val="lt1"/>
                </a:solidFill>
                <a:latin typeface="Fira Sans"/>
                <a:ea typeface="Fira Sans"/>
                <a:cs typeface="Fira Sans"/>
                <a:sym typeface="Fira Sans"/>
              </a:rPr>
              <a:t>ON R&amp;I STRATEGIES AND POLICIES</a:t>
            </a:r>
            <a:endParaRPr b="1" sz="4400">
              <a:solidFill>
                <a:schemeClr val="lt1"/>
              </a:solidFill>
              <a:latin typeface="Fira Sans"/>
              <a:ea typeface="Fira Sans"/>
              <a:cs typeface="Fira Sans"/>
              <a:sym typeface="Fira Sans"/>
            </a:endParaRPr>
          </a:p>
          <a:p>
            <a:pPr indent="0" lvl="0" marL="0" rtl="0" algn="ctr">
              <a:lnSpc>
                <a:spcPct val="90000"/>
              </a:lnSpc>
              <a:spcBef>
                <a:spcPts val="0"/>
              </a:spcBef>
              <a:spcAft>
                <a:spcPts val="0"/>
              </a:spcAft>
              <a:buClr>
                <a:schemeClr val="dk1"/>
              </a:buClr>
              <a:buSzPct val="100000"/>
              <a:buFont typeface="Calibri"/>
              <a:buNone/>
            </a:pPr>
            <a:r>
              <a:t/>
            </a:r>
            <a:endParaRPr b="1" sz="4400">
              <a:solidFill>
                <a:schemeClr val="lt1"/>
              </a:solidFill>
              <a:latin typeface="Fira Sans"/>
              <a:ea typeface="Fira Sans"/>
              <a:cs typeface="Fira Sans"/>
              <a:sym typeface="Fira Sans"/>
            </a:endParaRPr>
          </a:p>
        </p:txBody>
      </p:sp>
      <p:pic>
        <p:nvPicPr>
          <p:cNvPr id="85" name="Google Shape;85;p1"/>
          <p:cNvPicPr preferRelativeResize="0"/>
          <p:nvPr/>
        </p:nvPicPr>
        <p:blipFill rotWithShape="1">
          <a:blip r:embed="rId3">
            <a:alphaModFix/>
          </a:blip>
          <a:srcRect b="0" l="0" r="0" t="0"/>
          <a:stretch/>
        </p:blipFill>
        <p:spPr>
          <a:xfrm>
            <a:off x="225600" y="5560226"/>
            <a:ext cx="1907938" cy="1105200"/>
          </a:xfrm>
          <a:prstGeom prst="rect">
            <a:avLst/>
          </a:prstGeom>
          <a:noFill/>
          <a:ln>
            <a:noFill/>
          </a:ln>
        </p:spPr>
      </p:pic>
      <p:sp>
        <p:nvSpPr>
          <p:cNvPr id="86" name="Google Shape;86;p1"/>
          <p:cNvSpPr/>
          <p:nvPr/>
        </p:nvSpPr>
        <p:spPr>
          <a:xfrm>
            <a:off x="901337" y="1865591"/>
            <a:ext cx="100584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i="0" sz="2800" u="none" cap="none" strike="noStrike">
              <a:solidFill>
                <a:schemeClr val="dk1"/>
              </a:solidFill>
              <a:latin typeface="Calibri"/>
              <a:ea typeface="Calibri"/>
              <a:cs typeface="Calibri"/>
              <a:sym typeface="Calibri"/>
            </a:endParaRPr>
          </a:p>
        </p:txBody>
      </p:sp>
      <p:sp>
        <p:nvSpPr>
          <p:cNvPr id="87" name="Google Shape;87;p1"/>
          <p:cNvSpPr/>
          <p:nvPr/>
        </p:nvSpPr>
        <p:spPr>
          <a:xfrm>
            <a:off x="5569300" y="2872493"/>
            <a:ext cx="6096000" cy="1105200"/>
          </a:xfrm>
          <a:prstGeom prst="rect">
            <a:avLst/>
          </a:prstGeom>
          <a:noFill/>
          <a:ln>
            <a:noFill/>
          </a:ln>
        </p:spPr>
        <p:txBody>
          <a:bodyPr anchorCtr="0" anchor="t" bIns="45700" lIns="91425" spcFirstLastPara="1" rIns="91425" wrap="square" tIns="45700">
            <a:spAutoFit/>
          </a:bodyPr>
          <a:lstStyle/>
          <a:p>
            <a:pPr indent="0" lvl="0" marL="449580" marR="0" rtl="0" algn="l">
              <a:spcBef>
                <a:spcPts val="0"/>
              </a:spcBef>
              <a:spcAft>
                <a:spcPts val="0"/>
              </a:spcAft>
              <a:buNone/>
            </a:pPr>
            <a:r>
              <a:rPr b="1" lang="en-GB" sz="2000">
                <a:solidFill>
                  <a:srgbClr val="FF0000"/>
                </a:solidFill>
              </a:rPr>
              <a:t>MR. BEN NJAMBA MAKAYI &amp; MRS. CHILAMBWE MWANSA MONGA </a:t>
            </a:r>
            <a:endParaRPr b="1" sz="2000">
              <a:solidFill>
                <a:srgbClr val="FF0000"/>
              </a:solidFill>
            </a:endParaRPr>
          </a:p>
          <a:p>
            <a:pPr indent="0" lvl="0" marL="449580" marR="0" rtl="0" algn="l">
              <a:spcBef>
                <a:spcPts val="0"/>
              </a:spcBef>
              <a:spcAft>
                <a:spcPts val="0"/>
              </a:spcAft>
              <a:buNone/>
            </a:pPr>
            <a:r>
              <a:rPr b="1" lang="en-GB" sz="2000">
                <a:solidFill>
                  <a:srgbClr val="FF0000"/>
                </a:solidFill>
              </a:rPr>
              <a:t>Ministry of Technology &amp; Science</a:t>
            </a:r>
            <a:endParaRPr b="0" i="0" sz="2000" u="none" cap="none" strike="noStrike">
              <a:solidFill>
                <a:srgbClr val="FF0000"/>
              </a:solidFill>
              <a:latin typeface="Arial"/>
              <a:ea typeface="Arial"/>
              <a:cs typeface="Arial"/>
              <a:sym typeface="Arial"/>
            </a:endParaRPr>
          </a:p>
        </p:txBody>
      </p:sp>
      <p:sp>
        <p:nvSpPr>
          <p:cNvPr id="88" name="Google Shape;88;p1"/>
          <p:cNvSpPr txBox="1"/>
          <p:nvPr/>
        </p:nvSpPr>
        <p:spPr>
          <a:xfrm>
            <a:off x="722500" y="2460104"/>
            <a:ext cx="25632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pic>
        <p:nvPicPr>
          <p:cNvPr descr="Text&#10;&#10;Description automatically generated" id="89" name="Google Shape;89;p1"/>
          <p:cNvPicPr preferRelativeResize="0"/>
          <p:nvPr/>
        </p:nvPicPr>
        <p:blipFill rotWithShape="1">
          <a:blip r:embed="rId4">
            <a:alphaModFix/>
          </a:blip>
          <a:srcRect b="0" l="0" r="0" t="0"/>
          <a:stretch/>
        </p:blipFill>
        <p:spPr>
          <a:xfrm>
            <a:off x="9323832" y="6204452"/>
            <a:ext cx="2743200" cy="506186"/>
          </a:xfrm>
          <a:prstGeom prst="rect">
            <a:avLst/>
          </a:prstGeom>
          <a:noFill/>
          <a:ln>
            <a:noFill/>
          </a:ln>
        </p:spPr>
      </p:pic>
      <p:sp>
        <p:nvSpPr>
          <p:cNvPr id="90" name="Google Shape;90;p1"/>
          <p:cNvSpPr/>
          <p:nvPr/>
        </p:nvSpPr>
        <p:spPr>
          <a:xfrm>
            <a:off x="6102822" y="3977696"/>
            <a:ext cx="18924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000">
                <a:solidFill>
                  <a:srgbClr val="FF0000"/>
                </a:solidFill>
              </a:rPr>
              <a:t>Zambia</a:t>
            </a:r>
            <a:endParaRPr b="1" sz="2000">
              <a:solidFill>
                <a:srgbClr val="FF0000"/>
              </a:solidFill>
              <a:latin typeface="Arial"/>
              <a:ea typeface="Arial"/>
              <a:cs typeface="Arial"/>
              <a:sym typeface="Arial"/>
            </a:endParaRPr>
          </a:p>
        </p:txBody>
      </p:sp>
      <p:sp>
        <p:nvSpPr>
          <p:cNvPr id="91" name="Google Shape;91;p1"/>
          <p:cNvSpPr txBox="1"/>
          <p:nvPr/>
        </p:nvSpPr>
        <p:spPr>
          <a:xfrm>
            <a:off x="5412526" y="4789218"/>
            <a:ext cx="32730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chemeClr val="dk1"/>
                </a:solidFill>
                <a:latin typeface="Calibri"/>
                <a:ea typeface="Calibri"/>
                <a:cs typeface="Calibri"/>
                <a:sym typeface="Calibri"/>
              </a:rPr>
              <a:t>Addis Ababa, Ethiopia</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1" lang="en-GB" sz="1800">
                <a:solidFill>
                  <a:schemeClr val="dk1"/>
                </a:solidFill>
                <a:latin typeface="Calibri"/>
                <a:ea typeface="Calibri"/>
                <a:cs typeface="Calibri"/>
                <a:sym typeface="Calibri"/>
              </a:rPr>
              <a:t>14-17 February 2023  </a:t>
            </a:r>
            <a:r>
              <a:rPr lang="en-GB"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rgbClr val="FF0000"/>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b="0" l="0" r="0" t="0"/>
          <a:stretch/>
        </p:blipFill>
        <p:spPr>
          <a:xfrm>
            <a:off x="378000" y="5712626"/>
            <a:ext cx="1907938" cy="1105200"/>
          </a:xfrm>
          <a:prstGeom prst="rect">
            <a:avLst/>
          </a:prstGeom>
          <a:noFill/>
          <a:ln>
            <a:noFill/>
          </a:ln>
        </p:spPr>
      </p:pic>
      <p:pic>
        <p:nvPicPr>
          <p:cNvPr id="93" name="Google Shape;93;p1"/>
          <p:cNvPicPr preferRelativeResize="0"/>
          <p:nvPr/>
        </p:nvPicPr>
        <p:blipFill>
          <a:blip r:embed="rId5">
            <a:alphaModFix/>
          </a:blip>
          <a:stretch>
            <a:fillRect/>
          </a:stretch>
        </p:blipFill>
        <p:spPr>
          <a:xfrm>
            <a:off x="565200" y="2388804"/>
            <a:ext cx="1228725" cy="1457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1894fecca65_0_77"/>
          <p:cNvSpPr txBox="1"/>
          <p:nvPr>
            <p:ph type="title"/>
          </p:nvPr>
        </p:nvSpPr>
        <p:spPr>
          <a:xfrm>
            <a:off x="771600" y="0"/>
            <a:ext cx="10515600" cy="808800"/>
          </a:xfrm>
          <a:prstGeom prst="rect">
            <a:avLst/>
          </a:prstGeom>
        </p:spPr>
        <p:txBody>
          <a:bodyPr anchorCtr="0" anchor="ctr" bIns="45700" lIns="91425" spcFirstLastPara="1" rIns="91425" wrap="square" tIns="45700">
            <a:normAutofit/>
          </a:bodyPr>
          <a:lstStyle/>
          <a:p>
            <a:pPr indent="0" lvl="0" marL="0" rtl="0" algn="ctr">
              <a:lnSpc>
                <a:spcPct val="100000"/>
              </a:lnSpc>
              <a:spcBef>
                <a:spcPts val="0"/>
              </a:spcBef>
              <a:spcAft>
                <a:spcPts val="0"/>
              </a:spcAft>
              <a:buNone/>
            </a:pPr>
            <a:r>
              <a:rPr b="1" lang="en-GB" sz="2400">
                <a:solidFill>
                  <a:srgbClr val="002060"/>
                </a:solidFill>
                <a:latin typeface="Arial"/>
                <a:ea typeface="Arial"/>
                <a:cs typeface="Arial"/>
                <a:sym typeface="Arial"/>
              </a:rPr>
              <a:t>Slide 4: R&amp;I Ecosystem Analysis - II Contd</a:t>
            </a:r>
            <a:endParaRPr/>
          </a:p>
        </p:txBody>
      </p:sp>
      <p:graphicFrame>
        <p:nvGraphicFramePr>
          <p:cNvPr id="152" name="Google Shape;152;g1894fecca65_0_77"/>
          <p:cNvGraphicFramePr/>
          <p:nvPr/>
        </p:nvGraphicFramePr>
        <p:xfrm>
          <a:off x="0" y="816840"/>
          <a:ext cx="3000000" cy="3000000"/>
        </p:xfrm>
        <a:graphic>
          <a:graphicData uri="http://schemas.openxmlformats.org/drawingml/2006/table">
            <a:tbl>
              <a:tblPr>
                <a:noFill/>
                <a:tableStyleId>{C7806586-3630-4BBC-8B67-F9E909A6B5CC}</a:tableStyleId>
              </a:tblPr>
              <a:tblGrid>
                <a:gridCol w="4647300"/>
                <a:gridCol w="4121575"/>
                <a:gridCol w="3423125"/>
              </a:tblGrid>
              <a:tr h="345650">
                <a:tc>
                  <a:txBody>
                    <a:bodyPr/>
                    <a:lstStyle/>
                    <a:p>
                      <a:pPr indent="0" lvl="0" marL="0" rtl="0" algn="l">
                        <a:spcBef>
                          <a:spcPts val="0"/>
                        </a:spcBef>
                        <a:spcAft>
                          <a:spcPts val="0"/>
                        </a:spcAft>
                        <a:buNone/>
                      </a:pPr>
                      <a:r>
                        <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300950">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58100">
                <a:tc gridSpan="3">
                  <a:txBody>
                    <a:bodyPr/>
                    <a:lstStyle/>
                    <a:p>
                      <a:pPr indent="0" lvl="0" marL="0" rtl="0" algn="l">
                        <a:spcBef>
                          <a:spcPts val="0"/>
                        </a:spcBef>
                        <a:spcAft>
                          <a:spcPts val="0"/>
                        </a:spcAft>
                        <a:buNone/>
                      </a:pPr>
                      <a:r>
                        <a:rPr b="1" lang="en-GB">
                          <a:solidFill>
                            <a:schemeClr val="dk1"/>
                          </a:solidFill>
                        </a:rPr>
                        <a:t>6</a:t>
                      </a:r>
                      <a:r>
                        <a:rPr b="1" lang="en-GB">
                          <a:solidFill>
                            <a:schemeClr val="dk1"/>
                          </a:solidFill>
                        </a:rPr>
                        <a:t>. Legal</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853375">
                <a:tc>
                  <a:txBody>
                    <a:bodyPr/>
                    <a:lstStyle/>
                    <a:p>
                      <a:pPr indent="0" lvl="0" marL="0" rtl="0" algn="just">
                        <a:lnSpc>
                          <a:spcPct val="100000"/>
                        </a:lnSpc>
                        <a:spcBef>
                          <a:spcPts val="1200"/>
                        </a:spcBef>
                        <a:spcAft>
                          <a:spcPts val="0"/>
                        </a:spcAft>
                        <a:buNone/>
                      </a:pPr>
                      <a:r>
                        <a:rPr lang="en-GB">
                          <a:latin typeface="Times New Roman"/>
                          <a:ea typeface="Times New Roman"/>
                          <a:cs typeface="Times New Roman"/>
                          <a:sym typeface="Times New Roman"/>
                        </a:rPr>
                        <a:t> Legal Frameworks</a:t>
                      </a:r>
                      <a:endParaRPr>
                        <a:latin typeface="Times New Roman"/>
                        <a:ea typeface="Times New Roman"/>
                        <a:cs typeface="Times New Roman"/>
                        <a:sym typeface="Times New Roman"/>
                      </a:endParaRPr>
                    </a:p>
                    <a:p>
                      <a:pPr indent="0" lvl="0" marL="0" rtl="0" algn="just">
                        <a:lnSpc>
                          <a:spcPct val="100000"/>
                        </a:lnSpc>
                        <a:spcBef>
                          <a:spcPts val="1200"/>
                        </a:spcBef>
                        <a:spcAft>
                          <a:spcPts val="0"/>
                        </a:spcAft>
                        <a:buNone/>
                      </a:pPr>
                      <a:r>
                        <a:rPr lang="en-GB">
                          <a:latin typeface="Times New Roman"/>
                          <a:ea typeface="Times New Roman"/>
                          <a:cs typeface="Times New Roman"/>
                          <a:sym typeface="Times New Roman"/>
                        </a:rPr>
                        <a:t> STI Act No. 26 of 1997</a:t>
                      </a:r>
                      <a:endParaRPr>
                        <a:latin typeface="Times New Roman"/>
                        <a:ea typeface="Times New Roman"/>
                        <a:cs typeface="Times New Roman"/>
                        <a:sym typeface="Times New Roman"/>
                      </a:endParaRPr>
                    </a:p>
                    <a:p>
                      <a:pPr indent="-317500" lvl="0" marL="457200" rtl="0" algn="just">
                        <a:lnSpc>
                          <a:spcPct val="80000"/>
                        </a:lnSpc>
                        <a:spcBef>
                          <a:spcPts val="1200"/>
                        </a:spcBef>
                        <a:spcAft>
                          <a:spcPts val="0"/>
                        </a:spcAft>
                        <a:buSzPts val="1400"/>
                        <a:buAutoNum type="arabicPeriod"/>
                      </a:pPr>
                      <a:r>
                        <a:rPr lang="en-GB">
                          <a:latin typeface="Times New Roman"/>
                          <a:ea typeface="Times New Roman"/>
                          <a:cs typeface="Times New Roman"/>
                          <a:sym typeface="Times New Roman"/>
                        </a:rPr>
                        <a:t>Ionizing Radiation Protection Act, No 16 of 2005</a:t>
                      </a:r>
                      <a:endParaRPr>
                        <a:latin typeface="Times New Roman"/>
                        <a:ea typeface="Times New Roman"/>
                        <a:cs typeface="Times New Roman"/>
                        <a:sym typeface="Times New Roman"/>
                      </a:endParaRPr>
                    </a:p>
                    <a:p>
                      <a:pPr indent="-317500" lvl="0" marL="457200" rtl="0" algn="just">
                        <a:lnSpc>
                          <a:spcPct val="80000"/>
                        </a:lnSpc>
                        <a:spcBef>
                          <a:spcPts val="1200"/>
                        </a:spcBef>
                        <a:spcAft>
                          <a:spcPts val="0"/>
                        </a:spcAft>
                        <a:buSzPts val="1400"/>
                        <a:buAutoNum type="arabicPeriod"/>
                      </a:pPr>
                      <a:r>
                        <a:rPr lang="en-GB">
                          <a:latin typeface="Times New Roman"/>
                          <a:ea typeface="Times New Roman"/>
                          <a:cs typeface="Times New Roman"/>
                          <a:sym typeface="Times New Roman"/>
                        </a:rPr>
                        <a:t>TEVET Act No. 13 of 1998</a:t>
                      </a:r>
                      <a:endParaRPr>
                        <a:latin typeface="Times New Roman"/>
                        <a:ea typeface="Times New Roman"/>
                        <a:cs typeface="Times New Roman"/>
                        <a:sym typeface="Times New Roman"/>
                      </a:endParaRPr>
                    </a:p>
                    <a:p>
                      <a:pPr indent="-317500" lvl="0" marL="457200" rtl="0" algn="just">
                        <a:lnSpc>
                          <a:spcPct val="80000"/>
                        </a:lnSpc>
                        <a:spcBef>
                          <a:spcPts val="1200"/>
                        </a:spcBef>
                        <a:spcAft>
                          <a:spcPts val="0"/>
                        </a:spcAft>
                        <a:buSzPts val="1400"/>
                        <a:buAutoNum type="arabicPeriod"/>
                      </a:pPr>
                      <a:r>
                        <a:rPr lang="en-GB">
                          <a:latin typeface="Times New Roman"/>
                          <a:ea typeface="Times New Roman"/>
                          <a:cs typeface="Times New Roman"/>
                          <a:sym typeface="Times New Roman"/>
                        </a:rPr>
                        <a:t>The Postal Services Act No 22 of 2009</a:t>
                      </a:r>
                      <a:endParaRPr>
                        <a:latin typeface="Times New Roman"/>
                        <a:ea typeface="Times New Roman"/>
                        <a:cs typeface="Times New Roman"/>
                        <a:sym typeface="Times New Roman"/>
                      </a:endParaRPr>
                    </a:p>
                    <a:p>
                      <a:pPr indent="-317500" lvl="0" marL="457200" rtl="0" algn="just">
                        <a:lnSpc>
                          <a:spcPct val="80000"/>
                        </a:lnSpc>
                        <a:spcBef>
                          <a:spcPts val="1200"/>
                        </a:spcBef>
                        <a:spcAft>
                          <a:spcPts val="0"/>
                        </a:spcAft>
                        <a:buSzPts val="1400"/>
                        <a:buAutoNum type="arabicPeriod"/>
                      </a:pPr>
                      <a:r>
                        <a:rPr lang="en-GB">
                          <a:latin typeface="Times New Roman"/>
                          <a:ea typeface="Times New Roman"/>
                          <a:cs typeface="Times New Roman"/>
                          <a:sym typeface="Times New Roman"/>
                        </a:rPr>
                        <a:t>The Information and Communications Telecommunications Act No 15 of 2009</a:t>
                      </a:r>
                      <a:endParaRPr>
                        <a:latin typeface="Times New Roman"/>
                        <a:ea typeface="Times New Roman"/>
                        <a:cs typeface="Times New Roman"/>
                        <a:sym typeface="Times New Roman"/>
                      </a:endParaRPr>
                    </a:p>
                    <a:p>
                      <a:pPr indent="-317500" lvl="0" marL="457200" rtl="0" algn="just">
                        <a:lnSpc>
                          <a:spcPct val="80000"/>
                        </a:lnSpc>
                        <a:spcBef>
                          <a:spcPts val="1200"/>
                        </a:spcBef>
                        <a:spcAft>
                          <a:spcPts val="0"/>
                        </a:spcAft>
                        <a:buSzPts val="1400"/>
                        <a:buAutoNum type="arabicPeriod"/>
                      </a:pPr>
                      <a:r>
                        <a:rPr lang="en-GB">
                          <a:latin typeface="Times New Roman"/>
                          <a:ea typeface="Times New Roman"/>
                          <a:cs typeface="Times New Roman"/>
                          <a:sym typeface="Times New Roman"/>
                        </a:rPr>
                        <a:t>Cyber Security and Cyber Crimes Act No. 2 of 2021</a:t>
                      </a:r>
                      <a:endParaRPr>
                        <a:latin typeface="Times New Roman"/>
                        <a:ea typeface="Times New Roman"/>
                        <a:cs typeface="Times New Roman"/>
                        <a:sym typeface="Times New Roman"/>
                      </a:endParaRPr>
                    </a:p>
                    <a:p>
                      <a:pPr indent="-298450" lvl="0" marL="457200" rtl="0" algn="just">
                        <a:lnSpc>
                          <a:spcPct val="80000"/>
                        </a:lnSpc>
                        <a:spcBef>
                          <a:spcPts val="1200"/>
                        </a:spcBef>
                        <a:spcAft>
                          <a:spcPts val="1200"/>
                        </a:spcAft>
                        <a:buSzPts val="1100"/>
                        <a:buFont typeface="Times New Roman"/>
                        <a:buAutoNum type="arabicPeriod"/>
                      </a:pPr>
                      <a:r>
                        <a:rPr lang="en-GB">
                          <a:latin typeface="Times New Roman"/>
                          <a:ea typeface="Times New Roman"/>
                          <a:cs typeface="Times New Roman"/>
                          <a:sym typeface="Times New Roman"/>
                        </a:rPr>
                        <a:t>Need to enhance develpment cooperation</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1150" lvl="0" marL="457200" rtl="0" algn="just">
                        <a:lnSpc>
                          <a:spcPct val="115000"/>
                        </a:lnSpc>
                        <a:spcBef>
                          <a:spcPts val="0"/>
                        </a:spcBef>
                        <a:spcAft>
                          <a:spcPts val="0"/>
                        </a:spcAft>
                        <a:buSzPts val="1300"/>
                        <a:buAutoNum type="arabicPeriod"/>
                      </a:pPr>
                      <a:r>
                        <a:rPr lang="en-GB">
                          <a:latin typeface="Times New Roman"/>
                          <a:ea typeface="Times New Roman"/>
                          <a:cs typeface="Times New Roman"/>
                          <a:sym typeface="Times New Roman"/>
                        </a:rPr>
                        <a:t>Legal frameworks that respond to the mandate of the ministry and policy environment</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a:pPr>
                      <a:r>
                        <a:rPr lang="en-GB">
                          <a:latin typeface="Times New Roman"/>
                          <a:ea typeface="Times New Roman"/>
                          <a:cs typeface="Times New Roman"/>
                          <a:sym typeface="Times New Roman"/>
                        </a:rPr>
                        <a:t>Enhanced sector growth through regulation</a:t>
                      </a:r>
                      <a:endParaRPr>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en-GB">
                          <a:latin typeface="Times New Roman"/>
                          <a:ea typeface="Times New Roman"/>
                          <a:cs typeface="Times New Roman"/>
                          <a:sym typeface="Times New Roman"/>
                        </a:rPr>
                        <a:t>Optimisation Measures</a:t>
                      </a:r>
                      <a:endParaRPr b="1">
                        <a:latin typeface="Times New Roman"/>
                        <a:ea typeface="Times New Roman"/>
                        <a:cs typeface="Times New Roman"/>
                        <a:sym typeface="Times New Roman"/>
                      </a:endParaRPr>
                    </a:p>
                    <a:p>
                      <a:pPr indent="-311150" lvl="0" marL="457200" rtl="0" algn="just">
                        <a:lnSpc>
                          <a:spcPct val="115000"/>
                        </a:lnSpc>
                        <a:spcBef>
                          <a:spcPts val="1200"/>
                        </a:spcBef>
                        <a:spcAft>
                          <a:spcPts val="0"/>
                        </a:spcAft>
                        <a:buSzPts val="1300"/>
                        <a:buAutoNum type="arabicPeriod" startAt="3"/>
                      </a:pPr>
                      <a:r>
                        <a:rPr lang="en-GB">
                          <a:latin typeface="Times New Roman"/>
                          <a:ea typeface="Times New Roman"/>
                          <a:cs typeface="Times New Roman"/>
                          <a:sym typeface="Times New Roman"/>
                        </a:rPr>
                        <a:t>Alignment of policies to Legal frameworks</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startAt="3"/>
                      </a:pPr>
                      <a:r>
                        <a:rPr lang="en-GB">
                          <a:latin typeface="Times New Roman"/>
                          <a:ea typeface="Times New Roman"/>
                          <a:cs typeface="Times New Roman"/>
                          <a:sym typeface="Times New Roman"/>
                        </a:rPr>
                        <a:t>Development of relevant regulations</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startAt="3"/>
                      </a:pPr>
                      <a:r>
                        <a:rPr lang="en-GB">
                          <a:latin typeface="Times New Roman"/>
                          <a:ea typeface="Times New Roman"/>
                          <a:cs typeface="Times New Roman"/>
                          <a:sym typeface="Times New Roman"/>
                        </a:rPr>
                        <a:t>Enhanced development cooperation</a:t>
                      </a:r>
                      <a:endParaRPr>
                        <a:latin typeface="Times New Roman"/>
                        <a:ea typeface="Times New Roman"/>
                        <a:cs typeface="Times New Roman"/>
                        <a:sym typeface="Times New Roman"/>
                      </a:endParaRPr>
                    </a:p>
                    <a:p>
                      <a:pPr indent="0" lvl="0" marL="457200" rtl="0" algn="just">
                        <a:lnSpc>
                          <a:spcPct val="115000"/>
                        </a:lnSpc>
                        <a:spcBef>
                          <a:spcPts val="1200"/>
                        </a:spcBef>
                        <a:spcAft>
                          <a:spcPts val="1200"/>
                        </a:spcAft>
                        <a:buNone/>
                      </a:pPr>
                      <a:r>
                        <a:rPr lang="en-GB">
                          <a:latin typeface="Times New Roman"/>
                          <a:ea typeface="Times New Roman"/>
                          <a:cs typeface="Times New Roman"/>
                          <a:sym typeface="Times New Roman"/>
                        </a:rPr>
                        <a:t> </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Legal frameworks not aligned with the current mandate and policies</a:t>
                      </a:r>
                      <a:endParaRPr>
                        <a:latin typeface="Times New Roman"/>
                        <a:ea typeface="Times New Roman"/>
                        <a:cs typeface="Times New Roman"/>
                        <a:sym typeface="Times New Roman"/>
                      </a:endParaRPr>
                    </a:p>
                    <a:p>
                      <a:pPr indent="0" lvl="0" marL="457200" rtl="0" algn="just">
                        <a:lnSpc>
                          <a:spcPct val="115000"/>
                        </a:lnSpc>
                        <a:spcBef>
                          <a:spcPts val="1200"/>
                        </a:spcBef>
                        <a:spcAft>
                          <a:spcPts val="0"/>
                        </a:spcAft>
                        <a:buNone/>
                      </a:pPr>
                      <a:r>
                        <a:rPr b="1" lang="en-GB">
                          <a:latin typeface="Times New Roman"/>
                          <a:ea typeface="Times New Roman"/>
                          <a:cs typeface="Times New Roman"/>
                          <a:sym typeface="Times New Roman"/>
                        </a:rPr>
                        <a:t>Mitigation Measures</a:t>
                      </a:r>
                      <a:endParaRPr b="1">
                        <a:latin typeface="Times New Roman"/>
                        <a:ea typeface="Times New Roman"/>
                        <a:cs typeface="Times New Roman"/>
                        <a:sym typeface="Times New Roman"/>
                      </a:endParaRPr>
                    </a:p>
                    <a:p>
                      <a:pPr indent="-317500" lvl="0" marL="457200" rtl="0" algn="just">
                        <a:lnSpc>
                          <a:spcPct val="115000"/>
                        </a:lnSpc>
                        <a:spcBef>
                          <a:spcPts val="1200"/>
                        </a:spcBef>
                        <a:spcAft>
                          <a:spcPts val="0"/>
                        </a:spcAft>
                        <a:buSzPts val="1400"/>
                        <a:buAutoNum type="arabicPeriod" startAt="2"/>
                      </a:pPr>
                      <a:r>
                        <a:rPr lang="en-GB">
                          <a:latin typeface="Times New Roman"/>
                          <a:ea typeface="Times New Roman"/>
                          <a:cs typeface="Times New Roman"/>
                          <a:sym typeface="Times New Roman"/>
                        </a:rPr>
                        <a:t>Align Legal frameworks with the current mandate and policies</a:t>
                      </a:r>
                      <a:endParaRPr>
                        <a:latin typeface="Times New Roman"/>
                        <a:ea typeface="Times New Roman"/>
                        <a:cs typeface="Times New Roman"/>
                        <a:sym typeface="Times New Roman"/>
                      </a:endParaRPr>
                    </a:p>
                    <a:p>
                      <a:pPr indent="0" lvl="0" marL="457200" rtl="0" algn="just">
                        <a:lnSpc>
                          <a:spcPct val="115000"/>
                        </a:lnSpc>
                        <a:spcBef>
                          <a:spcPts val="1200"/>
                        </a:spcBef>
                        <a:spcAft>
                          <a:spcPts val="1200"/>
                        </a:spcAft>
                        <a:buNone/>
                      </a:pPr>
                      <a:r>
                        <a:rPr lang="en-GB">
                          <a:latin typeface="Times New Roman"/>
                          <a:ea typeface="Times New Roman"/>
                          <a:cs typeface="Times New Roman"/>
                          <a:sym typeface="Times New Roman"/>
                        </a:rPr>
                        <a:t> </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53" name="Google Shape;153;g1894fecca65_0_77"/>
          <p:cNvSpPr txBox="1"/>
          <p:nvPr>
            <p:ph idx="1" type="body"/>
          </p:nvPr>
        </p:nvSpPr>
        <p:spPr>
          <a:xfrm>
            <a:off x="0" y="1609250"/>
            <a:ext cx="12058800" cy="4351200"/>
          </a:xfrm>
          <a:prstGeom prst="rect">
            <a:avLst/>
          </a:prstGeom>
        </p:spPr>
        <p:txBody>
          <a:bodyPr anchorCtr="0" anchor="t" bIns="45700" lIns="91425" spcFirstLastPara="1" rIns="91425" wrap="square" tIns="45700">
            <a:normAutofit fontScale="55000" lnSpcReduction="20000"/>
          </a:bodyPr>
          <a:lstStyle/>
          <a:p>
            <a:pPr indent="0" lvl="0" marL="0" rtl="0" algn="l">
              <a:lnSpc>
                <a:spcPct val="100000"/>
              </a:lnSpc>
              <a:spcBef>
                <a:spcPts val="0"/>
              </a:spcBef>
              <a:spcAft>
                <a:spcPts val="0"/>
              </a:spcAft>
              <a:buNone/>
            </a:pPr>
            <a:r>
              <a:t/>
            </a:r>
            <a:endParaRPr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t/>
            </a:r>
            <a:endParaRPr i="1" sz="1800">
              <a:solidFill>
                <a:srgbClr val="FF0000"/>
              </a:solidFill>
              <a:latin typeface="Arial"/>
              <a:ea typeface="Arial"/>
              <a:cs typeface="Arial"/>
              <a:sym typeface="Arial"/>
            </a:endParaRPr>
          </a:p>
          <a:p>
            <a:pPr indent="0" lvl="0" marL="0" rtl="0" algn="l">
              <a:lnSpc>
                <a:spcPct val="100000"/>
              </a:lnSpc>
              <a:spcBef>
                <a:spcPts val="0"/>
              </a:spcBef>
              <a:spcAft>
                <a:spcPts val="0"/>
              </a:spcAft>
              <a:buNone/>
            </a:pPr>
            <a:r>
              <a:rPr i="1" lang="en-GB" sz="2709">
                <a:solidFill>
                  <a:srgbClr val="FF0000"/>
                </a:solidFill>
                <a:latin typeface="Arial"/>
                <a:ea typeface="Arial"/>
                <a:cs typeface="Arial"/>
                <a:sym typeface="Arial"/>
              </a:rPr>
              <a:t>Optional question: </a:t>
            </a:r>
            <a:endParaRPr sz="2709">
              <a:solidFill>
                <a:srgbClr val="000000"/>
              </a:solidFill>
              <a:latin typeface="Arial"/>
              <a:ea typeface="Arial"/>
              <a:cs typeface="Arial"/>
              <a:sym typeface="Arial"/>
            </a:endParaRPr>
          </a:p>
          <a:p>
            <a:pPr indent="-266064" lvl="0" marL="285750" rtl="0" algn="l">
              <a:lnSpc>
                <a:spcPct val="100000"/>
              </a:lnSpc>
              <a:spcBef>
                <a:spcPts val="0"/>
              </a:spcBef>
              <a:spcAft>
                <a:spcPts val="0"/>
              </a:spcAft>
              <a:buClr>
                <a:srgbClr val="FF0000"/>
              </a:buClr>
              <a:buSzPct val="100000"/>
              <a:buChar char="●"/>
            </a:pPr>
            <a:r>
              <a:rPr i="1" lang="en-GB" sz="2709">
                <a:solidFill>
                  <a:srgbClr val="FF0000"/>
                </a:solidFill>
                <a:latin typeface="Arial"/>
                <a:ea typeface="Arial"/>
                <a:cs typeface="Arial"/>
                <a:sym typeface="Arial"/>
              </a:rPr>
              <a:t>Could other analytical approach(es), other than PESTLE, be more useful in your country context? If yes, what are they?</a:t>
            </a:r>
            <a:endParaRPr sz="2709">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1400">
              <a:solidFill>
                <a:srgbClr val="000000"/>
              </a:solidFill>
              <a:latin typeface="Arial"/>
              <a:ea typeface="Arial"/>
              <a:cs typeface="Arial"/>
              <a:sym typeface="Arial"/>
            </a:endParaRPr>
          </a:p>
          <a:p>
            <a:pPr indent="0" lvl="0" marL="0" rtl="0" algn="l">
              <a:spcBef>
                <a:spcPts val="10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6"/>
          <p:cNvSpPr txBox="1"/>
          <p:nvPr/>
        </p:nvSpPr>
        <p:spPr>
          <a:xfrm>
            <a:off x="2092067" y="131499"/>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5: Transformation and Development Impacts </a:t>
            </a:r>
            <a:endParaRPr sz="1800">
              <a:solidFill>
                <a:schemeClr val="dk1"/>
              </a:solidFill>
              <a:latin typeface="Calibri"/>
              <a:ea typeface="Calibri"/>
              <a:cs typeface="Calibri"/>
              <a:sym typeface="Calibri"/>
            </a:endParaRPr>
          </a:p>
        </p:txBody>
      </p:sp>
      <p:sp>
        <p:nvSpPr>
          <p:cNvPr id="159" name="Google Shape;159;p6"/>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0" name="Google Shape;160;p6"/>
          <p:cNvSpPr txBox="1"/>
          <p:nvPr/>
        </p:nvSpPr>
        <p:spPr>
          <a:xfrm>
            <a:off x="0" y="593175"/>
            <a:ext cx="12192000" cy="4617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500">
                <a:solidFill>
                  <a:srgbClr val="FF0000"/>
                </a:solidFill>
                <a:latin typeface="Calibri"/>
                <a:ea typeface="Calibri"/>
                <a:cs typeface="Calibri"/>
                <a:sym typeface="Calibri"/>
              </a:rPr>
              <a:t>Objective: To help establish links to the broader/global context of the SDGs</a:t>
            </a:r>
            <a:endParaRPr b="1" sz="15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500">
                <a:solidFill>
                  <a:srgbClr val="FF0000"/>
                </a:solidFill>
                <a:latin typeface="Calibri"/>
                <a:ea typeface="Calibri"/>
                <a:cs typeface="Calibri"/>
                <a:sym typeface="Calibri"/>
              </a:rPr>
              <a:t>The world is in a transformation era, as encapsulated in the SDGs framework – transition towards sustainability, inclusivity, gender equality, reduced inequality, cleaner environment, etc. R&amp;I/STI policies have a role to play in realising the SDGs</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t/>
            </a:r>
            <a:endParaRPr i="1" sz="1800">
              <a:solidFill>
                <a:srgbClr val="FF0000"/>
              </a:solidFill>
              <a:latin typeface="Calibri"/>
              <a:ea typeface="Calibri"/>
              <a:cs typeface="Calibri"/>
              <a:sym typeface="Calibri"/>
            </a:endParaRPr>
          </a:p>
        </p:txBody>
      </p:sp>
      <p:graphicFrame>
        <p:nvGraphicFramePr>
          <p:cNvPr id="161" name="Google Shape;161;p6"/>
          <p:cNvGraphicFramePr/>
          <p:nvPr/>
        </p:nvGraphicFramePr>
        <p:xfrm>
          <a:off x="0" y="1447175"/>
          <a:ext cx="3000000" cy="3000000"/>
        </p:xfrm>
        <a:graphic>
          <a:graphicData uri="http://schemas.openxmlformats.org/drawingml/2006/table">
            <a:tbl>
              <a:tblPr>
                <a:noFill/>
                <a:tableStyleId>{C7806586-3630-4BBC-8B67-F9E909A6B5CC}</a:tableStyleId>
              </a:tblPr>
              <a:tblGrid>
                <a:gridCol w="2588050"/>
                <a:gridCol w="1678150"/>
                <a:gridCol w="1560200"/>
                <a:gridCol w="1661300"/>
                <a:gridCol w="2032000"/>
                <a:gridCol w="2672300"/>
              </a:tblGrid>
              <a:tr h="1353125">
                <a:tc>
                  <a:txBody>
                    <a:bodyPr/>
                    <a:lstStyle/>
                    <a:p>
                      <a:pPr indent="0" lvl="0" marL="0" rtl="0" algn="just">
                        <a:spcBef>
                          <a:spcPts val="0"/>
                        </a:spcBef>
                        <a:spcAft>
                          <a:spcPts val="0"/>
                        </a:spcAft>
                        <a:buNone/>
                      </a:pPr>
                      <a:r>
                        <a:rPr b="1" lang="en-GB">
                          <a:solidFill>
                            <a:schemeClr val="dk1"/>
                          </a:solidFill>
                          <a:latin typeface="Calibri"/>
                          <a:ea typeface="Calibri"/>
                          <a:cs typeface="Calibri"/>
                          <a:sym typeface="Calibri"/>
                        </a:rPr>
                        <a:t>What transformations and development impacts does your country seek to achieve through </a:t>
                      </a:r>
                      <a:r>
                        <a:rPr b="1" lang="en-GB">
                          <a:solidFill>
                            <a:schemeClr val="dk1"/>
                          </a:solidFill>
                        </a:rPr>
                        <a:t>R&amp;I and 2020 National STI Policy </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SDG </a:t>
                      </a:r>
                      <a:endParaRPr b="1">
                        <a:solidFill>
                          <a:schemeClr val="dk1"/>
                        </a:solidFill>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b="1" lang="en-GB">
                          <a:solidFill>
                            <a:schemeClr val="dk1"/>
                          </a:solidFill>
                        </a:rPr>
                        <a:t>SDG Indicator</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What is being done to achieve these transformations and development impacts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a:t>
                      </a:r>
                      <a:r>
                        <a:rPr b="1" i="1" lang="en-GB">
                          <a:solidFill>
                            <a:schemeClr val="dk1"/>
                          </a:solidFill>
                          <a:latin typeface="Calibri"/>
                          <a:ea typeface="Calibri"/>
                          <a:cs typeface="Calibri"/>
                          <a:sym typeface="Calibri"/>
                        </a:rPr>
                        <a:t>hat policy instruments are being deployed and implemented? (e.g. research and innovation funds)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What </a:t>
                      </a:r>
                      <a:r>
                        <a:rPr b="1" i="1" lang="en-GB">
                          <a:solidFill>
                            <a:schemeClr val="dk1"/>
                          </a:solidFill>
                          <a:latin typeface="Calibri"/>
                          <a:ea typeface="Calibri"/>
                          <a:cs typeface="Calibri"/>
                          <a:sym typeface="Calibri"/>
                        </a:rPr>
                        <a:t>challenges &amp; lessons have been gathered in your transformation journey and efforts to achieve the desired dvpt</a:t>
                      </a:r>
                      <a:endParaRPr b="1" i="1">
                        <a:solidFill>
                          <a:schemeClr val="dk1"/>
                        </a:solidFill>
                        <a:latin typeface="Calibri"/>
                        <a:ea typeface="Calibri"/>
                        <a:cs typeface="Calibri"/>
                        <a:sym typeface="Calibri"/>
                      </a:endParaRPr>
                    </a:p>
                  </a:txBody>
                  <a:tcPr marT="91425" marB="91425" marR="91425" marL="91425"/>
                </a:tc>
              </a:tr>
              <a:tr h="774000">
                <a:tc>
                  <a:txBody>
                    <a:bodyPr/>
                    <a:lstStyle/>
                    <a:p>
                      <a:pPr indent="0" lvl="0" marL="0" rtl="0" algn="just">
                        <a:spcBef>
                          <a:spcPts val="0"/>
                        </a:spcBef>
                        <a:spcAft>
                          <a:spcPts val="0"/>
                        </a:spcAft>
                        <a:buNone/>
                      </a:pPr>
                      <a:r>
                        <a:rPr lang="en-GB">
                          <a:solidFill>
                            <a:schemeClr val="dk1"/>
                          </a:solidFill>
                        </a:rPr>
                        <a:t>Obj 2. To strengthen and build the human resource capacity in STI. </a:t>
                      </a:r>
                      <a:endParaRPr>
                        <a:solidFill>
                          <a:schemeClr val="dk1"/>
                        </a:solidFill>
                      </a:endParaRPr>
                    </a:p>
                    <a:p>
                      <a:pPr indent="0" lvl="0" marL="0" rtl="0" algn="just">
                        <a:spcBef>
                          <a:spcPts val="0"/>
                        </a:spcBef>
                        <a:spcAft>
                          <a:spcPts val="0"/>
                        </a:spcAft>
                        <a:buNone/>
                      </a:pPr>
                      <a:r>
                        <a:rPr lang="en-GB">
                          <a:solidFill>
                            <a:schemeClr val="dk1"/>
                          </a:solidFill>
                        </a:rPr>
                        <a:t>Measures a. Ensure that 60% of all scholarships are allocated to science technology and innovation</a:t>
                      </a:r>
                      <a:endParaRPr>
                        <a:solidFill>
                          <a:schemeClr val="dk1"/>
                        </a:solidFill>
                      </a:endParaRPr>
                    </a:p>
                    <a:p>
                      <a:pPr indent="0" lvl="0" marL="0" rtl="0" algn="just">
                        <a:spcBef>
                          <a:spcPts val="0"/>
                        </a:spcBef>
                        <a:spcAft>
                          <a:spcPts val="0"/>
                        </a:spcAft>
                        <a:buNone/>
                      </a:pPr>
                      <a:r>
                        <a:rPr lang="en-GB">
                          <a:solidFill>
                            <a:schemeClr val="dk1"/>
                          </a:solidFill>
                        </a:rPr>
                        <a:t>Measure e. Promote the participation of</a:t>
                      </a:r>
                      <a:r>
                        <a:rPr lang="en-GB">
                          <a:solidFill>
                            <a:schemeClr val="dk1"/>
                          </a:solidFill>
                        </a:rPr>
                        <a:t> </a:t>
                      </a:r>
                      <a:r>
                        <a:rPr lang="en-GB">
                          <a:solidFill>
                            <a:schemeClr val="dk1"/>
                          </a:solidFill>
                        </a:rPr>
                        <a:t>women and the girl-child in STI</a:t>
                      </a:r>
                      <a:endParaRPr>
                        <a:solidFill>
                          <a:schemeClr val="dk1"/>
                        </a:solidFill>
                      </a:endParaRPr>
                    </a:p>
                  </a:txBody>
                  <a:tcPr marT="91425" marB="91425" marR="91425" marL="91425"/>
                </a:tc>
                <a:tc>
                  <a:txBody>
                    <a:bodyPr/>
                    <a:lstStyle/>
                    <a:p>
                      <a:pPr indent="0" lvl="0" marL="0" rtl="0" algn="just">
                        <a:lnSpc>
                          <a:spcPct val="114000"/>
                        </a:lnSpc>
                        <a:spcBef>
                          <a:spcPts val="0"/>
                        </a:spcBef>
                        <a:spcAft>
                          <a:spcPts val="0"/>
                        </a:spcAft>
                        <a:buNone/>
                      </a:pPr>
                      <a:r>
                        <a:rPr b="1" lang="en-GB">
                          <a:solidFill>
                            <a:schemeClr val="dk1"/>
                          </a:solidFill>
                          <a:highlight>
                            <a:srgbClr val="FFFFFF"/>
                          </a:highlight>
                        </a:rPr>
                        <a:t>Goal 1 End poverty in all forms everywhere</a:t>
                      </a:r>
                      <a:endParaRPr>
                        <a:solidFill>
                          <a:schemeClr val="dk1"/>
                        </a:solidFill>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1.b Create sound policy frameworks at national , regional &amp; international levels, based on pro-poor &amp; gender -sensitive development strategies</a:t>
                      </a:r>
                      <a:endParaRPr>
                        <a:solidFill>
                          <a:schemeClr val="dk1"/>
                        </a:solidFill>
                        <a:highlight>
                          <a:schemeClr val="lt1"/>
                        </a:highlight>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Enabling environment e.g. from the STPS 30% to 70% ratio in favour of females</a:t>
                      </a:r>
                      <a:endParaRPr>
                        <a:solidFill>
                          <a:schemeClr val="dk1"/>
                        </a:solidFill>
                        <a:highlight>
                          <a:schemeClr val="lt1"/>
                        </a:highlight>
                        <a:latin typeface="Roboto"/>
                        <a:ea typeface="Roboto"/>
                        <a:cs typeface="Roboto"/>
                        <a:sym typeface="Roboto"/>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Provision of the STPS, STIYF through issuing research calls</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t/>
                      </a:r>
                      <a:endParaRPr>
                        <a:solidFill>
                          <a:schemeClr val="dk1"/>
                        </a:solidFill>
                        <a:highlight>
                          <a:schemeClr val="lt1"/>
                        </a:highlight>
                        <a:latin typeface="Roboto"/>
                        <a:ea typeface="Roboto"/>
                        <a:cs typeface="Roboto"/>
                        <a:sym typeface="Roboto"/>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Weak linkage of cooperating partners</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t/>
                      </a:r>
                      <a:endParaRPr>
                        <a:solidFill>
                          <a:schemeClr val="dk1"/>
                        </a:solidFill>
                        <a:highlight>
                          <a:schemeClr val="lt1"/>
                        </a:highlight>
                        <a:latin typeface="Roboto"/>
                        <a:ea typeface="Roboto"/>
                        <a:cs typeface="Roboto"/>
                        <a:sym typeface="Roboto"/>
                      </a:endParaRPr>
                    </a:p>
                  </a:txBody>
                  <a:tcPr marT="91425" marB="91425" marR="91425" marL="91425"/>
                </a:tc>
              </a:tr>
              <a:tr h="381000">
                <a:tc>
                  <a:txBody>
                    <a:bodyPr/>
                    <a:lstStyle/>
                    <a:p>
                      <a:pPr indent="0" lvl="0" marL="0" rtl="0" algn="just">
                        <a:spcBef>
                          <a:spcPts val="0"/>
                        </a:spcBef>
                        <a:spcAft>
                          <a:spcPts val="0"/>
                        </a:spcAft>
                        <a:buNone/>
                      </a:pPr>
                      <a:r>
                        <a:rPr lang="en-GB">
                          <a:solidFill>
                            <a:schemeClr val="dk1"/>
                          </a:solidFill>
                        </a:rPr>
                        <a:t>Obj5 To improve investment and funding to STI</a:t>
                      </a:r>
                      <a:endParaRPr>
                        <a:solidFill>
                          <a:schemeClr val="dk1"/>
                        </a:solidFill>
                      </a:endParaRPr>
                    </a:p>
                    <a:p>
                      <a:pPr indent="0" lvl="0" marL="0" rtl="0" algn="just">
                        <a:spcBef>
                          <a:spcPts val="0"/>
                        </a:spcBef>
                        <a:spcAft>
                          <a:spcPts val="0"/>
                        </a:spcAft>
                        <a:buNone/>
                      </a:pPr>
                      <a:r>
                        <a:rPr lang="en-GB">
                          <a:solidFill>
                            <a:schemeClr val="dk1"/>
                          </a:solidFill>
                        </a:rPr>
                        <a:t>Measure</a:t>
                      </a:r>
                      <a:endParaRPr>
                        <a:solidFill>
                          <a:schemeClr val="dk1"/>
                        </a:solidFill>
                      </a:endParaRPr>
                    </a:p>
                    <a:p>
                      <a:pPr indent="0" lvl="0" marL="0" rtl="0" algn="just">
                        <a:spcBef>
                          <a:spcPts val="0"/>
                        </a:spcBef>
                        <a:spcAft>
                          <a:spcPts val="0"/>
                        </a:spcAft>
                        <a:buNone/>
                      </a:pPr>
                      <a:r>
                        <a:rPr lang="en-GB">
                          <a:solidFill>
                            <a:schemeClr val="dk1"/>
                          </a:solidFill>
                        </a:rPr>
                        <a:t>b.Provide incentives to stimulate investments in research by the private sector and industry </a:t>
                      </a:r>
                      <a:endParaRPr>
                        <a:solidFill>
                          <a:schemeClr val="dk1"/>
                        </a:solidFill>
                      </a:endParaRPr>
                    </a:p>
                    <a:p>
                      <a:pPr indent="0" lvl="0" marL="0" rtl="0" algn="just">
                        <a:spcBef>
                          <a:spcPts val="0"/>
                        </a:spcBef>
                        <a:spcAft>
                          <a:spcPts val="0"/>
                        </a:spcAft>
                        <a:buNone/>
                      </a:pPr>
                      <a:r>
                        <a:rPr lang="en-GB">
                          <a:solidFill>
                            <a:schemeClr val="dk1"/>
                          </a:solidFill>
                        </a:rPr>
                        <a:t>c. Increase allocation for R&amp;D to a minimum of 1% of GDP </a:t>
                      </a:r>
                      <a:endParaRPr>
                        <a:solidFill>
                          <a:schemeClr val="dk1"/>
                        </a:solidFill>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GB">
                          <a:solidFill>
                            <a:schemeClr val="dk1"/>
                          </a:solidFill>
                        </a:rPr>
                        <a:t>Goal 2. End hunger achieve food security &amp; improved nutrition &amp; promote sustainable agriculture</a:t>
                      </a:r>
                      <a:endParaRPr/>
                    </a:p>
                  </a:txBody>
                  <a:tcPr marT="91425" marB="91425" marR="91425" marL="91425"/>
                </a:tc>
                <a:tc>
                  <a:txBody>
                    <a:bodyPr/>
                    <a:lstStyle/>
                    <a:p>
                      <a:pPr indent="0" lvl="0" marL="0" rtl="0" algn="l">
                        <a:spcBef>
                          <a:spcPts val="0"/>
                        </a:spcBef>
                        <a:spcAft>
                          <a:spcPts val="0"/>
                        </a:spcAft>
                        <a:buNone/>
                      </a:pPr>
                      <a:r>
                        <a:rPr lang="en-GB"/>
                        <a:t>2.a Increase technology development &amp; plant &amp; livestock gene banks in order to enhance agricultural productive capacity</a:t>
                      </a:r>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rgbClr val="F2F2F2"/>
                          </a:highlight>
                          <a:latin typeface="Roboto"/>
                          <a:ea typeface="Roboto"/>
                          <a:cs typeface="Roboto"/>
                          <a:sym typeface="Roboto"/>
                        </a:rPr>
                        <a:t>Strategic Research Fund (SRF) with dedicated agriculture thematic area</a:t>
                      </a:r>
                      <a:endParaRPr>
                        <a:solidFill>
                          <a:schemeClr val="dk1"/>
                        </a:solidFill>
                        <a:highlight>
                          <a:srgbClr val="F2F2F2"/>
                        </a:highlight>
                        <a:latin typeface="Roboto"/>
                        <a:ea typeface="Roboto"/>
                        <a:cs typeface="Roboto"/>
                        <a:sym typeface="Roboto"/>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rgbClr val="F2F2F2"/>
                          </a:highlight>
                          <a:latin typeface="Roboto"/>
                          <a:ea typeface="Roboto"/>
                          <a:cs typeface="Roboto"/>
                          <a:sym typeface="Roboto"/>
                        </a:rPr>
                        <a:t>Provision of hte SRF through issuing of research calls</a:t>
                      </a:r>
                      <a:endParaRPr>
                        <a:solidFill>
                          <a:schemeClr val="dk1"/>
                        </a:solidFill>
                        <a:highlight>
                          <a:srgbClr val="F2F2F2"/>
                        </a:highlight>
                        <a:latin typeface="Roboto"/>
                        <a:ea typeface="Roboto"/>
                        <a:cs typeface="Roboto"/>
                        <a:sym typeface="Roboto"/>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Weak linkage of cooperating partners</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Clr>
                          <a:schemeClr val="dk1"/>
                        </a:buClr>
                        <a:buSzPts val="1100"/>
                        <a:buFont typeface="Arial"/>
                        <a:buNone/>
                      </a:pPr>
                      <a:r>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t/>
                      </a:r>
                      <a:endParaRPr>
                        <a:solidFill>
                          <a:schemeClr val="dk1"/>
                        </a:solidFill>
                        <a:highlight>
                          <a:srgbClr val="F2F2F2"/>
                        </a:highlight>
                        <a:latin typeface="Roboto"/>
                        <a:ea typeface="Roboto"/>
                        <a:cs typeface="Roboto"/>
                        <a:sym typeface="Roboto"/>
                      </a:endParaRPr>
                    </a:p>
                  </a:txBody>
                  <a:tcPr marT="91425" marB="91425" marR="91425" marL="91425"/>
                </a:tc>
              </a:tr>
              <a:tr h="381000">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082b5934a1_0_12"/>
          <p:cNvSpPr txBox="1"/>
          <p:nvPr/>
        </p:nvSpPr>
        <p:spPr>
          <a:xfrm>
            <a:off x="2092067" y="131499"/>
            <a:ext cx="8847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5: Transformation and Development Impacts Contd. </a:t>
            </a:r>
            <a:endParaRPr sz="1800">
              <a:solidFill>
                <a:schemeClr val="dk1"/>
              </a:solidFill>
              <a:latin typeface="Calibri"/>
              <a:ea typeface="Calibri"/>
              <a:cs typeface="Calibri"/>
              <a:sym typeface="Calibri"/>
            </a:endParaRPr>
          </a:p>
        </p:txBody>
      </p:sp>
      <p:sp>
        <p:nvSpPr>
          <p:cNvPr id="167" name="Google Shape;167;g2082b5934a1_0_12"/>
          <p:cNvSpPr txBox="1"/>
          <p:nvPr/>
        </p:nvSpPr>
        <p:spPr>
          <a:xfrm>
            <a:off x="1282390" y="2430966"/>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8" name="Google Shape;168;g2082b5934a1_0_12"/>
          <p:cNvSpPr txBox="1"/>
          <p:nvPr/>
        </p:nvSpPr>
        <p:spPr>
          <a:xfrm>
            <a:off x="0" y="593175"/>
            <a:ext cx="12192000" cy="4617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500">
                <a:solidFill>
                  <a:srgbClr val="FF0000"/>
                </a:solidFill>
                <a:latin typeface="Calibri"/>
                <a:ea typeface="Calibri"/>
                <a:cs typeface="Calibri"/>
                <a:sym typeface="Calibri"/>
              </a:rPr>
              <a:t>Objective: To help establish links to the broader/global context of the SDGs</a:t>
            </a:r>
            <a:endParaRPr b="1" sz="15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500">
                <a:solidFill>
                  <a:srgbClr val="FF0000"/>
                </a:solidFill>
                <a:latin typeface="Calibri"/>
                <a:ea typeface="Calibri"/>
                <a:cs typeface="Calibri"/>
                <a:sym typeface="Calibri"/>
              </a:rPr>
              <a:t>The world is in a transformation era, as encapsulated in the SDGs framework – transition towards sustainability, inclusivity, gender equality, reduced inequality, cleaner environment, etc. R&amp;I/STI policies have a role to play in realising the SDGs</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t/>
            </a:r>
            <a:endParaRPr i="1" sz="1800">
              <a:solidFill>
                <a:srgbClr val="FF0000"/>
              </a:solidFill>
              <a:latin typeface="Calibri"/>
              <a:ea typeface="Calibri"/>
              <a:cs typeface="Calibri"/>
              <a:sym typeface="Calibri"/>
            </a:endParaRPr>
          </a:p>
        </p:txBody>
      </p:sp>
      <p:graphicFrame>
        <p:nvGraphicFramePr>
          <p:cNvPr id="169" name="Google Shape;169;g2082b5934a1_0_12"/>
          <p:cNvGraphicFramePr/>
          <p:nvPr/>
        </p:nvGraphicFramePr>
        <p:xfrm>
          <a:off x="76200" y="1447175"/>
          <a:ext cx="3000000" cy="3000000"/>
        </p:xfrm>
        <a:graphic>
          <a:graphicData uri="http://schemas.openxmlformats.org/drawingml/2006/table">
            <a:tbl>
              <a:tblPr>
                <a:noFill/>
                <a:tableStyleId>{C7806586-3630-4BBC-8B67-F9E909A6B5CC}</a:tableStyleId>
              </a:tblPr>
              <a:tblGrid>
                <a:gridCol w="2251050"/>
                <a:gridCol w="1577050"/>
                <a:gridCol w="2200500"/>
                <a:gridCol w="1593900"/>
                <a:gridCol w="2099400"/>
                <a:gridCol w="2470100"/>
              </a:tblGrid>
              <a:tr h="1558425">
                <a:tc>
                  <a:txBody>
                    <a:bodyPr/>
                    <a:lstStyle/>
                    <a:p>
                      <a:pPr indent="0" lvl="0" marL="0" rtl="0" algn="just">
                        <a:spcBef>
                          <a:spcPts val="0"/>
                        </a:spcBef>
                        <a:spcAft>
                          <a:spcPts val="0"/>
                        </a:spcAft>
                        <a:buNone/>
                      </a:pPr>
                      <a:r>
                        <a:rPr b="1" lang="en-GB">
                          <a:solidFill>
                            <a:schemeClr val="dk1"/>
                          </a:solidFill>
                          <a:latin typeface="Calibri"/>
                          <a:ea typeface="Calibri"/>
                          <a:cs typeface="Calibri"/>
                          <a:sym typeface="Calibri"/>
                        </a:rPr>
                        <a:t>What transformations and development impacts does your country seek to achieve through </a:t>
                      </a:r>
                      <a:r>
                        <a:rPr b="1" lang="en-GB">
                          <a:solidFill>
                            <a:schemeClr val="dk1"/>
                          </a:solidFill>
                        </a:rPr>
                        <a:t>R&amp;I and 2020 National STI Policy </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SDG </a:t>
                      </a:r>
                      <a:endParaRPr b="1">
                        <a:solidFill>
                          <a:schemeClr val="dk1"/>
                        </a:solidFill>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b="1" lang="en-GB">
                          <a:solidFill>
                            <a:schemeClr val="dk1"/>
                          </a:solidFill>
                        </a:rPr>
                        <a:t>SDG Indicator</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What is being done to achieve these transformations and development impacts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What policy instruments are being deployed and implemented? (e.g. research and innovation funds)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What challenges &amp; lessons have been gathered in your transformation journey and efforts to achieve the desired dvpt</a:t>
                      </a:r>
                      <a:endParaRPr b="1" i="1">
                        <a:solidFill>
                          <a:schemeClr val="dk1"/>
                        </a:solidFill>
                        <a:latin typeface="Calibri"/>
                        <a:ea typeface="Calibri"/>
                        <a:cs typeface="Calibri"/>
                        <a:sym typeface="Calibri"/>
                      </a:endParaRPr>
                    </a:p>
                  </a:txBody>
                  <a:tcPr marT="91425" marB="91425" marR="91425" marL="91425"/>
                </a:tc>
              </a:tr>
              <a:tr h="774000">
                <a:tc>
                  <a:txBody>
                    <a:bodyPr/>
                    <a:lstStyle/>
                    <a:p>
                      <a:pPr indent="0" lvl="0" marL="0" rtl="0" algn="just">
                        <a:spcBef>
                          <a:spcPts val="0"/>
                        </a:spcBef>
                        <a:spcAft>
                          <a:spcPts val="0"/>
                        </a:spcAft>
                        <a:buNone/>
                      </a:pPr>
                      <a:r>
                        <a:rPr lang="en-GB">
                          <a:solidFill>
                            <a:schemeClr val="dk1"/>
                          </a:solidFill>
                        </a:rPr>
                        <a:t>Obj 2. T</a:t>
                      </a:r>
                      <a:r>
                        <a:rPr lang="en-GB">
                          <a:solidFill>
                            <a:schemeClr val="dk1"/>
                          </a:solidFill>
                        </a:rPr>
                        <a:t>o strengthen and build the human resource capacity in Science, Technology and Innovation</a:t>
                      </a:r>
                      <a:endParaRPr>
                        <a:solidFill>
                          <a:schemeClr val="dk1"/>
                        </a:solidFill>
                      </a:endParaRPr>
                    </a:p>
                    <a:p>
                      <a:pPr indent="0" lvl="0" marL="0" rtl="0" algn="just">
                        <a:spcBef>
                          <a:spcPts val="0"/>
                        </a:spcBef>
                        <a:spcAft>
                          <a:spcPts val="0"/>
                        </a:spcAft>
                        <a:buNone/>
                      </a:pPr>
                      <a:r>
                        <a:rPr lang="en-GB">
                          <a:solidFill>
                            <a:schemeClr val="dk1"/>
                          </a:solidFill>
                        </a:rPr>
                        <a:t>Measure</a:t>
                      </a:r>
                      <a:endParaRPr>
                        <a:solidFill>
                          <a:schemeClr val="dk1"/>
                        </a:solidFill>
                      </a:endParaRPr>
                    </a:p>
                    <a:p>
                      <a:pPr indent="0" lvl="0" marL="0" rtl="0" algn="just">
                        <a:spcBef>
                          <a:spcPts val="0"/>
                        </a:spcBef>
                        <a:spcAft>
                          <a:spcPts val="0"/>
                        </a:spcAft>
                        <a:buNone/>
                      </a:pPr>
                      <a:r>
                        <a:rPr lang="en-GB">
                          <a:solidFill>
                            <a:schemeClr val="dk1"/>
                          </a:solidFill>
                        </a:rPr>
                        <a:t>c.Promote continuous professional development and appropriate skills balance in STI</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GB"/>
                        <a:t>Goal 4. Ensure inclusive &amp; equitable quality education &amp; promote lifelong learning opportunities for all</a:t>
                      </a:r>
                      <a:endParaRPr/>
                    </a:p>
                  </a:txBody>
                  <a:tcPr marT="91425" marB="91425" marR="91425" marL="91425"/>
                </a:tc>
                <a:tc>
                  <a:txBody>
                    <a:bodyPr/>
                    <a:lstStyle/>
                    <a:p>
                      <a:pPr indent="0" lvl="0" marL="0" rtl="0" algn="l">
                        <a:spcBef>
                          <a:spcPts val="0"/>
                        </a:spcBef>
                        <a:spcAft>
                          <a:spcPts val="0"/>
                        </a:spcAft>
                        <a:buNone/>
                      </a:pPr>
                      <a:r>
                        <a:rPr lang="en-GB"/>
                        <a:t>By 2030, ensure equal access for all women &amp; men to affordable &amp; quality technical, vocational &amp; tertiary education, including university</a:t>
                      </a:r>
                      <a:endParaRPr/>
                    </a:p>
                  </a:txBody>
                  <a:tcPr marT="91425" marB="91425" marR="91425" marL="91425"/>
                </a:tc>
                <a:tc>
                  <a:txBody>
                    <a:bodyPr/>
                    <a:lstStyle/>
                    <a:p>
                      <a:pPr indent="0" lvl="0" marL="0" rtl="0" algn="l">
                        <a:spcBef>
                          <a:spcPts val="0"/>
                        </a:spcBef>
                        <a:spcAft>
                          <a:spcPts val="0"/>
                        </a:spcAft>
                        <a:buNone/>
                      </a:pPr>
                      <a:r>
                        <a:rPr lang="en-GB"/>
                        <a:t>Skills Development Fund (SDF) availability</a:t>
                      </a:r>
                      <a:endParaRPr/>
                    </a:p>
                  </a:txBody>
                  <a:tcPr marT="91425" marB="91425" marR="91425" marL="91425"/>
                </a:tc>
                <a:tc>
                  <a:txBody>
                    <a:bodyPr/>
                    <a:lstStyle/>
                    <a:p>
                      <a:pPr indent="0" lvl="0" marL="0" rtl="0" algn="l">
                        <a:spcBef>
                          <a:spcPts val="0"/>
                        </a:spcBef>
                        <a:spcAft>
                          <a:spcPts val="0"/>
                        </a:spcAft>
                        <a:buNone/>
                      </a:pPr>
                      <a:r>
                        <a:rPr lang="en-GB"/>
                        <a:t>In the SDF, there is dedicated thematic area for funding R&amp;I </a:t>
                      </a:r>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Weak linkage of cooperating partners</a:t>
                      </a:r>
                      <a:endParaRPr>
                        <a:solidFill>
                          <a:schemeClr val="dk1"/>
                        </a:solidFill>
                        <a:highlight>
                          <a:schemeClr val="lt1"/>
                        </a:highlight>
                        <a:latin typeface="Roboto"/>
                        <a:ea typeface="Roboto"/>
                        <a:cs typeface="Roboto"/>
                        <a:sym typeface="Roboto"/>
                      </a:endParaRPr>
                    </a:p>
                    <a:p>
                      <a:pPr indent="0" lvl="0" marL="0" rtl="0" algn="l">
                        <a:spcBef>
                          <a:spcPts val="0"/>
                        </a:spcBef>
                        <a:spcAft>
                          <a:spcPts val="0"/>
                        </a:spcAft>
                        <a:buNone/>
                      </a:pPr>
                      <a:r>
                        <a:t/>
                      </a:r>
                      <a:endParaRPr/>
                    </a:p>
                  </a:txBody>
                  <a:tcPr marT="91425" marB="91425" marR="91425" marL="91425"/>
                </a:tc>
              </a:tr>
              <a:tr h="381000">
                <a:tc>
                  <a:txBody>
                    <a:bodyPr/>
                    <a:lstStyle/>
                    <a:p>
                      <a:pPr indent="0" lvl="0" marL="0" rtl="0" algn="just">
                        <a:spcBef>
                          <a:spcPts val="0"/>
                        </a:spcBef>
                        <a:spcAft>
                          <a:spcPts val="0"/>
                        </a:spcAft>
                        <a:buNone/>
                      </a:pPr>
                      <a:r>
                        <a:rPr lang="en-GB">
                          <a:solidFill>
                            <a:schemeClr val="dk1"/>
                          </a:solidFill>
                        </a:rPr>
                        <a:t>Obj 5. To improve investment and funding to STI </a:t>
                      </a:r>
                      <a:endParaRPr>
                        <a:solidFill>
                          <a:schemeClr val="dk1"/>
                        </a:solidFill>
                      </a:endParaRPr>
                    </a:p>
                    <a:p>
                      <a:pPr indent="0" lvl="0" marL="0" rtl="0" algn="just">
                        <a:spcBef>
                          <a:spcPts val="0"/>
                        </a:spcBef>
                        <a:spcAft>
                          <a:spcPts val="0"/>
                        </a:spcAft>
                        <a:buNone/>
                      </a:pPr>
                      <a:r>
                        <a:rPr lang="en-GB">
                          <a:solidFill>
                            <a:schemeClr val="dk1"/>
                          </a:solidFill>
                        </a:rPr>
                        <a:t>Measure </a:t>
                      </a:r>
                      <a:endParaRPr>
                        <a:solidFill>
                          <a:schemeClr val="dk1"/>
                        </a:solidFill>
                      </a:endParaRPr>
                    </a:p>
                    <a:p>
                      <a:pPr indent="0" lvl="0" marL="0" rtl="0" algn="just">
                        <a:spcBef>
                          <a:spcPts val="0"/>
                        </a:spcBef>
                        <a:spcAft>
                          <a:spcPts val="0"/>
                        </a:spcAft>
                        <a:buNone/>
                      </a:pPr>
                      <a:r>
                        <a:rPr lang="en-GB">
                          <a:solidFill>
                            <a:schemeClr val="dk1"/>
                          </a:solidFill>
                        </a:rPr>
                        <a:t>a.Increase Grant Research Financing by Local and International Sources </a:t>
                      </a:r>
                      <a:endParaRPr>
                        <a:solidFill>
                          <a:schemeClr val="dk1"/>
                        </a:solidFill>
                      </a:endParaRPr>
                    </a:p>
                  </a:txBody>
                  <a:tcPr marT="91425" marB="91425" marR="91425" marL="91425"/>
                </a:tc>
                <a:tc>
                  <a:txBody>
                    <a:bodyPr/>
                    <a:lstStyle/>
                    <a:p>
                      <a:pPr indent="0" lvl="0" marL="0" rtl="0" algn="l">
                        <a:spcBef>
                          <a:spcPts val="0"/>
                        </a:spcBef>
                        <a:spcAft>
                          <a:spcPts val="0"/>
                        </a:spcAft>
                        <a:buNone/>
                      </a:pPr>
                      <a:r>
                        <a:rPr lang="en-GB"/>
                        <a:t>G</a:t>
                      </a:r>
                      <a:r>
                        <a:rPr lang="en-GB"/>
                        <a:t>oal7.Ensure access to affordable, reliable, sustainable and modern energy for all</a:t>
                      </a:r>
                      <a:endParaRPr/>
                    </a:p>
                  </a:txBody>
                  <a:tcPr marT="91425" marB="91425" marR="91425" marL="91425"/>
                </a:tc>
                <a:tc>
                  <a:txBody>
                    <a:bodyPr/>
                    <a:lstStyle/>
                    <a:p>
                      <a:pPr indent="0" lvl="0" marL="0" rtl="0" algn="l">
                        <a:spcBef>
                          <a:spcPts val="0"/>
                        </a:spcBef>
                        <a:spcAft>
                          <a:spcPts val="0"/>
                        </a:spcAft>
                        <a:buNone/>
                      </a:pPr>
                      <a:r>
                        <a:rPr lang="en-GB"/>
                        <a:t>By 2030,enhance international cooperation facilitate access to clean energy research and technology, including renewable energy, energy efficiency &amp; advanced &amp; cleaner    fossil fuel  technology,&amp; promote investment in energy infrastructure &amp; clean energy technology</a:t>
                      </a:r>
                      <a:endParaRPr/>
                    </a:p>
                  </a:txBody>
                  <a:tcPr marT="91425" marB="91425" marR="91425" marL="91425"/>
                </a:tc>
                <a:tc>
                  <a:txBody>
                    <a:bodyPr/>
                    <a:lstStyle/>
                    <a:p>
                      <a:pPr indent="0" lvl="0" marL="0" rtl="0" algn="l">
                        <a:spcBef>
                          <a:spcPts val="0"/>
                        </a:spcBef>
                        <a:spcAft>
                          <a:spcPts val="0"/>
                        </a:spcAft>
                        <a:buNone/>
                      </a:pPr>
                      <a:r>
                        <a:rPr lang="en-GB"/>
                        <a:t>SRF availability</a:t>
                      </a:r>
                      <a:endParaRPr/>
                    </a:p>
                    <a:p>
                      <a:pPr indent="0" lvl="0" marL="0" rtl="0" algn="l">
                        <a:spcBef>
                          <a:spcPts val="0"/>
                        </a:spcBef>
                        <a:spcAft>
                          <a:spcPts val="0"/>
                        </a:spcAft>
                        <a:buNone/>
                      </a:pPr>
                      <a:r>
                        <a:rPr lang="en-GB"/>
                        <a:t>Nuclear Energy Programme for clean renewable energy </a:t>
                      </a:r>
                      <a:endParaRPr/>
                    </a:p>
                  </a:txBody>
                  <a:tcPr marT="91425" marB="91425" marR="91425" marL="91425"/>
                </a:tc>
                <a:tc>
                  <a:txBody>
                    <a:bodyPr/>
                    <a:lstStyle/>
                    <a:p>
                      <a:pPr indent="0" lvl="0" marL="0" rtl="0" algn="l">
                        <a:spcBef>
                          <a:spcPts val="0"/>
                        </a:spcBef>
                        <a:spcAft>
                          <a:spcPts val="0"/>
                        </a:spcAft>
                        <a:buNone/>
                      </a:pPr>
                      <a:r>
                        <a:rPr lang="en-GB">
                          <a:solidFill>
                            <a:schemeClr val="dk1"/>
                          </a:solidFill>
                        </a:rPr>
                        <a:t>In the SRF </a:t>
                      </a:r>
                      <a:r>
                        <a:rPr lang="en-GB">
                          <a:solidFill>
                            <a:schemeClr val="dk1"/>
                          </a:solidFill>
                        </a:rPr>
                        <a:t>availability Energy is one of the thematic areas</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Investment in Nuclear Energy infrastructure and creation of Nuclear Project Implementation Unit (NPIU)</a:t>
                      </a:r>
                      <a:endParaRPr>
                        <a:solidFill>
                          <a:schemeClr val="dk1"/>
                        </a:solidFill>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Clr>
                          <a:schemeClr val="dk1"/>
                        </a:buClr>
                        <a:buSzPts val="1100"/>
                        <a:buFont typeface="Arial"/>
                        <a:buNone/>
                      </a:pPr>
                      <a:r>
                        <a:rPr lang="en-GB">
                          <a:solidFill>
                            <a:schemeClr val="dk1"/>
                          </a:solidFill>
                          <a:highlight>
                            <a:schemeClr val="lt1"/>
                          </a:highlight>
                          <a:latin typeface="Roboto"/>
                          <a:ea typeface="Roboto"/>
                          <a:cs typeface="Roboto"/>
                          <a:sym typeface="Roboto"/>
                        </a:rPr>
                        <a:t>Weak linkage of cooperating partners</a:t>
                      </a:r>
                      <a:endParaRPr/>
                    </a:p>
                  </a:txBody>
                  <a:tcPr marT="91425" marB="91425" marR="91425" marL="91425"/>
                </a:tc>
              </a:tr>
              <a:tr h="381000">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082b5934a1_0_25"/>
          <p:cNvSpPr txBox="1"/>
          <p:nvPr/>
        </p:nvSpPr>
        <p:spPr>
          <a:xfrm>
            <a:off x="2092067" y="131499"/>
            <a:ext cx="8847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5: Transformation and Development Impacts Contd. </a:t>
            </a:r>
            <a:endParaRPr sz="1800">
              <a:solidFill>
                <a:schemeClr val="dk1"/>
              </a:solidFill>
              <a:latin typeface="Calibri"/>
              <a:ea typeface="Calibri"/>
              <a:cs typeface="Calibri"/>
              <a:sym typeface="Calibri"/>
            </a:endParaRPr>
          </a:p>
        </p:txBody>
      </p:sp>
      <p:sp>
        <p:nvSpPr>
          <p:cNvPr id="175" name="Google Shape;175;g2082b5934a1_0_25"/>
          <p:cNvSpPr txBox="1"/>
          <p:nvPr/>
        </p:nvSpPr>
        <p:spPr>
          <a:xfrm>
            <a:off x="1282390" y="2430966"/>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g2082b5934a1_0_25"/>
          <p:cNvSpPr txBox="1"/>
          <p:nvPr/>
        </p:nvSpPr>
        <p:spPr>
          <a:xfrm>
            <a:off x="0" y="593175"/>
            <a:ext cx="12192000" cy="4617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500">
                <a:solidFill>
                  <a:srgbClr val="FF0000"/>
                </a:solidFill>
                <a:latin typeface="Calibri"/>
                <a:ea typeface="Calibri"/>
                <a:cs typeface="Calibri"/>
                <a:sym typeface="Calibri"/>
              </a:rPr>
              <a:t>Objective: To help establish links to the broader/global context of the SDGs</a:t>
            </a:r>
            <a:endParaRPr b="1" sz="15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500">
                <a:solidFill>
                  <a:srgbClr val="FF0000"/>
                </a:solidFill>
                <a:latin typeface="Calibri"/>
                <a:ea typeface="Calibri"/>
                <a:cs typeface="Calibri"/>
                <a:sym typeface="Calibri"/>
              </a:rPr>
              <a:t>The world is in a transformation era, as encapsulated in the SDGs framework – transition towards sustainability, inclusivity, gender equality, reduced inequality, cleaner environment, etc. R&amp;I/STI policies have a role to play in realising the SDGs</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sz="15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t/>
            </a:r>
            <a:endParaRPr i="1" sz="1800">
              <a:solidFill>
                <a:srgbClr val="FF0000"/>
              </a:solidFill>
              <a:latin typeface="Calibri"/>
              <a:ea typeface="Calibri"/>
              <a:cs typeface="Calibri"/>
              <a:sym typeface="Calibri"/>
            </a:endParaRPr>
          </a:p>
        </p:txBody>
      </p:sp>
      <p:graphicFrame>
        <p:nvGraphicFramePr>
          <p:cNvPr id="177" name="Google Shape;177;g2082b5934a1_0_25"/>
          <p:cNvGraphicFramePr/>
          <p:nvPr/>
        </p:nvGraphicFramePr>
        <p:xfrm>
          <a:off x="0" y="1447175"/>
          <a:ext cx="3000000" cy="3000000"/>
        </p:xfrm>
        <a:graphic>
          <a:graphicData uri="http://schemas.openxmlformats.org/drawingml/2006/table">
            <a:tbl>
              <a:tblPr>
                <a:noFill/>
                <a:tableStyleId>{C7806586-3630-4BBC-8B67-F9E909A6B5CC}</a:tableStyleId>
              </a:tblPr>
              <a:tblGrid>
                <a:gridCol w="2251050"/>
                <a:gridCol w="1577050"/>
                <a:gridCol w="2335300"/>
                <a:gridCol w="1661300"/>
                <a:gridCol w="1880350"/>
                <a:gridCol w="2486950"/>
              </a:tblGrid>
              <a:tr h="1353125">
                <a:tc>
                  <a:txBody>
                    <a:bodyPr/>
                    <a:lstStyle/>
                    <a:p>
                      <a:pPr indent="0" lvl="0" marL="0" rtl="0" algn="just">
                        <a:spcBef>
                          <a:spcPts val="0"/>
                        </a:spcBef>
                        <a:spcAft>
                          <a:spcPts val="0"/>
                        </a:spcAft>
                        <a:buNone/>
                      </a:pPr>
                      <a:r>
                        <a:rPr b="1" lang="en-GB">
                          <a:solidFill>
                            <a:schemeClr val="dk1"/>
                          </a:solidFill>
                          <a:latin typeface="Calibri"/>
                          <a:ea typeface="Calibri"/>
                          <a:cs typeface="Calibri"/>
                          <a:sym typeface="Calibri"/>
                        </a:rPr>
                        <a:t>What transformations and development impacts does your country seek to achieve through </a:t>
                      </a:r>
                      <a:r>
                        <a:rPr b="1" lang="en-GB">
                          <a:solidFill>
                            <a:schemeClr val="dk1"/>
                          </a:solidFill>
                        </a:rPr>
                        <a:t>R&amp;I and 2020 National STI Policy </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SDG </a:t>
                      </a:r>
                      <a:endParaRPr b="1">
                        <a:solidFill>
                          <a:schemeClr val="dk1"/>
                        </a:solidFill>
                      </a:endParaRPr>
                    </a:p>
                  </a:txBody>
                  <a:tcPr marT="91425" marB="91425" marR="91425" marL="91425"/>
                </a:tc>
                <a:tc>
                  <a:txBody>
                    <a:bodyPr/>
                    <a:lstStyle/>
                    <a:p>
                      <a:pPr indent="0" lvl="0" marL="0" rtl="0" algn="just">
                        <a:spcBef>
                          <a:spcPts val="0"/>
                        </a:spcBef>
                        <a:spcAft>
                          <a:spcPts val="0"/>
                        </a:spcAft>
                        <a:buClr>
                          <a:schemeClr val="dk1"/>
                        </a:buClr>
                        <a:buSzPts val="1100"/>
                        <a:buFont typeface="Arial"/>
                        <a:buNone/>
                      </a:pPr>
                      <a:r>
                        <a:rPr b="1" lang="en-GB">
                          <a:solidFill>
                            <a:schemeClr val="dk1"/>
                          </a:solidFill>
                        </a:rPr>
                        <a:t>SDG Indicator</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lang="en-GB">
                          <a:solidFill>
                            <a:schemeClr val="dk1"/>
                          </a:solidFill>
                        </a:rPr>
                        <a:t>What is being done to achieve these transformations and development impacts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What policy instruments are being deployed and implemented? (e.g. research and innovation funds)</a:t>
                      </a:r>
                      <a:endParaRPr b="1">
                        <a:solidFill>
                          <a:schemeClr val="dk1"/>
                        </a:solidFill>
                      </a:endParaRPr>
                    </a:p>
                  </a:txBody>
                  <a:tcPr marT="91425" marB="91425" marR="91425" marL="91425"/>
                </a:tc>
                <a:tc>
                  <a:txBody>
                    <a:bodyPr/>
                    <a:lstStyle/>
                    <a:p>
                      <a:pPr indent="0" lvl="0" marL="0" rtl="0" algn="just">
                        <a:spcBef>
                          <a:spcPts val="0"/>
                        </a:spcBef>
                        <a:spcAft>
                          <a:spcPts val="0"/>
                        </a:spcAft>
                        <a:buNone/>
                      </a:pPr>
                      <a:r>
                        <a:rPr b="1" i="1" lang="en-GB">
                          <a:solidFill>
                            <a:schemeClr val="dk1"/>
                          </a:solidFill>
                          <a:latin typeface="Calibri"/>
                          <a:ea typeface="Calibri"/>
                          <a:cs typeface="Calibri"/>
                          <a:sym typeface="Calibri"/>
                        </a:rPr>
                        <a:t>What challenges &amp; lessons have been gathered in your transformation journey and efforts to achieve the desired dvpt</a:t>
                      </a:r>
                      <a:endParaRPr b="1" i="1">
                        <a:solidFill>
                          <a:schemeClr val="dk1"/>
                        </a:solidFill>
                        <a:latin typeface="Calibri"/>
                        <a:ea typeface="Calibri"/>
                        <a:cs typeface="Calibri"/>
                        <a:sym typeface="Calibri"/>
                      </a:endParaRPr>
                    </a:p>
                  </a:txBody>
                  <a:tcPr marT="91425" marB="91425" marR="91425" marL="91425"/>
                </a:tc>
              </a:tr>
              <a:tr h="774000">
                <a:tc>
                  <a:txBody>
                    <a:bodyPr/>
                    <a:lstStyle/>
                    <a:p>
                      <a:pPr indent="0" lvl="0" marL="0" rtl="0" algn="just">
                        <a:spcBef>
                          <a:spcPts val="0"/>
                        </a:spcBef>
                        <a:spcAft>
                          <a:spcPts val="0"/>
                        </a:spcAft>
                        <a:buNone/>
                      </a:pPr>
                      <a:r>
                        <a:rPr lang="en-GB">
                          <a:solidFill>
                            <a:schemeClr val="dk1"/>
                          </a:solidFill>
                        </a:rPr>
                        <a:t>Obj 5. To improve investment and funding to STI </a:t>
                      </a:r>
                      <a:endParaRPr>
                        <a:solidFill>
                          <a:schemeClr val="dk1"/>
                        </a:solidFill>
                      </a:endParaRPr>
                    </a:p>
                    <a:p>
                      <a:pPr indent="0" lvl="0" marL="0" rtl="0" algn="just">
                        <a:spcBef>
                          <a:spcPts val="0"/>
                        </a:spcBef>
                        <a:spcAft>
                          <a:spcPts val="0"/>
                        </a:spcAft>
                        <a:buNone/>
                      </a:pPr>
                      <a:r>
                        <a:rPr lang="en-GB">
                          <a:solidFill>
                            <a:schemeClr val="dk1"/>
                          </a:solidFill>
                        </a:rPr>
                        <a:t>Measure</a:t>
                      </a:r>
                      <a:endParaRPr>
                        <a:solidFill>
                          <a:schemeClr val="dk1"/>
                        </a:solidFill>
                      </a:endParaRPr>
                    </a:p>
                    <a:p>
                      <a:pPr indent="0" lvl="0" marL="0" rtl="0" algn="just">
                        <a:spcBef>
                          <a:spcPts val="0"/>
                        </a:spcBef>
                        <a:spcAft>
                          <a:spcPts val="0"/>
                        </a:spcAft>
                        <a:buNone/>
                      </a:pPr>
                      <a:r>
                        <a:rPr lang="en-GB">
                          <a:solidFill>
                            <a:schemeClr val="dk1"/>
                          </a:solidFill>
                        </a:rPr>
                        <a:t>e.Facilitate the construction and equipping of R&amp;D facilities; </a:t>
                      </a:r>
                      <a:endParaRPr>
                        <a:solidFill>
                          <a:schemeClr val="dk1"/>
                        </a:solidFill>
                      </a:endParaRPr>
                    </a:p>
                  </a:txBody>
                  <a:tcPr marT="91425" marB="91425" marR="91425" marL="91425"/>
                </a:tc>
                <a:tc rowSpan="2">
                  <a:txBody>
                    <a:bodyPr/>
                    <a:lstStyle/>
                    <a:p>
                      <a:pPr indent="0" lvl="0" marL="0" rtl="0" algn="l">
                        <a:spcBef>
                          <a:spcPts val="0"/>
                        </a:spcBef>
                        <a:spcAft>
                          <a:spcPts val="0"/>
                        </a:spcAft>
                        <a:buNone/>
                      </a:pPr>
                      <a:r>
                        <a:rPr lang="en-GB"/>
                        <a:t>Goal 9.Build resilient infrastructure, promote inclusive and sustainable industrialization  &amp; foster innovation</a:t>
                      </a:r>
                      <a:endParaRPr/>
                    </a:p>
                  </a:txBody>
                  <a:tcPr marT="91425" marB="91425" marR="91425" marL="91425"/>
                </a:tc>
                <a:tc>
                  <a:txBody>
                    <a:bodyPr/>
                    <a:lstStyle/>
                    <a:p>
                      <a:pPr indent="0" lvl="0" marL="0" rtl="0" algn="l">
                        <a:spcBef>
                          <a:spcPts val="0"/>
                        </a:spcBef>
                        <a:spcAft>
                          <a:spcPts val="0"/>
                        </a:spcAft>
                        <a:buNone/>
                      </a:pPr>
                      <a:r>
                        <a:rPr lang="en-GB"/>
                        <a:t>9.5 Enhance scientific research,upgrade the technological capabilities of industrial sectors in all countries, in particular developing countries, including, by 2030, encouraging innovation  &amp;substantially increasing the # of R&amp;D workers per 1million people &amp; public &amp;private R&amp;D spending</a:t>
                      </a:r>
                      <a:endParaRPr/>
                    </a:p>
                  </a:txBody>
                  <a:tcPr marT="91425" marB="91425" marR="91425" marL="91425"/>
                </a:tc>
                <a:tc>
                  <a:txBody>
                    <a:bodyPr/>
                    <a:lstStyle/>
                    <a:p>
                      <a:pPr indent="0" lvl="0" marL="0" rtl="0" algn="l">
                        <a:spcBef>
                          <a:spcPts val="0"/>
                        </a:spcBef>
                        <a:spcAft>
                          <a:spcPts val="0"/>
                        </a:spcAft>
                        <a:buNone/>
                      </a:pPr>
                      <a:r>
                        <a:rPr lang="en-GB"/>
                        <a:t>Construction of modern scientific infrastructure at National Institute for Scientific &amp; Industrial Research (NISIR)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Availability of the STPS</a:t>
                      </a:r>
                      <a:endParaRPr/>
                    </a:p>
                  </a:txBody>
                  <a:tcPr marT="91425" marB="91425" marR="91425" marL="91425"/>
                </a:tc>
                <a:tc>
                  <a:txBody>
                    <a:bodyPr/>
                    <a:lstStyle/>
                    <a:p>
                      <a:pPr indent="0" lvl="0" marL="0" rtl="0" algn="l">
                        <a:spcBef>
                          <a:spcPts val="0"/>
                        </a:spcBef>
                        <a:spcAft>
                          <a:spcPts val="0"/>
                        </a:spcAft>
                        <a:buNone/>
                      </a:pPr>
                      <a:r>
                        <a:rPr lang="en-GB"/>
                        <a:t>Government budgetory allocation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Issuing calls for the STPS</a:t>
                      </a:r>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Weak linkage of cooperating partners</a:t>
                      </a:r>
                      <a:endParaRPr>
                        <a:solidFill>
                          <a:schemeClr val="dk1"/>
                        </a:solidFill>
                        <a:highlight>
                          <a:schemeClr val="lt1"/>
                        </a:highlight>
                        <a:latin typeface="Roboto"/>
                        <a:ea typeface="Roboto"/>
                        <a:cs typeface="Roboto"/>
                        <a:sym typeface="Roboto"/>
                      </a:endParaRPr>
                    </a:p>
                    <a:p>
                      <a:pPr indent="0" lvl="0" marL="0" rtl="0" algn="l">
                        <a:spcBef>
                          <a:spcPts val="0"/>
                        </a:spcBef>
                        <a:spcAft>
                          <a:spcPts val="0"/>
                        </a:spcAft>
                        <a:buNone/>
                      </a:pPr>
                      <a:r>
                        <a:t/>
                      </a:r>
                      <a:endParaRPr/>
                    </a:p>
                  </a:txBody>
                  <a:tcPr marT="91425" marB="91425" marR="91425" marL="91425"/>
                </a:tc>
              </a:tr>
              <a:tr h="381000">
                <a:tc>
                  <a:txBody>
                    <a:bodyPr/>
                    <a:lstStyle/>
                    <a:p>
                      <a:pPr indent="0" lvl="0" marL="0" rtl="0" algn="just">
                        <a:spcBef>
                          <a:spcPts val="0"/>
                        </a:spcBef>
                        <a:spcAft>
                          <a:spcPts val="0"/>
                        </a:spcAft>
                        <a:buNone/>
                      </a:pPr>
                      <a:r>
                        <a:rPr lang="en-GB">
                          <a:solidFill>
                            <a:schemeClr val="dk1"/>
                          </a:solidFill>
                        </a:rPr>
                        <a:t>Obj 5. To improve investment and funding to STI </a:t>
                      </a:r>
                      <a:endParaRPr>
                        <a:solidFill>
                          <a:schemeClr val="dk1"/>
                        </a:solidFill>
                      </a:endParaRPr>
                    </a:p>
                    <a:p>
                      <a:pPr indent="0" lvl="0" marL="0" rtl="0" algn="just">
                        <a:spcBef>
                          <a:spcPts val="0"/>
                        </a:spcBef>
                        <a:spcAft>
                          <a:spcPts val="0"/>
                        </a:spcAft>
                        <a:buNone/>
                      </a:pPr>
                      <a:r>
                        <a:rPr lang="en-GB">
                          <a:solidFill>
                            <a:schemeClr val="dk1"/>
                          </a:solidFill>
                        </a:rPr>
                        <a:t>Measure </a:t>
                      </a:r>
                      <a:endParaRPr>
                        <a:solidFill>
                          <a:schemeClr val="dk1"/>
                        </a:solidFill>
                      </a:endParaRPr>
                    </a:p>
                    <a:p>
                      <a:pPr indent="0" lvl="0" marL="0" rtl="0" algn="just">
                        <a:spcBef>
                          <a:spcPts val="0"/>
                        </a:spcBef>
                        <a:spcAft>
                          <a:spcPts val="0"/>
                        </a:spcAft>
                        <a:buNone/>
                      </a:pPr>
                      <a:r>
                        <a:rPr lang="en-GB">
                          <a:solidFill>
                            <a:schemeClr val="dk1"/>
                          </a:solidFill>
                        </a:rPr>
                        <a:t>a.Increase Grant Research Financing by Local and International Sources </a:t>
                      </a:r>
                      <a:endParaRPr>
                        <a:solidFill>
                          <a:schemeClr val="dk1"/>
                        </a:solidFill>
                      </a:endParaRPr>
                    </a:p>
                  </a:txBody>
                  <a:tcPr marT="91425" marB="91425" marR="91425" marL="91425"/>
                </a:tc>
                <a:tc vMerge="1"/>
                <a:tc>
                  <a:txBody>
                    <a:bodyPr/>
                    <a:lstStyle/>
                    <a:p>
                      <a:pPr indent="0" lvl="0" marL="0" rtl="0" algn="l">
                        <a:spcBef>
                          <a:spcPts val="0"/>
                        </a:spcBef>
                        <a:spcAft>
                          <a:spcPts val="0"/>
                        </a:spcAft>
                        <a:buNone/>
                      </a:pPr>
                      <a:r>
                        <a:rPr lang="en-GB"/>
                        <a:t>9.b Support  domestic technology dvpt, R&amp;I in developing countries, including by ensuring a conducive policy environment for, inte alia,industrial diversification &amp;value addition to commodities</a:t>
                      </a:r>
                      <a:endParaRPr/>
                    </a:p>
                  </a:txBody>
                  <a:tcPr marT="91425" marB="91425" marR="91425" marL="91425"/>
                </a:tc>
                <a:tc>
                  <a:txBody>
                    <a:bodyPr/>
                    <a:lstStyle/>
                    <a:p>
                      <a:pPr indent="0" lvl="0" marL="0" rtl="0" algn="l">
                        <a:spcBef>
                          <a:spcPts val="0"/>
                        </a:spcBef>
                        <a:spcAft>
                          <a:spcPts val="0"/>
                        </a:spcAft>
                        <a:buNone/>
                      </a:pPr>
                      <a:r>
                        <a:rPr lang="en-GB"/>
                        <a:t>Availability of the TBDF</a:t>
                      </a:r>
                      <a:endParaRPr/>
                    </a:p>
                  </a:txBody>
                  <a:tcPr marT="91425" marB="91425" marR="91425" marL="91425"/>
                </a:tc>
                <a:tc>
                  <a:txBody>
                    <a:bodyPr/>
                    <a:lstStyle/>
                    <a:p>
                      <a:pPr indent="0" lvl="0" marL="0" rtl="0" algn="l">
                        <a:spcBef>
                          <a:spcPts val="0"/>
                        </a:spcBef>
                        <a:spcAft>
                          <a:spcPts val="0"/>
                        </a:spcAft>
                        <a:buNone/>
                      </a:pPr>
                      <a:r>
                        <a:rPr lang="en-GB"/>
                        <a:t>Issuing calls for the TBDF</a:t>
                      </a:r>
                      <a:endParaRPr/>
                    </a:p>
                  </a:txBody>
                  <a:tcPr marT="91425" marB="91425" marR="91425" marL="91425"/>
                </a:tc>
                <a:tc>
                  <a:txBody>
                    <a:bodyPr/>
                    <a:lstStyle/>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funding towards R&amp;I </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Limited private sector &amp; Industry participation</a:t>
                      </a:r>
                      <a:endParaRPr>
                        <a:solidFill>
                          <a:schemeClr val="dk1"/>
                        </a:solidFill>
                        <a:highlight>
                          <a:schemeClr val="lt1"/>
                        </a:highlight>
                        <a:latin typeface="Roboto"/>
                        <a:ea typeface="Roboto"/>
                        <a:cs typeface="Roboto"/>
                        <a:sym typeface="Roboto"/>
                      </a:endParaRPr>
                    </a:p>
                    <a:p>
                      <a:pPr indent="0" lvl="0" marL="0" rtl="0" algn="just">
                        <a:spcBef>
                          <a:spcPts val="0"/>
                        </a:spcBef>
                        <a:spcAft>
                          <a:spcPts val="0"/>
                        </a:spcAft>
                        <a:buNone/>
                      </a:pPr>
                      <a:r>
                        <a:rPr lang="en-GB">
                          <a:solidFill>
                            <a:schemeClr val="dk1"/>
                          </a:solidFill>
                          <a:highlight>
                            <a:schemeClr val="lt1"/>
                          </a:highlight>
                          <a:latin typeface="Roboto"/>
                          <a:ea typeface="Roboto"/>
                          <a:cs typeface="Roboto"/>
                          <a:sym typeface="Roboto"/>
                        </a:rPr>
                        <a:t>Weak linkage of cooperating partners</a:t>
                      </a:r>
                      <a:endParaRPr/>
                    </a:p>
                  </a:txBody>
                  <a:tcPr marT="91425" marB="91425" marR="91425" marL="91425"/>
                </a:tc>
              </a:tr>
              <a:tr h="381000">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c>
                  <a:txBody>
                    <a:bodyPr/>
                    <a:lstStyle/>
                    <a:p>
                      <a:pPr indent="0" lvl="0" marL="0" rtl="0" algn="just">
                        <a:spcBef>
                          <a:spcPts val="0"/>
                        </a:spcBef>
                        <a:spcAft>
                          <a:spcPts val="0"/>
                        </a:spcAft>
                        <a:buNone/>
                      </a:pPr>
                      <a:r>
                        <a:t/>
                      </a:r>
                      <a:endParaRPr>
                        <a:solidFill>
                          <a:schemeClr val="dk1"/>
                        </a:solidFill>
                      </a:endParaRPr>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7"/>
          <p:cNvSpPr txBox="1"/>
          <p:nvPr/>
        </p:nvSpPr>
        <p:spPr>
          <a:xfrm>
            <a:off x="2092067" y="131499"/>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5: Conclusion – insights for MLE</a:t>
            </a:r>
            <a:endParaRPr sz="1800">
              <a:solidFill>
                <a:schemeClr val="dk1"/>
              </a:solidFill>
              <a:latin typeface="Calibri"/>
              <a:ea typeface="Calibri"/>
              <a:cs typeface="Calibri"/>
              <a:sym typeface="Calibri"/>
            </a:endParaRPr>
          </a:p>
        </p:txBody>
      </p:sp>
      <p:sp>
        <p:nvSpPr>
          <p:cNvPr id="183" name="Google Shape;183;p7"/>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4" name="Google Shape;184;p7"/>
          <p:cNvSpPr txBox="1"/>
          <p:nvPr/>
        </p:nvSpPr>
        <p:spPr>
          <a:xfrm>
            <a:off x="1003600" y="593174"/>
            <a:ext cx="10105200" cy="6218400"/>
          </a:xfrm>
          <a:prstGeom prst="rect">
            <a:avLst/>
          </a:prstGeom>
          <a:noFill/>
          <a:ln>
            <a:noFill/>
          </a:ln>
        </p:spPr>
        <p:txBody>
          <a:bodyPr anchorCtr="0" anchor="t" bIns="45700" lIns="91425" spcFirstLastPara="1" rIns="91425" wrap="square" tIns="45700">
            <a:spAutoFit/>
          </a:bodyPr>
          <a:lstStyle/>
          <a:p>
            <a:pPr indent="0" lvl="0" marL="270510" marR="0" rtl="0" algn="l">
              <a:spcBef>
                <a:spcPts val="0"/>
              </a:spcBef>
              <a:spcAft>
                <a:spcPts val="0"/>
              </a:spcAft>
              <a:buNone/>
            </a:pPr>
            <a:r>
              <a:rPr b="1" lang="en-GB" sz="1800">
                <a:solidFill>
                  <a:srgbClr val="FF0000"/>
                </a:solidFill>
                <a:latin typeface="Calibri"/>
                <a:ea typeface="Calibri"/>
                <a:cs typeface="Calibri"/>
                <a:sym typeface="Calibri"/>
              </a:rPr>
              <a:t>Objective: To help summarise the key messages and insights from your country presentation</a:t>
            </a:r>
            <a:endParaRPr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sz="18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800">
                <a:solidFill>
                  <a:srgbClr val="FF0000"/>
                </a:solidFill>
                <a:latin typeface="Calibri"/>
                <a:ea typeface="Calibri"/>
                <a:cs typeface="Calibri"/>
                <a:sym typeface="Calibri"/>
              </a:rPr>
              <a:t>Guiding question: </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lang="en-GB" sz="1800">
                <a:solidFill>
                  <a:srgbClr val="FF0000"/>
                </a:solidFill>
                <a:latin typeface="Calibri"/>
                <a:ea typeface="Calibri"/>
                <a:cs typeface="Calibri"/>
                <a:sym typeface="Calibri"/>
              </a:rPr>
              <a:t>What are the three (3) main recommendations/lessons on R&amp;I policy from your country that can inform mutual / policy learning?</a:t>
            </a:r>
            <a:endParaRPr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lang="en-GB" sz="1800">
                <a:solidFill>
                  <a:srgbClr val="FF0000"/>
                </a:solidFill>
                <a:latin typeface="Calibri"/>
                <a:ea typeface="Calibri"/>
                <a:cs typeface="Calibri"/>
                <a:sym typeface="Calibri"/>
              </a:rPr>
              <a:t>Enhance linkage of universities, R&amp;I institutions and Industry for effective STI implementation</a:t>
            </a:r>
            <a:endParaRPr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lang="en-GB" sz="1800">
                <a:solidFill>
                  <a:srgbClr val="FF0000"/>
                </a:solidFill>
                <a:latin typeface="Calibri"/>
                <a:ea typeface="Calibri"/>
                <a:cs typeface="Calibri"/>
                <a:sym typeface="Calibri"/>
              </a:rPr>
              <a:t>Increasing to 1% of GDP for R&amp;I financing</a:t>
            </a:r>
            <a:endParaRPr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lang="en-GB" sz="1800">
                <a:solidFill>
                  <a:srgbClr val="FF0000"/>
                </a:solidFill>
                <a:latin typeface="Calibri"/>
                <a:ea typeface="Calibri"/>
                <a:cs typeface="Calibri"/>
                <a:sym typeface="Calibri"/>
              </a:rPr>
              <a:t>Increasing private sector and industry participation in the construction of STI </a:t>
            </a:r>
            <a:r>
              <a:rPr lang="en-GB" sz="1800">
                <a:solidFill>
                  <a:srgbClr val="FF0000"/>
                </a:solidFill>
                <a:latin typeface="Calibri"/>
                <a:ea typeface="Calibri"/>
                <a:cs typeface="Calibri"/>
                <a:sym typeface="Calibri"/>
              </a:rPr>
              <a:t>infrastructure</a:t>
            </a:r>
            <a:r>
              <a:rPr lang="en-GB" sz="1800">
                <a:solidFill>
                  <a:srgbClr val="FF0000"/>
                </a:solidFill>
                <a:latin typeface="Calibri"/>
                <a:ea typeface="Calibri"/>
                <a:cs typeface="Calibri"/>
                <a:sym typeface="Calibri"/>
              </a:rPr>
              <a:t> and equipment to support government efforts</a:t>
            </a:r>
            <a:endParaRPr sz="1800">
              <a:solidFill>
                <a:srgbClr val="FF0000"/>
              </a:solidFill>
              <a:latin typeface="Calibri"/>
              <a:ea typeface="Calibri"/>
              <a:cs typeface="Calibri"/>
              <a:sym typeface="Calibri"/>
            </a:endParaRPr>
          </a:p>
          <a:p>
            <a:pPr indent="0" lvl="0" marL="270510" marR="0" rtl="0" algn="l">
              <a:spcBef>
                <a:spcPts val="0"/>
              </a:spcBef>
              <a:spcAft>
                <a:spcPts val="0"/>
              </a:spcAft>
              <a:buNone/>
            </a:pPr>
            <a:r>
              <a:rPr i="1" lang="en-GB" sz="1800">
                <a:solidFill>
                  <a:srgbClr val="FF0000"/>
                </a:solidFill>
                <a:latin typeface="Calibri"/>
                <a:ea typeface="Calibri"/>
                <a:cs typeface="Calibri"/>
                <a:sym typeface="Calibri"/>
              </a:rPr>
              <a:t>Optional question:</a:t>
            </a:r>
            <a:endParaRPr i="1" sz="1800">
              <a:solidFill>
                <a:srgbClr val="00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i="1" lang="en-GB" sz="1800">
                <a:solidFill>
                  <a:srgbClr val="FF0000"/>
                </a:solidFill>
                <a:latin typeface="Calibri"/>
                <a:ea typeface="Calibri"/>
                <a:cs typeface="Calibri"/>
                <a:sym typeface="Calibri"/>
              </a:rPr>
              <a:t>What are the 3 best practices on R&amp;I policy from your country that you can share?</a:t>
            </a:r>
            <a:endParaRPr i="1"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i="1" lang="en-GB" sz="1800">
                <a:solidFill>
                  <a:srgbClr val="FF0000"/>
                </a:solidFill>
                <a:latin typeface="Calibri"/>
                <a:ea typeface="Calibri"/>
                <a:cs typeface="Calibri"/>
                <a:sym typeface="Calibri"/>
              </a:rPr>
              <a:t>Availability of the STI Policy aligned to the SDGs, Zambian Vision 2030, 8NDP</a:t>
            </a:r>
            <a:endParaRPr i="1"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i="1" lang="en-GB" sz="1800">
                <a:solidFill>
                  <a:srgbClr val="FF0000"/>
                </a:solidFill>
                <a:latin typeface="Calibri"/>
                <a:ea typeface="Calibri"/>
                <a:cs typeface="Calibri"/>
                <a:sym typeface="Calibri"/>
              </a:rPr>
              <a:t>Availability of the Ministry of Technology and Science</a:t>
            </a:r>
            <a:endParaRPr i="1" sz="1800">
              <a:solidFill>
                <a:srgbClr val="FF0000"/>
              </a:solidFill>
              <a:latin typeface="Calibri"/>
              <a:ea typeface="Calibri"/>
              <a:cs typeface="Calibri"/>
              <a:sym typeface="Calibri"/>
            </a:endParaRPr>
          </a:p>
          <a:p>
            <a:pPr indent="-342900" lvl="0" marL="457200" marR="0" rtl="0" algn="l">
              <a:spcBef>
                <a:spcPts val="0"/>
              </a:spcBef>
              <a:spcAft>
                <a:spcPts val="0"/>
              </a:spcAft>
              <a:buClr>
                <a:srgbClr val="FF0000"/>
              </a:buClr>
              <a:buSzPts val="1800"/>
              <a:buFont typeface="Calibri"/>
              <a:buAutoNum type="arabicPeriod"/>
            </a:pPr>
            <a:r>
              <a:rPr i="1" lang="en-GB" sz="1800">
                <a:solidFill>
                  <a:srgbClr val="FF0000"/>
                </a:solidFill>
                <a:latin typeface="Calibri"/>
                <a:ea typeface="Calibri"/>
                <a:cs typeface="Calibri"/>
                <a:sym typeface="Calibri"/>
              </a:rPr>
              <a:t>Availability of dedicated funds e.g. SRF, STIYF, TBDF, STPS assisting in financing R&amp;I and Human Resource development</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i="1" lang="en-GB" sz="1800">
                <a:solidFill>
                  <a:srgbClr val="FF0000"/>
                </a:solidFill>
                <a:latin typeface="Calibri"/>
                <a:ea typeface="Calibri"/>
                <a:cs typeface="Calibri"/>
                <a:sym typeface="Calibri"/>
              </a:rPr>
              <a:t>To what extent could these recommendations or lessons be transferable/generalisable within the African context and under what conditions?</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rPr i="1" lang="en-GB" sz="1800">
                <a:solidFill>
                  <a:srgbClr val="FF0000"/>
                </a:solidFill>
                <a:latin typeface="Calibri"/>
                <a:ea typeface="Calibri"/>
                <a:cs typeface="Calibri"/>
                <a:sym typeface="Calibri"/>
              </a:rPr>
              <a:t>Target of 1% financing of the GDP dedicated for STI is very low in most countries</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i="1" lang="en-GB" sz="1800">
                <a:solidFill>
                  <a:srgbClr val="FF0000"/>
                </a:solidFill>
                <a:latin typeface="Calibri"/>
                <a:ea typeface="Calibri"/>
                <a:cs typeface="Calibri"/>
                <a:sym typeface="Calibri"/>
              </a:rPr>
              <a:t>What are three major gaps in STI policy instruments?</a:t>
            </a:r>
            <a:endParaRPr i="1" sz="1800">
              <a:solidFill>
                <a:srgbClr val="FF0000"/>
              </a:solidFill>
              <a:latin typeface="Calibri"/>
              <a:ea typeface="Calibri"/>
              <a:cs typeface="Calibri"/>
              <a:sym typeface="Calibri"/>
            </a:endParaRPr>
          </a:p>
          <a:p>
            <a:pPr indent="-317500" lvl="0" marL="457200" rtl="0" algn="just">
              <a:spcBef>
                <a:spcPts val="0"/>
              </a:spcBef>
              <a:spcAft>
                <a:spcPts val="0"/>
              </a:spcAft>
              <a:buClr>
                <a:schemeClr val="dk1"/>
              </a:buClr>
              <a:buSzPts val="1400"/>
              <a:buChar char="•"/>
            </a:pPr>
            <a:r>
              <a:rPr lang="en-GB">
                <a:solidFill>
                  <a:schemeClr val="dk1"/>
                </a:solidFill>
              </a:rPr>
              <a:t>Policy fragmentation</a:t>
            </a:r>
            <a:endParaRPr>
              <a:solidFill>
                <a:schemeClr val="dk1"/>
              </a:solidFill>
            </a:endParaRPr>
          </a:p>
          <a:p>
            <a:pPr indent="-317500" lvl="0" marL="457200" rtl="0" algn="just">
              <a:spcBef>
                <a:spcPts val="0"/>
              </a:spcBef>
              <a:spcAft>
                <a:spcPts val="0"/>
              </a:spcAft>
              <a:buClr>
                <a:schemeClr val="dk1"/>
              </a:buClr>
              <a:buSzPts val="1400"/>
              <a:buChar char="•"/>
            </a:pPr>
            <a:r>
              <a:rPr lang="en-GB">
                <a:solidFill>
                  <a:schemeClr val="dk1"/>
                </a:solidFill>
              </a:rPr>
              <a:t>Duplication of research efforts, Low Human capital in STI sector</a:t>
            </a:r>
            <a:endParaRPr>
              <a:solidFill>
                <a:schemeClr val="dk1"/>
              </a:solidFill>
            </a:endParaRPr>
          </a:p>
          <a:p>
            <a:pPr indent="-317500" lvl="0" marL="457200" rtl="0" algn="just">
              <a:spcBef>
                <a:spcPts val="0"/>
              </a:spcBef>
              <a:spcAft>
                <a:spcPts val="0"/>
              </a:spcAft>
              <a:buClr>
                <a:schemeClr val="dk1"/>
              </a:buClr>
              <a:buSzPts val="1400"/>
              <a:buChar char="•"/>
            </a:pPr>
            <a:r>
              <a:rPr lang="en-GB">
                <a:solidFill>
                  <a:schemeClr val="dk1"/>
                </a:solidFill>
              </a:rPr>
              <a:t>Weak regulatory frameworks in the STI system</a:t>
            </a:r>
            <a:endParaRPr>
              <a:solidFill>
                <a:schemeClr val="dk1"/>
              </a:solidFill>
            </a:endParaRPr>
          </a:p>
          <a:p>
            <a:pPr indent="-317500" lvl="0" marL="457200" rtl="0" algn="just">
              <a:spcBef>
                <a:spcPts val="0"/>
              </a:spcBef>
              <a:spcAft>
                <a:spcPts val="0"/>
              </a:spcAft>
              <a:buClr>
                <a:schemeClr val="dk1"/>
              </a:buClr>
              <a:buSzPts val="1400"/>
              <a:buChar char="•"/>
            </a:pPr>
            <a:r>
              <a:rPr lang="en-GB">
                <a:solidFill>
                  <a:schemeClr val="dk1"/>
                </a:solidFill>
              </a:rPr>
              <a:t>Weak intergovernmental linkages</a:t>
            </a:r>
            <a:endParaRPr i="1" sz="1800">
              <a:solidFill>
                <a:srgbClr val="FF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8"/>
          <p:cNvSpPr txBox="1"/>
          <p:nvPr/>
        </p:nvSpPr>
        <p:spPr>
          <a:xfrm>
            <a:off x="2092067" y="131499"/>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5: References</a:t>
            </a:r>
            <a:r>
              <a:rPr lang="en-GB" sz="2400">
                <a:solidFill>
                  <a:srgbClr val="002060"/>
                </a:solidFill>
                <a:latin typeface="Arial"/>
                <a:ea typeface="Arial"/>
                <a:cs typeface="Arial"/>
                <a:sym typeface="Arial"/>
              </a:rPr>
              <a:t> (optional)</a:t>
            </a:r>
            <a:endParaRPr sz="1800">
              <a:solidFill>
                <a:schemeClr val="dk1"/>
              </a:solidFill>
              <a:latin typeface="Calibri"/>
              <a:ea typeface="Calibri"/>
              <a:cs typeface="Calibri"/>
              <a:sym typeface="Calibri"/>
            </a:endParaRPr>
          </a:p>
        </p:txBody>
      </p:sp>
      <p:sp>
        <p:nvSpPr>
          <p:cNvPr id="190" name="Google Shape;190;p8"/>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1" name="Google Shape;191;p8"/>
          <p:cNvSpPr txBox="1"/>
          <p:nvPr/>
        </p:nvSpPr>
        <p:spPr>
          <a:xfrm>
            <a:off x="1003610" y="1652382"/>
            <a:ext cx="10105175" cy="923330"/>
          </a:xfrm>
          <a:prstGeom prst="rect">
            <a:avLst/>
          </a:prstGeom>
          <a:noFill/>
          <a:ln>
            <a:noFill/>
          </a:ln>
        </p:spPr>
        <p:txBody>
          <a:bodyPr anchorCtr="0" anchor="t" bIns="45700" lIns="91425" spcFirstLastPara="1" rIns="91425" wrap="square" tIns="45700">
            <a:spAutoFit/>
          </a:bodyPr>
          <a:lstStyle/>
          <a:p>
            <a:pPr indent="0" lvl="0" marL="270510" marR="0" rtl="0" algn="l">
              <a:spcBef>
                <a:spcPts val="0"/>
              </a:spcBef>
              <a:spcAft>
                <a:spcPts val="0"/>
              </a:spcAft>
              <a:buNone/>
            </a:pPr>
            <a:r>
              <a:rPr lang="en-GB" sz="1800">
                <a:solidFill>
                  <a:srgbClr val="FF0000"/>
                </a:solidFill>
                <a:latin typeface="Calibri"/>
                <a:ea typeface="Calibri"/>
                <a:cs typeface="Calibri"/>
                <a:sym typeface="Calibri"/>
              </a:rPr>
              <a:t>Kindly provide a list of references or access to relevant information and data/evidence</a:t>
            </a:r>
            <a:endParaRPr sz="1800">
              <a:solidFill>
                <a:srgbClr val="000000"/>
              </a:solidFill>
              <a:latin typeface="Calibri"/>
              <a:ea typeface="Calibri"/>
              <a:cs typeface="Calibri"/>
              <a:sym typeface="Calibri"/>
            </a:endParaRPr>
          </a:p>
          <a:p>
            <a:pPr indent="0" lvl="0" marL="270510" marR="0" rtl="0" algn="l">
              <a:spcBef>
                <a:spcPts val="0"/>
              </a:spcBef>
              <a:spcAft>
                <a:spcPts val="0"/>
              </a:spcAft>
              <a:buNone/>
            </a:pPr>
            <a:r>
              <a:t/>
            </a:r>
            <a:endParaRPr sz="18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800">
                <a:solidFill>
                  <a:srgbClr val="FF0000"/>
                </a:solidFill>
                <a:latin typeface="Calibri"/>
                <a:ea typeface="Calibri"/>
                <a:cs typeface="Calibri"/>
                <a:sym typeface="Calibri"/>
              </a:rPr>
              <a:t>Weblinks, where applicable, will be ok</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nvSpPr>
        <p:spPr>
          <a:xfrm>
            <a:off x="2092067" y="191264"/>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1: Background and country context </a:t>
            </a:r>
            <a:endParaRPr b="1" sz="2400">
              <a:solidFill>
                <a:srgbClr val="002060"/>
              </a:solidFill>
              <a:latin typeface="Arial"/>
              <a:ea typeface="Arial"/>
              <a:cs typeface="Arial"/>
              <a:sym typeface="Arial"/>
            </a:endParaRPr>
          </a:p>
        </p:txBody>
      </p:sp>
      <p:sp>
        <p:nvSpPr>
          <p:cNvPr id="99" name="Google Shape;99;p2"/>
          <p:cNvSpPr txBox="1"/>
          <p:nvPr/>
        </p:nvSpPr>
        <p:spPr>
          <a:xfrm>
            <a:off x="134800" y="652925"/>
            <a:ext cx="11946600" cy="7018800"/>
          </a:xfrm>
          <a:prstGeom prst="rect">
            <a:avLst/>
          </a:prstGeom>
          <a:noFill/>
          <a:ln>
            <a:noFill/>
          </a:ln>
        </p:spPr>
        <p:txBody>
          <a:bodyPr anchorCtr="0" anchor="t" bIns="45700" lIns="91425" spcFirstLastPara="1" rIns="91425" wrap="square" tIns="45700">
            <a:spAutoFit/>
          </a:bodyPr>
          <a:lstStyle/>
          <a:p>
            <a:pPr indent="0" lvl="0" marL="270510" marR="0" rtl="0" algn="l">
              <a:spcBef>
                <a:spcPts val="0"/>
              </a:spcBef>
              <a:spcAft>
                <a:spcPts val="0"/>
              </a:spcAft>
              <a:buNone/>
            </a:pPr>
            <a:r>
              <a:rPr b="1" lang="en-GB" sz="1800">
                <a:solidFill>
                  <a:srgbClr val="FF0000"/>
                </a:solidFill>
                <a:latin typeface="Calibri"/>
                <a:ea typeface="Calibri"/>
                <a:cs typeface="Calibri"/>
                <a:sym typeface="Calibri"/>
              </a:rPr>
              <a:t>Objective: To provide context and an overview of the R&amp;I Ecosystem</a:t>
            </a:r>
            <a:endParaRPr b="1" sz="1800">
              <a:solidFill>
                <a:srgbClr val="FF0000"/>
              </a:solidFill>
              <a:latin typeface="Calibri"/>
              <a:ea typeface="Calibri"/>
              <a:cs typeface="Calibri"/>
              <a:sym typeface="Calibri"/>
            </a:endParaRPr>
          </a:p>
          <a:p>
            <a:pPr indent="0" lvl="0" marL="270510" marR="0" rtl="0" algn="l">
              <a:spcBef>
                <a:spcPts val="0"/>
              </a:spcBef>
              <a:spcAft>
                <a:spcPts val="0"/>
              </a:spcAft>
              <a:buNone/>
            </a:pPr>
            <a:r>
              <a:rPr lang="en-GB" sz="1800">
                <a:solidFill>
                  <a:srgbClr val="FF0000"/>
                </a:solidFill>
                <a:latin typeface="Calibri"/>
                <a:ea typeface="Calibri"/>
                <a:cs typeface="Calibri"/>
                <a:sym typeface="Calibri"/>
              </a:rPr>
              <a:t>Main guiding questions: </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lang="en-GB" sz="1800">
                <a:solidFill>
                  <a:srgbClr val="FF0000"/>
                </a:solidFill>
                <a:latin typeface="Calibri"/>
                <a:ea typeface="Calibri"/>
                <a:cs typeface="Calibri"/>
                <a:sym typeface="Calibri"/>
              </a:rPr>
              <a:t>What are the key R&amp;I and/or STI background and contextual factors that are relevant to this MLE?</a:t>
            </a:r>
            <a:endParaRPr sz="1800">
              <a:solidFill>
                <a:srgbClr val="FF0000"/>
              </a:solidFill>
              <a:latin typeface="Calibri"/>
              <a:ea typeface="Calibri"/>
              <a:cs typeface="Calibri"/>
              <a:sym typeface="Calibri"/>
            </a:endParaRPr>
          </a:p>
          <a:p>
            <a:pPr indent="-285750" lvl="0" marL="556260" marR="0" rtl="0" algn="just">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Research and innovation (R&amp;I) is a foundation of excellent science and the cornerstone of societal trust in researchers and research institutions.Currently, Zambia’s long term focus is embedded in the “Vision 2030” whose aim is to attain the status of “a prosperous middle income country by 2030”. The sector vision for science and technology states that Zambia should be “A nation in which science, technology and innovation are the driving forces in national development and competes globally by 2030”. In 2021, Zambia placed a premium on STI by the creation of the Ministry of Technology and Science. </a:t>
            </a:r>
            <a:endParaRPr sz="1800">
              <a:solidFill>
                <a:srgbClr val="FF0000"/>
              </a:solidFill>
              <a:latin typeface="Calibri"/>
              <a:ea typeface="Calibri"/>
              <a:cs typeface="Calibri"/>
              <a:sym typeface="Calibri"/>
            </a:endParaRPr>
          </a:p>
          <a:p>
            <a:pPr indent="-285750" lvl="0" marL="556260" marR="0" rtl="0" algn="just">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What is the status of your R&amp;I and/or STI policy? The 2020 National STI Policy is currently undergoing review to ensure alignment to the 8th National Development Plan (8NDP)</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Calibri"/>
              <a:buChar char="•"/>
            </a:pPr>
            <a:r>
              <a:rPr lang="en-GB" sz="1800">
                <a:solidFill>
                  <a:srgbClr val="FF0000"/>
                </a:solidFill>
                <a:latin typeface="Calibri"/>
                <a:ea typeface="Calibri"/>
                <a:cs typeface="Calibri"/>
                <a:sym typeface="Calibri"/>
              </a:rPr>
              <a:t>A Zero Draft National Research Agenda (NRA) is being aligned to the 8NDP and the STI Policy once review is complete. In the NRA issues of R&amp;I feature </a:t>
            </a:r>
            <a:r>
              <a:rPr lang="en-GB" sz="1800">
                <a:solidFill>
                  <a:srgbClr val="FF0000"/>
                </a:solidFill>
                <a:latin typeface="Calibri"/>
                <a:ea typeface="Calibri"/>
                <a:cs typeface="Calibri"/>
                <a:sym typeface="Calibri"/>
              </a:rPr>
              <a:t>prominently. </a:t>
            </a:r>
            <a:r>
              <a:rPr lang="en-GB" sz="1800">
                <a:solidFill>
                  <a:srgbClr val="FF0000"/>
                </a:solidFill>
                <a:latin typeface="Calibri"/>
                <a:ea typeface="Calibri"/>
                <a:cs typeface="Calibri"/>
                <a:sym typeface="Calibri"/>
              </a:rPr>
              <a:t> Further, an Innovation Strategy is also being developed in the quest to improve the country’s </a:t>
            </a:r>
            <a:r>
              <a:rPr lang="en-GB" sz="1800">
                <a:solidFill>
                  <a:srgbClr val="FF0000"/>
                </a:solidFill>
                <a:latin typeface="Calibri"/>
                <a:ea typeface="Calibri"/>
                <a:cs typeface="Calibri"/>
                <a:sym typeface="Calibri"/>
              </a:rPr>
              <a:t>innovativeness</a:t>
            </a:r>
            <a:r>
              <a:rPr lang="en-GB" sz="1800">
                <a:solidFill>
                  <a:srgbClr val="FF0000"/>
                </a:solidFill>
                <a:latin typeface="Calibri"/>
                <a:ea typeface="Calibri"/>
                <a:cs typeface="Calibri"/>
                <a:sym typeface="Calibri"/>
              </a:rPr>
              <a:t>. </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lang="en-GB" sz="1800">
                <a:solidFill>
                  <a:srgbClr val="FF0000"/>
                </a:solidFill>
                <a:latin typeface="Calibri"/>
                <a:ea typeface="Calibri"/>
                <a:cs typeface="Calibri"/>
                <a:sym typeface="Calibri"/>
              </a:rPr>
              <a:t>How effective is the monitoring and evaluation of the STI policy? </a:t>
            </a:r>
            <a:endParaRPr/>
          </a:p>
          <a:p>
            <a:pPr indent="0" lvl="0" marL="270510" marR="0" rtl="0" algn="l">
              <a:spcBef>
                <a:spcPts val="0"/>
              </a:spcBef>
              <a:spcAft>
                <a:spcPts val="0"/>
              </a:spcAft>
              <a:buNone/>
            </a:pPr>
            <a:r>
              <a:rPr lang="en-GB" sz="1800">
                <a:solidFill>
                  <a:srgbClr val="FF0000"/>
                </a:solidFill>
                <a:latin typeface="Calibri"/>
                <a:ea typeface="Calibri"/>
                <a:cs typeface="Calibri"/>
                <a:sym typeface="Calibri"/>
              </a:rPr>
              <a:t>A STI Survey Tool is being developed and scheduled to be carried out by December 2023. This will lead into the creation of the STI Database and in the process provide an effective M&amp;E of the STI.  </a:t>
            </a:r>
            <a:endParaRPr sz="1800">
              <a:solidFill>
                <a:srgbClr val="FF0000"/>
              </a:solidFill>
              <a:latin typeface="Calibri"/>
              <a:ea typeface="Calibri"/>
              <a:cs typeface="Calibri"/>
              <a:sym typeface="Calibri"/>
            </a:endParaRPr>
          </a:p>
          <a:p>
            <a:pPr indent="0" lvl="0" marL="270510" marR="0" rtl="0" algn="l">
              <a:spcBef>
                <a:spcPts val="0"/>
              </a:spcBef>
              <a:spcAft>
                <a:spcPts val="0"/>
              </a:spcAft>
              <a:buNone/>
            </a:pPr>
            <a:r>
              <a:rPr i="1" lang="en-GB" sz="1800">
                <a:solidFill>
                  <a:srgbClr val="FF0000"/>
                </a:solidFill>
                <a:latin typeface="Calibri"/>
                <a:ea typeface="Calibri"/>
                <a:cs typeface="Calibri"/>
                <a:sym typeface="Calibri"/>
              </a:rPr>
              <a:t>Optional questions: What are the main development challenges in your country? </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Calibri"/>
              <a:buChar char="•"/>
            </a:pPr>
            <a:r>
              <a:rPr i="1" lang="en-GB" sz="1800">
                <a:solidFill>
                  <a:srgbClr val="FF0000"/>
                </a:solidFill>
                <a:latin typeface="Calibri"/>
                <a:ea typeface="Calibri"/>
                <a:cs typeface="Calibri"/>
                <a:sym typeface="Calibri"/>
              </a:rPr>
              <a:t>Limited State of the Art STI infrastructure and equipment</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Calibri"/>
              <a:buChar char="•"/>
            </a:pPr>
            <a:r>
              <a:rPr i="1" lang="en-GB" sz="1800">
                <a:solidFill>
                  <a:srgbClr val="FF0000"/>
                </a:solidFill>
                <a:latin typeface="Calibri"/>
                <a:ea typeface="Calibri"/>
                <a:cs typeface="Calibri"/>
                <a:sym typeface="Calibri"/>
              </a:rPr>
              <a:t>Limited financing of STI e.g. 1% allocation of Research and Development (R&amp;D) of the countries GDP not being adhered to</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i="1" lang="en-GB" sz="1800">
                <a:solidFill>
                  <a:srgbClr val="FF0000"/>
                </a:solidFill>
                <a:latin typeface="Calibri"/>
                <a:ea typeface="Calibri"/>
                <a:cs typeface="Calibri"/>
                <a:sym typeface="Calibri"/>
              </a:rPr>
              <a:t>How do the development challenges align with priority areas for R&amp;I and/STI policy interventions in your country? </a:t>
            </a:r>
            <a:endParaRPr i="1"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Calibri"/>
              <a:buChar char="•"/>
            </a:pPr>
            <a:r>
              <a:rPr i="1" lang="en-GB" sz="1800">
                <a:solidFill>
                  <a:srgbClr val="FF0000"/>
                </a:solidFill>
                <a:latin typeface="Calibri"/>
                <a:ea typeface="Calibri"/>
                <a:cs typeface="Calibri"/>
                <a:sym typeface="Calibri"/>
              </a:rPr>
              <a:t>A proposal to develop a National Research Fund (NRF) is contained in the STI Policy being reviewed, if this is approved, it will bring about a transformation to more effective </a:t>
            </a:r>
            <a:r>
              <a:rPr i="1" lang="en-GB" sz="1800">
                <a:solidFill>
                  <a:srgbClr val="FF0000"/>
                </a:solidFill>
                <a:latin typeface="Calibri"/>
                <a:ea typeface="Calibri"/>
                <a:cs typeface="Calibri"/>
                <a:sym typeface="Calibri"/>
              </a:rPr>
              <a:t>implementation</a:t>
            </a:r>
            <a:r>
              <a:rPr i="1" lang="en-GB" sz="1800">
                <a:solidFill>
                  <a:srgbClr val="FF0000"/>
                </a:solidFill>
                <a:latin typeface="Calibri"/>
                <a:ea typeface="Calibri"/>
                <a:cs typeface="Calibri"/>
                <a:sym typeface="Calibri"/>
              </a:rPr>
              <a:t> of STI Policy</a:t>
            </a:r>
            <a:endParaRPr i="1" sz="1800">
              <a:solidFill>
                <a:srgbClr val="FF0000"/>
              </a:solidFill>
              <a:latin typeface="Calibri"/>
              <a:ea typeface="Calibri"/>
              <a:cs typeface="Calibri"/>
              <a:sym typeface="Calibri"/>
            </a:endParaRPr>
          </a:p>
          <a:p>
            <a:pPr indent="-171450" lvl="0" marL="556260" marR="0" rtl="0" algn="l">
              <a:spcBef>
                <a:spcPts val="0"/>
              </a:spcBef>
              <a:spcAft>
                <a:spcPts val="0"/>
              </a:spcAft>
              <a:buClr>
                <a:schemeClr val="dk1"/>
              </a:buClr>
              <a:buSzPts val="1800"/>
              <a:buFont typeface="Arial"/>
              <a:buNone/>
            </a:pPr>
            <a:r>
              <a:t/>
            </a:r>
            <a:endParaRPr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nvSpPr>
        <p:spPr>
          <a:xfrm>
            <a:off x="2092067" y="131499"/>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2: Understanding the R&amp;I (and STI) Ecosystem </a:t>
            </a:r>
            <a:endParaRPr b="1" sz="2400">
              <a:solidFill>
                <a:srgbClr val="002060"/>
              </a:solidFill>
              <a:latin typeface="Arial"/>
              <a:ea typeface="Arial"/>
              <a:cs typeface="Arial"/>
              <a:sym typeface="Arial"/>
            </a:endParaRPr>
          </a:p>
        </p:txBody>
      </p:sp>
      <p:sp>
        <p:nvSpPr>
          <p:cNvPr id="105" name="Google Shape;105;p3"/>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 name="Google Shape;106;p3"/>
          <p:cNvSpPr txBox="1"/>
          <p:nvPr/>
        </p:nvSpPr>
        <p:spPr>
          <a:xfrm>
            <a:off x="252750" y="690850"/>
            <a:ext cx="11939400" cy="6741900"/>
          </a:xfrm>
          <a:prstGeom prst="rect">
            <a:avLst/>
          </a:prstGeom>
          <a:noFill/>
          <a:ln>
            <a:noFill/>
          </a:ln>
        </p:spPr>
        <p:txBody>
          <a:bodyPr anchorCtr="0" anchor="t" bIns="45700" lIns="91425" spcFirstLastPara="1" rIns="91425" wrap="square" tIns="45700">
            <a:spAutoFit/>
          </a:bodyPr>
          <a:lstStyle/>
          <a:p>
            <a:pPr indent="0" lvl="0" marL="270510" marR="0" rtl="0" algn="just">
              <a:spcBef>
                <a:spcPts val="0"/>
              </a:spcBef>
              <a:spcAft>
                <a:spcPts val="0"/>
              </a:spcAft>
              <a:buNone/>
            </a:pPr>
            <a:r>
              <a:rPr b="1" lang="en-GB" sz="1800">
                <a:solidFill>
                  <a:srgbClr val="FF0000"/>
                </a:solidFill>
                <a:latin typeface="Calibri"/>
                <a:ea typeface="Calibri"/>
                <a:cs typeface="Calibri"/>
                <a:sym typeface="Calibri"/>
              </a:rPr>
              <a:t>Objective: To understand the main R&amp;I ecosystem actors and stakeholders in your country</a:t>
            </a:r>
            <a:endParaRPr b="1" sz="1800">
              <a:solidFill>
                <a:srgbClr val="FF0000"/>
              </a:solidFill>
              <a:latin typeface="Calibri"/>
              <a:ea typeface="Calibri"/>
              <a:cs typeface="Calibri"/>
              <a:sym typeface="Calibri"/>
            </a:endParaRPr>
          </a:p>
          <a:p>
            <a:pPr indent="0" lvl="0" marL="270510" marR="0" rtl="0" algn="just">
              <a:spcBef>
                <a:spcPts val="0"/>
              </a:spcBef>
              <a:spcAft>
                <a:spcPts val="0"/>
              </a:spcAft>
              <a:buNone/>
            </a:pPr>
            <a:r>
              <a:rPr lang="en-GB" sz="1800">
                <a:solidFill>
                  <a:srgbClr val="FF0000"/>
                </a:solidFill>
                <a:latin typeface="Calibri"/>
                <a:ea typeface="Calibri"/>
                <a:cs typeface="Calibri"/>
                <a:sym typeface="Calibri"/>
              </a:rPr>
              <a:t>Guiding question: who are the main R&amp;I / STI ecosystem actors and stakeholders in your country?</a:t>
            </a:r>
            <a:endParaRPr sz="1800">
              <a:solidFill>
                <a:srgbClr val="FF0000"/>
              </a:solidFill>
              <a:latin typeface="Calibri"/>
              <a:ea typeface="Calibri"/>
              <a:cs typeface="Calibri"/>
              <a:sym typeface="Calibri"/>
            </a:endParaRPr>
          </a:p>
          <a:p>
            <a:pPr indent="0" lvl="0" marL="270510" marR="0" rtl="0" algn="just">
              <a:spcBef>
                <a:spcPts val="0"/>
              </a:spcBef>
              <a:spcAft>
                <a:spcPts val="0"/>
              </a:spcAft>
              <a:buNone/>
            </a:pPr>
            <a:r>
              <a:rPr lang="en-GB" sz="1800">
                <a:solidFill>
                  <a:srgbClr val="FF0000"/>
                </a:solidFill>
                <a:latin typeface="Calibri"/>
                <a:ea typeface="Calibri"/>
                <a:cs typeface="Calibri"/>
                <a:sym typeface="Calibri"/>
              </a:rPr>
              <a:t>List the actors and stakeholders under the following broad categories:</a:t>
            </a:r>
            <a:endParaRPr/>
          </a:p>
          <a:p>
            <a:pPr indent="-285750" lvl="0" marL="556260" marR="0" rtl="0" algn="just">
              <a:spcBef>
                <a:spcPts val="0"/>
              </a:spcBef>
              <a:spcAft>
                <a:spcPts val="0"/>
              </a:spcAft>
              <a:buClr>
                <a:srgbClr val="FF0000"/>
              </a:buClr>
              <a:buSzPts val="1800"/>
              <a:buFont typeface="Arial"/>
              <a:buChar char="•"/>
            </a:pPr>
            <a:r>
              <a:rPr b="1" lang="en-GB" sz="1800">
                <a:solidFill>
                  <a:srgbClr val="FF0000"/>
                </a:solidFill>
                <a:latin typeface="Calibri"/>
                <a:ea typeface="Calibri"/>
                <a:cs typeface="Calibri"/>
                <a:sym typeface="Calibri"/>
              </a:rPr>
              <a:t>Government</a:t>
            </a:r>
            <a:r>
              <a:rPr lang="en-GB" sz="1800">
                <a:solidFill>
                  <a:srgbClr val="FF0000"/>
                </a:solidFill>
                <a:latin typeface="Calibri"/>
                <a:ea typeface="Calibri"/>
                <a:cs typeface="Calibri"/>
                <a:sym typeface="Calibri"/>
              </a:rPr>
              <a:t>, ministries i.e. Ministries of Technology and Science, Agriculture, Livestock and Fisheries, Energy, Water Resource Development, Green Economy and Environment, Finance and National Planning, Local Government, Commerce Trade and Industry and Small Medium Enterprises and public agencies i.e. National Technology Business Centre (NTBC), National Science &amp; Technology Council (NSTC), National Institute for Scientific and Industrial Research (NISIR), National Remote Sensing Centre (NRSC), Zambia Agriculture Research Institute (ZARI), National Health Research Agency (NHRA), Tropical Diseases Research Centre (TDRC), Technology Development Advisory Unit (TDAU), Golden Valley Agricultural Research Trust (GART), Central Veterinary Research Institute (CVRI) </a:t>
            </a:r>
            <a:r>
              <a:rPr i="1" lang="en-GB" sz="1800">
                <a:solidFill>
                  <a:srgbClr val="FF0000"/>
                </a:solidFill>
                <a:latin typeface="Calibri"/>
                <a:ea typeface="Calibri"/>
                <a:cs typeface="Calibri"/>
                <a:sym typeface="Calibri"/>
              </a:rPr>
              <a:t>that are actively involved in R&amp;I/STI policies</a:t>
            </a:r>
            <a:endParaRPr/>
          </a:p>
          <a:p>
            <a:pPr indent="-285750" lvl="0" marL="556260" marR="0" rtl="0" algn="just">
              <a:spcBef>
                <a:spcPts val="0"/>
              </a:spcBef>
              <a:spcAft>
                <a:spcPts val="0"/>
              </a:spcAft>
              <a:buClr>
                <a:srgbClr val="FF0000"/>
              </a:buClr>
              <a:buSzPts val="1800"/>
              <a:buFont typeface="Arial"/>
              <a:buChar char="•"/>
            </a:pPr>
            <a:r>
              <a:rPr b="1" lang="en-GB" sz="1800">
                <a:solidFill>
                  <a:srgbClr val="FF0000"/>
                </a:solidFill>
                <a:latin typeface="Calibri"/>
                <a:ea typeface="Calibri"/>
                <a:cs typeface="Calibri"/>
                <a:sym typeface="Calibri"/>
              </a:rPr>
              <a:t>Industry</a:t>
            </a:r>
            <a:r>
              <a:rPr lang="en-GB" sz="1800">
                <a:solidFill>
                  <a:srgbClr val="FF0000"/>
                </a:solidFill>
                <a:latin typeface="Calibri"/>
                <a:ea typeface="Calibri"/>
                <a:cs typeface="Calibri"/>
                <a:sym typeface="Calibri"/>
              </a:rPr>
              <a:t>, private sector (large and small) Trade Kings, Private Sector Alliance, ZAMBEEF, BongoHive firms, FinTech in Zambia etc. </a:t>
            </a:r>
            <a:r>
              <a:rPr i="1" lang="en-GB" sz="1800">
                <a:solidFill>
                  <a:srgbClr val="FF0000"/>
                </a:solidFill>
                <a:latin typeface="Calibri"/>
                <a:ea typeface="Calibri"/>
                <a:cs typeface="Calibri"/>
                <a:sym typeface="Calibri"/>
              </a:rPr>
              <a:t>that are actively involved in R&amp;I/STI policies</a:t>
            </a:r>
            <a:endParaRPr i="1" sz="1800">
              <a:solidFill>
                <a:srgbClr val="FF0000"/>
              </a:solidFill>
              <a:latin typeface="Calibri"/>
              <a:ea typeface="Calibri"/>
              <a:cs typeface="Calibri"/>
              <a:sym typeface="Calibri"/>
            </a:endParaRPr>
          </a:p>
          <a:p>
            <a:pPr indent="-285750" lvl="0" marL="556260" marR="0" rtl="0" algn="just">
              <a:spcBef>
                <a:spcPts val="0"/>
              </a:spcBef>
              <a:spcAft>
                <a:spcPts val="0"/>
              </a:spcAft>
              <a:buClr>
                <a:srgbClr val="FF0000"/>
              </a:buClr>
              <a:buSzPts val="1800"/>
              <a:buFont typeface="Arial"/>
              <a:buChar char="•"/>
            </a:pPr>
            <a:r>
              <a:rPr b="1" lang="en-GB" sz="1800">
                <a:solidFill>
                  <a:srgbClr val="FF0000"/>
                </a:solidFill>
                <a:latin typeface="Calibri"/>
                <a:ea typeface="Calibri"/>
                <a:cs typeface="Calibri"/>
                <a:sym typeface="Calibri"/>
              </a:rPr>
              <a:t>Research</a:t>
            </a:r>
            <a:r>
              <a:rPr lang="en-GB" sz="1800">
                <a:solidFill>
                  <a:srgbClr val="FF0000"/>
                </a:solidFill>
                <a:latin typeface="Calibri"/>
                <a:ea typeface="Calibri"/>
                <a:cs typeface="Calibri"/>
                <a:sym typeface="Calibri"/>
              </a:rPr>
              <a:t>, knowledge and skills producers (e.g. universities University of Zambia, Copperbelt University, Mulungushi University, APEX University, </a:t>
            </a:r>
            <a:r>
              <a:rPr lang="en-GB" sz="1800">
                <a:solidFill>
                  <a:srgbClr val="FF0000"/>
                </a:solidFill>
                <a:latin typeface="Calibri"/>
                <a:ea typeface="Calibri"/>
                <a:cs typeface="Calibri"/>
                <a:sym typeface="Calibri"/>
              </a:rPr>
              <a:t>Cavendish</a:t>
            </a:r>
            <a:r>
              <a:rPr lang="en-GB" sz="1800">
                <a:solidFill>
                  <a:srgbClr val="FF0000"/>
                </a:solidFill>
                <a:latin typeface="Calibri"/>
                <a:ea typeface="Calibri"/>
                <a:cs typeface="Calibri"/>
                <a:sym typeface="Calibri"/>
              </a:rPr>
              <a:t> University and Zambia Academy of Sciences (ZaAS), think tanks), etc. </a:t>
            </a:r>
            <a:r>
              <a:rPr i="1" lang="en-GB" sz="1800">
                <a:solidFill>
                  <a:srgbClr val="FF0000"/>
                </a:solidFill>
                <a:latin typeface="Calibri"/>
                <a:ea typeface="Calibri"/>
                <a:cs typeface="Calibri"/>
                <a:sym typeface="Calibri"/>
              </a:rPr>
              <a:t>that are actively involved in R&amp;I/STI policies</a:t>
            </a:r>
            <a:endParaRPr i="1" sz="1800">
              <a:solidFill>
                <a:schemeClr val="dk1"/>
              </a:solidFill>
              <a:latin typeface="Calibri"/>
              <a:ea typeface="Calibri"/>
              <a:cs typeface="Calibri"/>
              <a:sym typeface="Calibri"/>
            </a:endParaRPr>
          </a:p>
          <a:p>
            <a:pPr indent="-285750" lvl="0" marL="556260" marR="0" rtl="0" algn="just">
              <a:spcBef>
                <a:spcPts val="0"/>
              </a:spcBef>
              <a:spcAft>
                <a:spcPts val="0"/>
              </a:spcAft>
              <a:buClr>
                <a:srgbClr val="FF0000"/>
              </a:buClr>
              <a:buSzPts val="1800"/>
              <a:buFont typeface="Arial"/>
              <a:buChar char="•"/>
            </a:pPr>
            <a:r>
              <a:rPr b="1" lang="en-GB" sz="1800">
                <a:solidFill>
                  <a:srgbClr val="FF0000"/>
                </a:solidFill>
                <a:latin typeface="Calibri"/>
                <a:ea typeface="Calibri"/>
                <a:cs typeface="Calibri"/>
                <a:sym typeface="Calibri"/>
              </a:rPr>
              <a:t>Civil society </a:t>
            </a:r>
            <a:r>
              <a:rPr lang="en-GB" sz="1800">
                <a:solidFill>
                  <a:srgbClr val="FF0000"/>
                </a:solidFill>
                <a:latin typeface="Calibri"/>
                <a:ea typeface="Calibri"/>
                <a:cs typeface="Calibri"/>
                <a:sym typeface="Calibri"/>
              </a:rPr>
              <a:t>organisations (CSOs) Zambia Land Alliance, Twikatane Community Foundation i.e.  and NGOs i.e. Z</a:t>
            </a:r>
            <a:r>
              <a:rPr lang="en-GB" sz="1800">
                <a:solidFill>
                  <a:srgbClr val="FF0000"/>
                </a:solidFill>
                <a:latin typeface="Calibri"/>
                <a:ea typeface="Calibri"/>
                <a:cs typeface="Calibri"/>
                <a:sym typeface="Calibri"/>
              </a:rPr>
              <a:t>ambia Environmental Management Agency (ZIEM)</a:t>
            </a:r>
            <a:r>
              <a:rPr lang="en-GB" sz="1800">
                <a:solidFill>
                  <a:srgbClr val="FF0000"/>
                </a:solidFill>
                <a:latin typeface="Calibri"/>
                <a:ea typeface="Calibri"/>
                <a:cs typeface="Calibri"/>
                <a:sym typeface="Calibri"/>
              </a:rPr>
              <a:t>, regional (at RECs level) SADC, COMESA, Southern African Institute for Policy and Research African i.e. AU, and international organisations i.e. UNCTAD, UNESCO, UNFCCC, NEPAD, UNECA, NAM S&amp;T Center, UNDP, World Bank are actively supporting R&amp;I and STI policies and policymaking processes </a:t>
            </a:r>
            <a:r>
              <a:rPr i="1" lang="en-GB" sz="1800">
                <a:solidFill>
                  <a:srgbClr val="FF0000"/>
                </a:solidFill>
                <a:latin typeface="Calibri"/>
                <a:ea typeface="Calibri"/>
                <a:cs typeface="Calibri"/>
                <a:sym typeface="Calibri"/>
              </a:rPr>
              <a:t>(formulation, implementation, M&amp;E or governance) </a:t>
            </a:r>
            <a:endParaRPr/>
          </a:p>
          <a:p>
            <a:pPr indent="0" lvl="0" marL="270510" marR="0" rtl="0" algn="just">
              <a:spcBef>
                <a:spcPts val="0"/>
              </a:spcBef>
              <a:spcAft>
                <a:spcPts val="0"/>
              </a:spcAft>
              <a:buNone/>
            </a:pPr>
            <a:r>
              <a:rPr i="1" lang="en-GB" sz="1800">
                <a:solidFill>
                  <a:srgbClr val="FF0000"/>
                </a:solidFill>
                <a:latin typeface="Calibri"/>
                <a:ea typeface="Calibri"/>
                <a:cs typeface="Calibri"/>
                <a:sym typeface="Calibri"/>
              </a:rPr>
              <a:t>Optional question: What are the (nature of the) relationships among the stakeholder groups? Not very well defined</a:t>
            </a:r>
            <a:endParaRPr i="1" sz="1800">
              <a:solidFill>
                <a:srgbClr val="FF0000"/>
              </a:solidFill>
              <a:latin typeface="Calibri"/>
              <a:ea typeface="Calibri"/>
              <a:cs typeface="Calibri"/>
              <a:sym typeface="Calibri"/>
            </a:endParaRPr>
          </a:p>
          <a:p>
            <a:pPr indent="0" lvl="0" marL="270510" marR="0" rtl="0" algn="l">
              <a:spcBef>
                <a:spcPts val="0"/>
              </a:spcBef>
              <a:spcAft>
                <a:spcPts val="0"/>
              </a:spcAft>
              <a:buNone/>
            </a:pPr>
            <a:r>
              <a:t/>
            </a:r>
            <a:endParaRPr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nvSpPr>
        <p:spPr>
          <a:xfrm>
            <a:off x="1955467" y="-1"/>
            <a:ext cx="88473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3: R&amp;I Ecosystem Analysis - I</a:t>
            </a:r>
            <a:endParaRPr b="1" sz="2400">
              <a:solidFill>
                <a:srgbClr val="002060"/>
              </a:solidFill>
              <a:latin typeface="Arial"/>
              <a:ea typeface="Arial"/>
              <a:cs typeface="Arial"/>
              <a:sym typeface="Arial"/>
            </a:endParaRPr>
          </a:p>
        </p:txBody>
      </p:sp>
      <p:sp>
        <p:nvSpPr>
          <p:cNvPr id="112" name="Google Shape;112;p4"/>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 name="Google Shape;113;p4"/>
          <p:cNvSpPr txBox="1"/>
          <p:nvPr/>
        </p:nvSpPr>
        <p:spPr>
          <a:xfrm>
            <a:off x="274075" y="593175"/>
            <a:ext cx="11828700" cy="5356500"/>
          </a:xfrm>
          <a:prstGeom prst="rect">
            <a:avLst/>
          </a:prstGeom>
          <a:noFill/>
          <a:ln>
            <a:noFill/>
          </a:ln>
        </p:spPr>
        <p:txBody>
          <a:bodyPr anchorCtr="0" anchor="t" bIns="45700" lIns="91425" spcFirstLastPara="1" rIns="91425" wrap="square" tIns="45700">
            <a:spAutoFit/>
          </a:bodyPr>
          <a:lstStyle/>
          <a:p>
            <a:pPr indent="0" lvl="0" marL="270510" marR="0" rtl="0" algn="l">
              <a:spcBef>
                <a:spcPts val="0"/>
              </a:spcBef>
              <a:spcAft>
                <a:spcPts val="0"/>
              </a:spcAft>
              <a:buNone/>
            </a:pPr>
            <a:r>
              <a:rPr b="1" lang="en-GB" sz="1800">
                <a:solidFill>
                  <a:srgbClr val="FF0000"/>
                </a:solidFill>
                <a:latin typeface="Calibri"/>
                <a:ea typeface="Calibri"/>
                <a:cs typeface="Calibri"/>
                <a:sym typeface="Calibri"/>
              </a:rPr>
              <a:t>Objective: To understand the strengths of the R&amp;I ecosystem and opportunities for transformation through R&amp;I policy </a:t>
            </a:r>
            <a:r>
              <a:rPr lang="en-GB" sz="1800">
                <a:solidFill>
                  <a:srgbClr val="FF0000"/>
                </a:solidFill>
                <a:latin typeface="Calibri"/>
                <a:ea typeface="Calibri"/>
                <a:cs typeface="Calibri"/>
                <a:sym typeface="Calibri"/>
              </a:rPr>
              <a:t>(formulation or implementation)</a:t>
            </a:r>
            <a:endParaRPr sz="1800">
              <a:solidFill>
                <a:schemeClr val="dk1"/>
              </a:solidFill>
              <a:latin typeface="Calibri"/>
              <a:ea typeface="Calibri"/>
              <a:cs typeface="Calibri"/>
              <a:sym typeface="Calibri"/>
            </a:endParaRPr>
          </a:p>
          <a:p>
            <a:pPr indent="0" lvl="0" marL="270510" marR="0" rtl="0" algn="l">
              <a:spcBef>
                <a:spcPts val="0"/>
              </a:spcBef>
              <a:spcAft>
                <a:spcPts val="0"/>
              </a:spcAft>
              <a:buNone/>
            </a:pPr>
            <a:r>
              <a:rPr lang="en-GB" sz="1800">
                <a:solidFill>
                  <a:srgbClr val="FF0000"/>
                </a:solidFill>
                <a:latin typeface="Calibri"/>
                <a:ea typeface="Calibri"/>
                <a:cs typeface="Calibri"/>
                <a:sym typeface="Calibri"/>
              </a:rPr>
              <a:t>Guiding question: what are the strengths, opportunities, weaknesses and threats in your country's R&amp;I / STI ecosystem? </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Arial"/>
              <a:buChar char="•"/>
            </a:pPr>
            <a:r>
              <a:rPr lang="en-GB" sz="1800">
                <a:solidFill>
                  <a:srgbClr val="FF0000"/>
                </a:solidFill>
                <a:latin typeface="Calibri"/>
                <a:ea typeface="Calibri"/>
                <a:cs typeface="Calibri"/>
                <a:sym typeface="Calibri"/>
              </a:rPr>
              <a:t>Provide a SWOT Analysis to help illustrate this (a situational analysis)</a:t>
            </a:r>
            <a:endParaRPr sz="1800">
              <a:solidFill>
                <a:srgbClr val="FF0000"/>
              </a:solidFill>
              <a:latin typeface="Calibri"/>
              <a:ea typeface="Calibri"/>
              <a:cs typeface="Calibri"/>
              <a:sym typeface="Calibri"/>
            </a:endParaRPr>
          </a:p>
          <a:p>
            <a:pPr indent="-285750" lvl="0" marL="556260" marR="0" rtl="0" algn="l">
              <a:spcBef>
                <a:spcPts val="0"/>
              </a:spcBef>
              <a:spcAft>
                <a:spcPts val="0"/>
              </a:spcAft>
              <a:buClr>
                <a:srgbClr val="FF0000"/>
              </a:buClr>
              <a:buSzPts val="1800"/>
              <a:buFont typeface="Calibri"/>
              <a:buChar char="•"/>
            </a:pPr>
            <a:r>
              <a:t/>
            </a:r>
            <a:endParaRPr sz="1800">
              <a:solidFill>
                <a:srgbClr val="FF0000"/>
              </a:solidFill>
              <a:latin typeface="Calibri"/>
              <a:ea typeface="Calibri"/>
              <a:cs typeface="Calibri"/>
              <a:sym typeface="Calibri"/>
            </a:endParaRPr>
          </a:p>
          <a:p>
            <a:pPr indent="-171450" lvl="0" marL="556260" marR="0" rtl="0" algn="l">
              <a:spcBef>
                <a:spcPts val="0"/>
              </a:spcBef>
              <a:spcAft>
                <a:spcPts val="0"/>
              </a:spcAft>
              <a:buClr>
                <a:schemeClr val="dk1"/>
              </a:buClr>
              <a:buSzPts val="1800"/>
              <a:buFont typeface="Arial"/>
              <a:buNone/>
            </a:pPr>
            <a:r>
              <a:t/>
            </a:r>
            <a:endParaRPr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171450" lvl="0" marL="556260" marR="0" rtl="0" algn="l">
              <a:spcBef>
                <a:spcPts val="0"/>
              </a:spcBef>
              <a:spcAft>
                <a:spcPts val="0"/>
              </a:spcAft>
              <a:buClr>
                <a:schemeClr val="dk1"/>
              </a:buClr>
              <a:buSzPts val="1800"/>
              <a:buFont typeface="Arial"/>
              <a:buNone/>
            </a:pPr>
            <a:r>
              <a:t/>
            </a:r>
            <a:endParaRPr sz="1800">
              <a:solidFill>
                <a:srgbClr val="FF0000"/>
              </a:solidFill>
              <a:latin typeface="Calibri"/>
              <a:ea typeface="Calibri"/>
              <a:cs typeface="Calibri"/>
              <a:sym typeface="Calibri"/>
            </a:endParaRPr>
          </a:p>
        </p:txBody>
      </p:sp>
      <p:graphicFrame>
        <p:nvGraphicFramePr>
          <p:cNvPr id="114" name="Google Shape;114;p4"/>
          <p:cNvGraphicFramePr/>
          <p:nvPr/>
        </p:nvGraphicFramePr>
        <p:xfrm>
          <a:off x="652350" y="1663155"/>
          <a:ext cx="3000000" cy="3000000"/>
        </p:xfrm>
        <a:graphic>
          <a:graphicData uri="http://schemas.openxmlformats.org/drawingml/2006/table">
            <a:tbl>
              <a:tblPr>
                <a:noFill/>
                <a:tableStyleId>{C7806586-3630-4BBC-8B67-F9E909A6B5CC}</a:tableStyleId>
              </a:tblPr>
              <a:tblGrid>
                <a:gridCol w="5536075"/>
                <a:gridCol w="5536075"/>
              </a:tblGrid>
              <a:tr h="2790675">
                <a:tc>
                  <a:txBody>
                    <a:bodyPr/>
                    <a:lstStyle/>
                    <a:p>
                      <a:pPr indent="0" lvl="0" marL="0" rtl="0" algn="just">
                        <a:spcBef>
                          <a:spcPts val="0"/>
                        </a:spcBef>
                        <a:spcAft>
                          <a:spcPts val="0"/>
                        </a:spcAft>
                        <a:buNone/>
                      </a:pPr>
                      <a:r>
                        <a:rPr lang="en-GB"/>
                        <a:t>Strengths</a:t>
                      </a:r>
                      <a:endParaRPr/>
                    </a:p>
                    <a:p>
                      <a:pPr indent="-317500" lvl="0" marL="457200" rtl="0" algn="just">
                        <a:spcBef>
                          <a:spcPts val="0"/>
                        </a:spcBef>
                        <a:spcAft>
                          <a:spcPts val="0"/>
                        </a:spcAft>
                        <a:buSzPts val="1400"/>
                        <a:buChar char="●"/>
                      </a:pPr>
                      <a:r>
                        <a:rPr lang="en-GB"/>
                        <a:t>Vision 2030, </a:t>
                      </a:r>
                      <a:r>
                        <a:rPr lang="en-GB"/>
                        <a:t>states that Zambia should be “A nation in which STI are the driving forces in national development and competes globally by 2030”</a:t>
                      </a:r>
                      <a:endParaRPr/>
                    </a:p>
                    <a:p>
                      <a:pPr indent="-317500" lvl="0" marL="457200" rtl="0" algn="just">
                        <a:spcBef>
                          <a:spcPts val="0"/>
                        </a:spcBef>
                        <a:spcAft>
                          <a:spcPts val="0"/>
                        </a:spcAft>
                        <a:buSzPts val="1400"/>
                        <a:buChar char="●"/>
                      </a:pPr>
                      <a:r>
                        <a:rPr lang="en-GB"/>
                        <a:t>The 8NDP on Development Outcome 1: An Industrialised and Diversified Economy, Strategy J) Promote applied research and development. </a:t>
                      </a:r>
                      <a:endParaRPr/>
                    </a:p>
                    <a:p>
                      <a:pPr indent="-317500" lvl="0" marL="457200" rtl="0" algn="just">
                        <a:spcBef>
                          <a:spcPts val="0"/>
                        </a:spcBef>
                        <a:spcAft>
                          <a:spcPts val="0"/>
                        </a:spcAft>
                        <a:buSzPts val="1400"/>
                        <a:buChar char="●"/>
                      </a:pPr>
                      <a:r>
                        <a:rPr lang="en-GB"/>
                        <a:t>Availability of the National STI Policy currently being reviewed</a:t>
                      </a:r>
                      <a:endParaRPr/>
                    </a:p>
                    <a:p>
                      <a:pPr indent="-317500" lvl="0" marL="457200" rtl="0" algn="just">
                        <a:spcBef>
                          <a:spcPts val="0"/>
                        </a:spcBef>
                        <a:spcAft>
                          <a:spcPts val="0"/>
                        </a:spcAft>
                        <a:buSzPts val="1400"/>
                        <a:buChar char="●"/>
                      </a:pPr>
                      <a:r>
                        <a:rPr lang="en-GB"/>
                        <a:t>Existence of STI institutions</a:t>
                      </a:r>
                      <a:endParaRPr/>
                    </a:p>
                    <a:p>
                      <a:pPr indent="-317500" lvl="0" marL="457200" rtl="0" algn="just">
                        <a:spcBef>
                          <a:spcPts val="0"/>
                        </a:spcBef>
                        <a:spcAft>
                          <a:spcPts val="0"/>
                        </a:spcAft>
                        <a:buSzPts val="1400"/>
                        <a:buChar char="●"/>
                      </a:pPr>
                      <a:r>
                        <a:rPr lang="en-GB"/>
                        <a:t>Existence of policy, legal, institutional and operational frameworks of the STI system</a:t>
                      </a:r>
                      <a:endParaRPr/>
                    </a:p>
                    <a:p>
                      <a:pPr indent="-317500" lvl="0" marL="457200" rtl="0" algn="just">
                        <a:spcBef>
                          <a:spcPts val="0"/>
                        </a:spcBef>
                        <a:spcAft>
                          <a:spcPts val="0"/>
                        </a:spcAft>
                        <a:buSzPts val="1400"/>
                        <a:buChar char="●"/>
                      </a:pPr>
                      <a:r>
                        <a:rPr lang="en-GB"/>
                        <a:t>Availability of funds such as SRF, STIYF, STPS, TBDF, CDF, CEEC,</a:t>
                      </a:r>
                      <a:endParaRPr/>
                    </a:p>
                    <a:p>
                      <a:pPr indent="-317500" lvl="0" marL="457200" rtl="0" algn="just">
                        <a:spcBef>
                          <a:spcPts val="0"/>
                        </a:spcBef>
                        <a:spcAft>
                          <a:spcPts val="0"/>
                        </a:spcAft>
                        <a:buSzPts val="1400"/>
                        <a:buChar char="●"/>
                      </a:pPr>
                      <a:r>
                        <a:rPr lang="en-GB"/>
                        <a:t>Availability of pull of scientists and researchers</a:t>
                      </a:r>
                      <a:endParaRPr/>
                    </a:p>
                  </a:txBody>
                  <a:tcPr marT="91425" marB="91425" marR="91425" marL="91425"/>
                </a:tc>
                <a:tc>
                  <a:txBody>
                    <a:bodyPr/>
                    <a:lstStyle/>
                    <a:p>
                      <a:pPr indent="0" lvl="0" marL="0" rtl="0" algn="just">
                        <a:spcBef>
                          <a:spcPts val="0"/>
                        </a:spcBef>
                        <a:spcAft>
                          <a:spcPts val="0"/>
                        </a:spcAft>
                        <a:buNone/>
                      </a:pPr>
                      <a:r>
                        <a:rPr lang="en-GB"/>
                        <a:t>Weaknesses</a:t>
                      </a:r>
                      <a:endParaRPr/>
                    </a:p>
                    <a:p>
                      <a:pPr indent="-317500" lvl="0" marL="457200" rtl="0" algn="just">
                        <a:spcBef>
                          <a:spcPts val="0"/>
                        </a:spcBef>
                        <a:spcAft>
                          <a:spcPts val="0"/>
                        </a:spcAft>
                        <a:buSzPts val="1400"/>
                        <a:buChar char="●"/>
                      </a:pPr>
                      <a:r>
                        <a:rPr lang="en-GB"/>
                        <a:t>W</a:t>
                      </a:r>
                      <a:r>
                        <a:rPr lang="en-GB"/>
                        <a:t>eak linkages of R&amp;I institutions, Universities &amp; Industry</a:t>
                      </a:r>
                      <a:endParaRPr/>
                    </a:p>
                    <a:p>
                      <a:pPr indent="-317500" lvl="0" marL="457200" rtl="0" algn="just">
                        <a:spcBef>
                          <a:spcPts val="0"/>
                        </a:spcBef>
                        <a:spcAft>
                          <a:spcPts val="0"/>
                        </a:spcAft>
                        <a:buSzPts val="1400"/>
                        <a:buChar char="●"/>
                      </a:pPr>
                      <a:r>
                        <a:rPr lang="en-GB"/>
                        <a:t>Inability to secure dedicated funding for R&amp;D activities</a:t>
                      </a:r>
                      <a:endParaRPr/>
                    </a:p>
                    <a:p>
                      <a:pPr indent="-317500" lvl="0" marL="457200" rtl="0" algn="just">
                        <a:spcBef>
                          <a:spcPts val="0"/>
                        </a:spcBef>
                        <a:spcAft>
                          <a:spcPts val="0"/>
                        </a:spcAft>
                        <a:buSzPts val="1400"/>
                        <a:buChar char="●"/>
                      </a:pPr>
                      <a:r>
                        <a:rPr lang="en-GB"/>
                        <a:t>Poor state of the art infrastructure and equipment</a:t>
                      </a:r>
                      <a:endParaRPr/>
                    </a:p>
                    <a:p>
                      <a:pPr indent="-317500" lvl="0" marL="457200" rtl="0" algn="just">
                        <a:spcBef>
                          <a:spcPts val="0"/>
                        </a:spcBef>
                        <a:spcAft>
                          <a:spcPts val="0"/>
                        </a:spcAft>
                        <a:buSzPts val="1400"/>
                        <a:buChar char="●"/>
                      </a:pPr>
                      <a:r>
                        <a:rPr lang="en-GB"/>
                        <a:t>Policy fragmentation</a:t>
                      </a:r>
                      <a:endParaRPr/>
                    </a:p>
                    <a:p>
                      <a:pPr indent="-317500" lvl="0" marL="457200" rtl="0" algn="just">
                        <a:spcBef>
                          <a:spcPts val="0"/>
                        </a:spcBef>
                        <a:spcAft>
                          <a:spcPts val="0"/>
                        </a:spcAft>
                        <a:buSzPts val="1400"/>
                        <a:buChar char="●"/>
                      </a:pPr>
                      <a:r>
                        <a:rPr lang="en-GB"/>
                        <a:t>Duplication of research efforts, Low Human capital in STI sector</a:t>
                      </a:r>
                      <a:endParaRPr/>
                    </a:p>
                    <a:p>
                      <a:pPr indent="-317500" lvl="0" marL="457200" rtl="0" algn="just">
                        <a:spcBef>
                          <a:spcPts val="0"/>
                        </a:spcBef>
                        <a:spcAft>
                          <a:spcPts val="0"/>
                        </a:spcAft>
                        <a:buSzPts val="1400"/>
                        <a:buChar char="●"/>
                      </a:pPr>
                      <a:r>
                        <a:rPr lang="en-GB"/>
                        <a:t>Weak regulatory frameworks in the STI system</a:t>
                      </a:r>
                      <a:endParaRPr/>
                    </a:p>
                    <a:p>
                      <a:pPr indent="-317500" lvl="0" marL="457200" rtl="0" algn="just">
                        <a:spcBef>
                          <a:spcPts val="0"/>
                        </a:spcBef>
                        <a:spcAft>
                          <a:spcPts val="0"/>
                        </a:spcAft>
                        <a:buSzPts val="1400"/>
                        <a:buChar char="●"/>
                      </a:pPr>
                      <a:r>
                        <a:rPr lang="en-GB"/>
                        <a:t>Weak intergovernmental linkages</a:t>
                      </a:r>
                      <a:endParaRPr/>
                    </a:p>
                    <a:p>
                      <a:pPr indent="-317500" lvl="0" marL="457200" rtl="0" algn="just">
                        <a:spcBef>
                          <a:spcPts val="0"/>
                        </a:spcBef>
                        <a:spcAft>
                          <a:spcPts val="0"/>
                        </a:spcAft>
                        <a:buSzPts val="1400"/>
                        <a:buChar char="●"/>
                      </a:pPr>
                      <a:r>
                        <a:rPr lang="en-GB"/>
                        <a:t>Weak research capacity</a:t>
                      </a:r>
                      <a:endParaRPr/>
                    </a:p>
                    <a:p>
                      <a:pPr indent="-317500" lvl="0" marL="457200" rtl="0" algn="just">
                        <a:spcBef>
                          <a:spcPts val="0"/>
                        </a:spcBef>
                        <a:spcAft>
                          <a:spcPts val="0"/>
                        </a:spcAft>
                        <a:buSzPts val="1400"/>
                        <a:buChar char="●"/>
                      </a:pPr>
                      <a:r>
                        <a:rPr lang="en-GB"/>
                        <a:t>Outdated curriculum, not aligned to industry needs</a:t>
                      </a:r>
                      <a:endParaRPr/>
                    </a:p>
                    <a:p>
                      <a:pPr indent="0" lvl="0" marL="0" rtl="0" algn="just">
                        <a:spcBef>
                          <a:spcPts val="0"/>
                        </a:spcBef>
                        <a:spcAft>
                          <a:spcPts val="0"/>
                        </a:spcAft>
                        <a:buNone/>
                      </a:pPr>
                      <a:r>
                        <a:t/>
                      </a:r>
                      <a:endParaRPr/>
                    </a:p>
                  </a:txBody>
                  <a:tcPr marT="91425" marB="91425" marR="91425" marL="91425"/>
                </a:tc>
              </a:tr>
              <a:tr h="2084025">
                <a:tc>
                  <a:txBody>
                    <a:bodyPr/>
                    <a:lstStyle/>
                    <a:p>
                      <a:pPr indent="0" lvl="0" marL="0" rtl="0" algn="just">
                        <a:spcBef>
                          <a:spcPts val="0"/>
                        </a:spcBef>
                        <a:spcAft>
                          <a:spcPts val="0"/>
                        </a:spcAft>
                        <a:buNone/>
                      </a:pPr>
                      <a:r>
                        <a:rPr lang="en-GB"/>
                        <a:t>Opportunities</a:t>
                      </a:r>
                      <a:endParaRPr/>
                    </a:p>
                    <a:p>
                      <a:pPr indent="-317500" lvl="0" marL="457200" rtl="0" algn="just">
                        <a:spcBef>
                          <a:spcPts val="0"/>
                        </a:spcBef>
                        <a:spcAft>
                          <a:spcPts val="0"/>
                        </a:spcAft>
                        <a:buSzPts val="1400"/>
                        <a:buChar char="●"/>
                      </a:pPr>
                      <a:r>
                        <a:rPr lang="en-GB"/>
                        <a:t>Availability of </a:t>
                      </a:r>
                      <a:r>
                        <a:rPr lang="en-GB"/>
                        <a:t>Constituency</a:t>
                      </a:r>
                      <a:r>
                        <a:rPr lang="en-GB"/>
                        <a:t> Development Fund (CDF) (R&amp;I to access CDF)</a:t>
                      </a:r>
                      <a:endParaRPr/>
                    </a:p>
                    <a:p>
                      <a:pPr indent="-317500" lvl="0" marL="457200" rtl="0" algn="just">
                        <a:spcBef>
                          <a:spcPts val="0"/>
                        </a:spcBef>
                        <a:spcAft>
                          <a:spcPts val="0"/>
                        </a:spcAft>
                        <a:buSzPts val="1400"/>
                        <a:buChar char="●"/>
                      </a:pPr>
                      <a:r>
                        <a:rPr lang="en-GB"/>
                        <a:t>National Research Fund (NRF) once approved to provide adequate R&amp;I financing   </a:t>
                      </a:r>
                      <a:endParaRPr/>
                    </a:p>
                    <a:p>
                      <a:pPr indent="-317500" lvl="0" marL="457200" rtl="0" algn="just">
                        <a:spcBef>
                          <a:spcPts val="0"/>
                        </a:spcBef>
                        <a:spcAft>
                          <a:spcPts val="0"/>
                        </a:spcAft>
                        <a:buSzPts val="1400"/>
                        <a:buChar char="●"/>
                      </a:pPr>
                      <a:r>
                        <a:rPr lang="en-GB"/>
                        <a:t>Political will, Government committed by priotizing STI in the NDPs</a:t>
                      </a:r>
                      <a:endParaRPr/>
                    </a:p>
                    <a:p>
                      <a:pPr indent="-317500" lvl="0" marL="457200" rtl="0" algn="just">
                        <a:spcBef>
                          <a:spcPts val="0"/>
                        </a:spcBef>
                        <a:spcAft>
                          <a:spcPts val="0"/>
                        </a:spcAft>
                        <a:buSzPts val="1400"/>
                        <a:buChar char="●"/>
                      </a:pPr>
                      <a:r>
                        <a:rPr lang="en-GB"/>
                        <a:t>Central regional geographical location of the country (land linked)</a:t>
                      </a:r>
                      <a:endParaRPr/>
                    </a:p>
                  </a:txBody>
                  <a:tcPr marT="91425" marB="91425" marR="91425" marL="91425"/>
                </a:tc>
                <a:tc>
                  <a:txBody>
                    <a:bodyPr/>
                    <a:lstStyle/>
                    <a:p>
                      <a:pPr indent="0" lvl="0" marL="0" rtl="0" algn="just">
                        <a:spcBef>
                          <a:spcPts val="0"/>
                        </a:spcBef>
                        <a:spcAft>
                          <a:spcPts val="0"/>
                        </a:spcAft>
                        <a:buNone/>
                      </a:pPr>
                      <a:r>
                        <a:rPr lang="en-GB"/>
                        <a:t>Threats</a:t>
                      </a:r>
                      <a:endParaRPr/>
                    </a:p>
                    <a:p>
                      <a:pPr indent="-317500" lvl="0" marL="457200" rtl="0" algn="just">
                        <a:spcBef>
                          <a:spcPts val="0"/>
                        </a:spcBef>
                        <a:spcAft>
                          <a:spcPts val="0"/>
                        </a:spcAft>
                        <a:buSzPts val="1400"/>
                        <a:buChar char="●"/>
                      </a:pPr>
                      <a:r>
                        <a:rPr lang="en-GB"/>
                        <a:t>Low R&amp;I/STI outputs</a:t>
                      </a:r>
                      <a:endParaRPr/>
                    </a:p>
                    <a:p>
                      <a:pPr indent="-317500" lvl="0" marL="457200" rtl="0" algn="just">
                        <a:spcBef>
                          <a:spcPts val="0"/>
                        </a:spcBef>
                        <a:spcAft>
                          <a:spcPts val="0"/>
                        </a:spcAft>
                        <a:buSzPts val="1400"/>
                        <a:buChar char="●"/>
                      </a:pPr>
                      <a:r>
                        <a:rPr lang="en-GB"/>
                        <a:t>Inadequate fund allocation to R&amp;D</a:t>
                      </a:r>
                      <a:endParaRPr/>
                    </a:p>
                    <a:p>
                      <a:pPr indent="-317500" lvl="0" marL="457200" rtl="0" algn="just">
                        <a:spcBef>
                          <a:spcPts val="0"/>
                        </a:spcBef>
                        <a:spcAft>
                          <a:spcPts val="0"/>
                        </a:spcAft>
                        <a:buSzPts val="1400"/>
                        <a:buChar char="●"/>
                      </a:pPr>
                      <a:r>
                        <a:rPr lang="en-GB"/>
                        <a:t>Fragmented STI ecosystem</a:t>
                      </a:r>
                      <a:endParaRPr/>
                    </a:p>
                    <a:p>
                      <a:pPr indent="-317500" lvl="0" marL="457200" rtl="0" algn="just">
                        <a:spcBef>
                          <a:spcPts val="0"/>
                        </a:spcBef>
                        <a:spcAft>
                          <a:spcPts val="0"/>
                        </a:spcAft>
                        <a:buSzPts val="1400"/>
                        <a:buChar char="●"/>
                      </a:pPr>
                      <a:r>
                        <a:rPr lang="en-GB"/>
                        <a:t>Poor enumeration of researchers and innovators</a:t>
                      </a:r>
                      <a:endParaRPr/>
                    </a:p>
                    <a:p>
                      <a:pPr indent="-317500" lvl="0" marL="457200" rtl="0" algn="just">
                        <a:spcBef>
                          <a:spcPts val="0"/>
                        </a:spcBef>
                        <a:spcAft>
                          <a:spcPts val="0"/>
                        </a:spcAft>
                        <a:buSzPts val="1400"/>
                        <a:buChar char="●"/>
                      </a:pPr>
                      <a:r>
                        <a:rPr lang="en-GB"/>
                        <a:t>Por participation of SMEs in National Innovation System.</a:t>
                      </a:r>
                      <a:endParaRPr/>
                    </a:p>
                    <a:p>
                      <a:pPr indent="0" lvl="0" marL="457200" rtl="0" algn="just">
                        <a:spcBef>
                          <a:spcPts val="0"/>
                        </a:spcBef>
                        <a:spcAft>
                          <a:spcPts val="0"/>
                        </a:spcAft>
                        <a:buNone/>
                      </a:pPr>
                      <a:r>
                        <a:t/>
                      </a:r>
                      <a:endParaRPr/>
                    </a:p>
                    <a:p>
                      <a:pPr indent="0" lvl="0" marL="0" rtl="0" algn="just">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5"/>
          <p:cNvSpPr txBox="1"/>
          <p:nvPr/>
        </p:nvSpPr>
        <p:spPr>
          <a:xfrm>
            <a:off x="2092067" y="131499"/>
            <a:ext cx="8847279"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2400">
                <a:solidFill>
                  <a:srgbClr val="002060"/>
                </a:solidFill>
                <a:latin typeface="Arial"/>
                <a:ea typeface="Arial"/>
                <a:cs typeface="Arial"/>
                <a:sym typeface="Arial"/>
              </a:rPr>
              <a:t>Slide 4: R&amp;I Ecosystem Analysis - II</a:t>
            </a:r>
            <a:endParaRPr b="1" sz="2400">
              <a:solidFill>
                <a:srgbClr val="002060"/>
              </a:solidFill>
              <a:latin typeface="Arial"/>
              <a:ea typeface="Arial"/>
              <a:cs typeface="Arial"/>
              <a:sym typeface="Arial"/>
            </a:endParaRPr>
          </a:p>
        </p:txBody>
      </p:sp>
      <p:sp>
        <p:nvSpPr>
          <p:cNvPr id="120" name="Google Shape;120;p5"/>
          <p:cNvSpPr txBox="1"/>
          <p:nvPr/>
        </p:nvSpPr>
        <p:spPr>
          <a:xfrm>
            <a:off x="1282390" y="2430966"/>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1" name="Google Shape;121;p5"/>
          <p:cNvSpPr txBox="1"/>
          <p:nvPr/>
        </p:nvSpPr>
        <p:spPr>
          <a:xfrm>
            <a:off x="-1" y="593175"/>
            <a:ext cx="11141100" cy="5387400"/>
          </a:xfrm>
          <a:prstGeom prst="rect">
            <a:avLst/>
          </a:prstGeom>
          <a:noFill/>
          <a:ln>
            <a:noFill/>
          </a:ln>
        </p:spPr>
        <p:txBody>
          <a:bodyPr anchorCtr="0" anchor="t" bIns="45700" lIns="91425" spcFirstLastPara="1" rIns="91425" wrap="square" tIns="45700">
            <a:spAutoFit/>
          </a:bodyPr>
          <a:lstStyle/>
          <a:p>
            <a:pPr indent="0" lvl="0" marL="270510" marR="0" rtl="0" algn="l">
              <a:spcBef>
                <a:spcPts val="0"/>
              </a:spcBef>
              <a:spcAft>
                <a:spcPts val="0"/>
              </a:spcAft>
              <a:buNone/>
            </a:pPr>
            <a:r>
              <a:rPr b="1" lang="en-GB">
                <a:solidFill>
                  <a:srgbClr val="FF0000"/>
                </a:solidFill>
                <a:latin typeface="Calibri"/>
                <a:ea typeface="Calibri"/>
                <a:cs typeface="Calibri"/>
                <a:sym typeface="Calibri"/>
              </a:rPr>
              <a:t>Objective: To help identify and assess framework conditions that may foster or hinder  transformative change through R&amp;I policy</a:t>
            </a:r>
            <a:endParaRPr>
              <a:solidFill>
                <a:srgbClr val="FF0000"/>
              </a:solidFill>
              <a:latin typeface="Calibri"/>
              <a:ea typeface="Calibri"/>
              <a:cs typeface="Calibri"/>
              <a:sym typeface="Calibri"/>
            </a:endParaRPr>
          </a:p>
          <a:p>
            <a:pPr indent="0" lvl="0" marL="270510" marR="0" rtl="0" algn="l">
              <a:spcBef>
                <a:spcPts val="0"/>
              </a:spcBef>
              <a:spcAft>
                <a:spcPts val="0"/>
              </a:spcAft>
              <a:buNone/>
            </a:pPr>
            <a:r>
              <a:rPr lang="en-GB">
                <a:solidFill>
                  <a:srgbClr val="FF0000"/>
                </a:solidFill>
                <a:latin typeface="Calibri"/>
                <a:ea typeface="Calibri"/>
                <a:cs typeface="Calibri"/>
                <a:sym typeface="Calibri"/>
              </a:rPr>
              <a:t>What are the Political, Economic, Social, Technological, Legal (Regulatory) and Environmental factors influencing and/or shaping your country's R&amp;I / STI ecosystem? </a:t>
            </a:r>
            <a:endParaRPr>
              <a:solidFill>
                <a:srgbClr val="FF0000"/>
              </a:solidFill>
              <a:latin typeface="Calibri"/>
              <a:ea typeface="Calibri"/>
              <a:cs typeface="Calibri"/>
              <a:sym typeface="Calibri"/>
            </a:endParaRPr>
          </a:p>
          <a:p>
            <a:pPr indent="-260350" lvl="0" marL="556260" marR="0" rtl="0" algn="l">
              <a:spcBef>
                <a:spcPts val="0"/>
              </a:spcBef>
              <a:spcAft>
                <a:spcPts val="0"/>
              </a:spcAft>
              <a:buClr>
                <a:srgbClr val="FF0000"/>
              </a:buClr>
              <a:buSzPts val="1400"/>
              <a:buFont typeface="Arial"/>
              <a:buChar char="•"/>
            </a:pPr>
            <a:r>
              <a:rPr lang="en-GB">
                <a:solidFill>
                  <a:srgbClr val="FF0000"/>
                </a:solidFill>
                <a:latin typeface="Calibri"/>
                <a:ea typeface="Calibri"/>
                <a:cs typeface="Calibri"/>
                <a:sym typeface="Calibri"/>
              </a:rPr>
              <a:t>Provide a PESTLE Analysis (a table should be fine to capture this)</a:t>
            </a:r>
            <a:endParaRPr>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rgbClr val="FF0000"/>
              </a:solidFill>
              <a:latin typeface="Calibri"/>
              <a:ea typeface="Calibri"/>
              <a:cs typeface="Calibri"/>
              <a:sym typeface="Calibri"/>
            </a:endParaRPr>
          </a:p>
          <a:p>
            <a:pPr indent="-171450" lvl="0" marL="556260" marR="0" rtl="0" algn="l">
              <a:spcBef>
                <a:spcPts val="0"/>
              </a:spcBef>
              <a:spcAft>
                <a:spcPts val="0"/>
              </a:spcAft>
              <a:buClr>
                <a:schemeClr val="dk1"/>
              </a:buClr>
              <a:buSzPts val="1800"/>
              <a:buFont typeface="Arial"/>
              <a:buNone/>
            </a:pPr>
            <a:r>
              <a:t/>
            </a:r>
            <a:endParaRPr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0" lvl="0" marL="0" marR="0" rtl="0" algn="l">
              <a:spcBef>
                <a:spcPts val="0"/>
              </a:spcBef>
              <a:spcAft>
                <a:spcPts val="0"/>
              </a:spcAft>
              <a:buNone/>
            </a:pPr>
            <a:r>
              <a:t/>
            </a:r>
            <a:endParaRPr i="1" sz="1800">
              <a:solidFill>
                <a:srgbClr val="FF0000"/>
              </a:solidFill>
              <a:latin typeface="Calibri"/>
              <a:ea typeface="Calibri"/>
              <a:cs typeface="Calibri"/>
              <a:sym typeface="Calibri"/>
            </a:endParaRPr>
          </a:p>
          <a:p>
            <a:pPr indent="-285750" lvl="0" marL="285750" marR="0" rtl="0" algn="l">
              <a:spcBef>
                <a:spcPts val="0"/>
              </a:spcBef>
              <a:spcAft>
                <a:spcPts val="0"/>
              </a:spcAft>
              <a:buClr>
                <a:srgbClr val="FF0000"/>
              </a:buClr>
              <a:buSzPts val="1800"/>
              <a:buFont typeface="Arial"/>
              <a:buChar char="•"/>
            </a:pPr>
            <a:r>
              <a:t/>
            </a:r>
            <a:endParaRPr sz="1800">
              <a:solidFill>
                <a:schemeClr val="dk1"/>
              </a:solidFill>
              <a:latin typeface="Calibri"/>
              <a:ea typeface="Calibri"/>
              <a:cs typeface="Calibri"/>
              <a:sym typeface="Calibri"/>
            </a:endParaRPr>
          </a:p>
        </p:txBody>
      </p:sp>
      <p:graphicFrame>
        <p:nvGraphicFramePr>
          <p:cNvPr id="122" name="Google Shape;122;p5"/>
          <p:cNvGraphicFramePr/>
          <p:nvPr/>
        </p:nvGraphicFramePr>
        <p:xfrm>
          <a:off x="13" y="1560335"/>
          <a:ext cx="3000000" cy="3000000"/>
        </p:xfrm>
        <a:graphic>
          <a:graphicData uri="http://schemas.openxmlformats.org/drawingml/2006/table">
            <a:tbl>
              <a:tblPr>
                <a:noFill/>
                <a:tableStyleId>{C7806586-3630-4BBC-8B67-F9E909A6B5CC}</a:tableStyleId>
              </a:tblPr>
              <a:tblGrid>
                <a:gridCol w="1282375"/>
                <a:gridCol w="6861675"/>
                <a:gridCol w="4047925"/>
              </a:tblGrid>
              <a:tr h="427025">
                <a:tc>
                  <a:txBody>
                    <a:bodyPr/>
                    <a:lstStyle/>
                    <a:p>
                      <a:pPr indent="0" lvl="0" marL="0" rtl="0" algn="l">
                        <a:spcBef>
                          <a:spcPts val="0"/>
                        </a:spcBef>
                        <a:spcAft>
                          <a:spcPts val="0"/>
                        </a:spcAft>
                        <a:buNone/>
                      </a:pPr>
                      <a:r>
                        <a:t/>
                      </a:r>
                      <a:endParaRPr b="1"/>
                    </a:p>
                  </a:txBody>
                  <a:tcPr marT="91425" marB="91425" marR="91425" marL="91425"/>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B cap="flat" cmpd="sng" w="9525">
                      <a:solidFill>
                        <a:srgbClr val="9E9E9E"/>
                      </a:solidFill>
                      <a:prstDash val="solid"/>
                      <a:round/>
                      <a:headEnd len="sm" w="sm" type="none"/>
                      <a:tailEnd len="sm" w="sm" type="none"/>
                    </a:lnB>
                  </a:tcPr>
                </a:tc>
                <a:tc hMerge="1"/>
              </a:tr>
              <a:tr h="427025">
                <a:tc>
                  <a:txBody>
                    <a:bodyPr/>
                    <a:lstStyle/>
                    <a:p>
                      <a:pPr indent="0" lvl="0" marL="0" rtl="0" algn="l">
                        <a:spcBef>
                          <a:spcPts val="0"/>
                        </a:spcBef>
                        <a:spcAft>
                          <a:spcPts val="0"/>
                        </a:spcAft>
                        <a:buNone/>
                      </a:pPr>
                      <a:r>
                        <a:t/>
                      </a:r>
                      <a:endParaRPr/>
                    </a:p>
                  </a:txBody>
                  <a:tcPr marT="91425" marB="91425" marR="91425" marL="9142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93675">
                <a:tc gridSpan="3">
                  <a:txBody>
                    <a:bodyPr/>
                    <a:lstStyle/>
                    <a:p>
                      <a:pPr indent="-317500" lvl="0" marL="457200" rtl="0" algn="l">
                        <a:spcBef>
                          <a:spcPts val="0"/>
                        </a:spcBef>
                        <a:spcAft>
                          <a:spcPts val="0"/>
                        </a:spcAft>
                        <a:buSzPts val="1400"/>
                        <a:buAutoNum type="arabicPeriod"/>
                      </a:pPr>
                      <a:r>
                        <a:rPr b="1" lang="en-GB">
                          <a:solidFill>
                            <a:schemeClr val="dk1"/>
                          </a:solidFill>
                        </a:rPr>
                        <a:t>Political /Policy</a:t>
                      </a:r>
                      <a:endParaRPr b="1"/>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r>
              <a:tr h="604850">
                <a:tc rowSpan="7">
                  <a:txBody>
                    <a:bodyPr/>
                    <a:lstStyle/>
                    <a:p>
                      <a:pPr indent="0" lvl="0" marL="0" rtl="0" algn="l">
                        <a:spcBef>
                          <a:spcPts val="0"/>
                        </a:spcBef>
                        <a:spcAft>
                          <a:spcPts val="0"/>
                        </a:spcAft>
                        <a:buNone/>
                      </a:pPr>
                      <a:r>
                        <a:rPr lang="en-GB"/>
                        <a:t>i.	Approval of the 8NDP 2022 to 2026</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tcPr>
                </a:tc>
                <a:tc rowSpan="7">
                  <a:txBody>
                    <a:bodyPr/>
                    <a:lstStyle/>
                    <a:p>
                      <a:pPr indent="0" lvl="0" marL="0" rtl="0" algn="l">
                        <a:spcBef>
                          <a:spcPts val="0"/>
                        </a:spcBef>
                        <a:spcAft>
                          <a:spcPts val="0"/>
                        </a:spcAft>
                        <a:buNone/>
                      </a:pPr>
                      <a:r>
                        <a:rPr lang="en-GB"/>
                        <a:t>8NDP provides a clear focus for the STI sector through the following provisions:</a:t>
                      </a:r>
                      <a:endParaRPr/>
                    </a:p>
                    <a:p>
                      <a:pPr indent="0" lvl="0" marL="0" rtl="0" algn="l">
                        <a:spcBef>
                          <a:spcPts val="0"/>
                        </a:spcBef>
                        <a:spcAft>
                          <a:spcPts val="0"/>
                        </a:spcAft>
                        <a:buNone/>
                      </a:pPr>
                      <a:r>
                        <a:rPr b="1" lang="en-GB"/>
                        <a:t>Strategic Development Areas</a:t>
                      </a:r>
                      <a:endParaRPr b="1"/>
                    </a:p>
                    <a:p>
                      <a:pPr indent="0" lvl="0" marL="0" rtl="0" algn="l">
                        <a:spcBef>
                          <a:spcPts val="0"/>
                        </a:spcBef>
                        <a:spcAft>
                          <a:spcPts val="0"/>
                        </a:spcAft>
                        <a:buNone/>
                      </a:pPr>
                      <a:r>
                        <a:rPr b="1" lang="en-GB"/>
                        <a:t>Economic Transformation and Job Creation</a:t>
                      </a:r>
                      <a:endParaRPr b="1"/>
                    </a:p>
                    <a:p>
                      <a:pPr indent="0" lvl="0" marL="0" rtl="0" algn="l">
                        <a:spcBef>
                          <a:spcPts val="0"/>
                        </a:spcBef>
                        <a:spcAft>
                          <a:spcPts val="0"/>
                        </a:spcAft>
                        <a:buNone/>
                      </a:pPr>
                      <a:r>
                        <a:rPr b="1" lang="en-GB"/>
                        <a:t>Development Outcome 01 </a:t>
                      </a:r>
                      <a:r>
                        <a:rPr lang="en-GB"/>
                        <a:t>An Industrialized and Diversified Economy</a:t>
                      </a:r>
                      <a:endParaRPr/>
                    </a:p>
                    <a:p>
                      <a:pPr indent="0" lvl="0" marL="0" rtl="0" algn="l">
                        <a:spcBef>
                          <a:spcPts val="0"/>
                        </a:spcBef>
                        <a:spcAft>
                          <a:spcPts val="0"/>
                        </a:spcAft>
                        <a:buNone/>
                      </a:pPr>
                      <a:r>
                        <a:rPr b="1" lang="en-GB"/>
                        <a:t>Strategy: 09</a:t>
                      </a:r>
                      <a:r>
                        <a:rPr lang="en-GB"/>
                        <a:t> Enhance Digital Capacity</a:t>
                      </a:r>
                      <a:endParaRPr/>
                    </a:p>
                    <a:p>
                      <a:pPr indent="0" lvl="0" marL="0" rtl="0" algn="l">
                        <a:spcBef>
                          <a:spcPts val="0"/>
                        </a:spcBef>
                        <a:spcAft>
                          <a:spcPts val="0"/>
                        </a:spcAft>
                        <a:buNone/>
                      </a:pPr>
                      <a:r>
                        <a:rPr lang="en-GB"/>
                        <a:t>Strategy: 10 Promote applied research and development</a:t>
                      </a:r>
                      <a:endParaRPr/>
                    </a:p>
                    <a:p>
                      <a:pPr indent="0" lvl="0" marL="0" rtl="0" algn="l">
                        <a:spcBef>
                          <a:spcPts val="0"/>
                        </a:spcBef>
                        <a:spcAft>
                          <a:spcPts val="0"/>
                        </a:spcAft>
                        <a:buNone/>
                      </a:pPr>
                      <a:r>
                        <a:rPr b="1" lang="en-GB">
                          <a:solidFill>
                            <a:schemeClr val="dk1"/>
                          </a:solidFill>
                        </a:rPr>
                        <a:t>Development Outcome 02:</a:t>
                      </a:r>
                      <a:r>
                        <a:rPr lang="en-GB">
                          <a:solidFill>
                            <a:schemeClr val="dk1"/>
                          </a:solidFill>
                        </a:rPr>
                        <a:t> Enhanced citizenry participation in the economy</a:t>
                      </a:r>
                      <a:endParaRPr>
                        <a:solidFill>
                          <a:schemeClr val="dk1"/>
                        </a:solidFill>
                      </a:endParaRPr>
                    </a:p>
                    <a:p>
                      <a:pPr indent="0" lvl="0" marL="0" rtl="0" algn="l">
                        <a:spcBef>
                          <a:spcPts val="0"/>
                        </a:spcBef>
                        <a:spcAft>
                          <a:spcPts val="0"/>
                        </a:spcAft>
                        <a:buNone/>
                      </a:pPr>
                      <a:r>
                        <a:rPr b="1" lang="en-GB">
                          <a:solidFill>
                            <a:schemeClr val="dk1"/>
                          </a:solidFill>
                        </a:rPr>
                        <a:t>Strategy: 03 </a:t>
                      </a:r>
                      <a:r>
                        <a:rPr lang="en-GB">
                          <a:solidFill>
                            <a:schemeClr val="dk1"/>
                          </a:solidFill>
                        </a:rPr>
                        <a:t>Promote technical, vocational and entrepreneurship skills</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Strategic Development Area </a:t>
                      </a:r>
                      <a:endParaRPr b="1">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  Human and Social Development</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Development Outcome 01</a:t>
                      </a:r>
                      <a:r>
                        <a:rPr lang="en-GB">
                          <a:solidFill>
                            <a:schemeClr val="dk1"/>
                          </a:solidFill>
                        </a:rPr>
                        <a:t> Improved Education and Skills Development</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Strategy: 01 </a:t>
                      </a:r>
                      <a:r>
                        <a:rPr lang="en-GB">
                          <a:solidFill>
                            <a:schemeClr val="dk1"/>
                          </a:solidFill>
                        </a:rPr>
                        <a:t>Enhance access to quality, equitable and inclusive education</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Strategy: 02 I</a:t>
                      </a:r>
                      <a:r>
                        <a:rPr lang="en-GB">
                          <a:solidFill>
                            <a:schemeClr val="dk1"/>
                          </a:solidFill>
                        </a:rPr>
                        <a:t>mprove technical, vocational and entrepreneurship skills</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Strategy: 04</a:t>
                      </a:r>
                      <a:r>
                        <a:rPr lang="en-GB">
                          <a:solidFill>
                            <a:schemeClr val="dk1"/>
                          </a:solidFill>
                        </a:rPr>
                        <a:t> Enhance science, technology and innovation</a:t>
                      </a:r>
                      <a:endParaRPr>
                        <a:solidFill>
                          <a:schemeClr val="dk1"/>
                        </a:solidFill>
                      </a:endParaRPr>
                    </a:p>
                    <a:p>
                      <a:pPr indent="0" lvl="0" marL="0" rtl="0" algn="l">
                        <a:spcBef>
                          <a:spcPts val="0"/>
                        </a:spcBef>
                        <a:spcAft>
                          <a:spcPts val="0"/>
                        </a:spcAft>
                        <a:buClr>
                          <a:schemeClr val="dk1"/>
                        </a:buClr>
                        <a:buSzPts val="1100"/>
                        <a:buFont typeface="Arial"/>
                        <a:buNone/>
                      </a:pPr>
                      <a:r>
                        <a:rPr b="1" lang="en-GB">
                          <a:solidFill>
                            <a:schemeClr val="dk1"/>
                          </a:solidFill>
                        </a:rPr>
                        <a:t>Optimisation Measures</a:t>
                      </a:r>
                      <a:endParaRPr b="1">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i.	Lobby for increased financing to Technology and Science </a:t>
                      </a:r>
                      <a:endParaRPr>
                        <a:solidFill>
                          <a:schemeClr val="dk1"/>
                        </a:solidFill>
                      </a:endParaRPr>
                    </a:p>
                    <a:p>
                      <a:pPr indent="0" lvl="0" marL="0" rtl="0" algn="l">
                        <a:spcBef>
                          <a:spcPts val="0"/>
                        </a:spcBef>
                        <a:spcAft>
                          <a:spcPts val="0"/>
                        </a:spcAft>
                        <a:buClr>
                          <a:schemeClr val="dk1"/>
                        </a:buClr>
                        <a:buSzPts val="1100"/>
                        <a:buFont typeface="Arial"/>
                        <a:buNone/>
                      </a:pPr>
                      <a:r>
                        <a:rPr lang="en-GB">
                          <a:solidFill>
                            <a:schemeClr val="dk1"/>
                          </a:solidFill>
                        </a:rPr>
                        <a:t>ii.	Strengthen collaboration with cooperating partners and the private sector</a:t>
                      </a:r>
                      <a:endParaRPr>
                        <a:solidFill>
                          <a:schemeClr val="dk1"/>
                        </a:solidFill>
                      </a:endParaRPr>
                    </a:p>
                  </a:txBody>
                  <a:tcPr marT="91425" marB="91425" marR="91425" marL="91425">
                    <a:lnL cap="flat" cmpd="sng" w="9525">
                      <a:solidFill>
                        <a:srgbClr val="9E9E9E"/>
                      </a:solidFill>
                      <a:prstDash val="solid"/>
                      <a:round/>
                      <a:headEnd len="sm" w="sm" type="none"/>
                      <a:tailEnd len="sm" w="sm" type="none"/>
                    </a:lnL>
                  </a:tcPr>
                </a:tc>
                <a:tc rowSpan="7">
                  <a:txBody>
                    <a:bodyPr/>
                    <a:lstStyle/>
                    <a:p>
                      <a:pPr indent="0" lvl="0" marL="0" rtl="0" algn="l">
                        <a:spcBef>
                          <a:spcPts val="0"/>
                        </a:spcBef>
                        <a:spcAft>
                          <a:spcPts val="0"/>
                        </a:spcAft>
                        <a:buNone/>
                      </a:pPr>
                      <a:r>
                        <a:rPr lang="en-GB"/>
                        <a:t>i.	Absence of a coordination mechanism in the STI sector</a:t>
                      </a:r>
                      <a:endParaRPr/>
                    </a:p>
                    <a:p>
                      <a:pPr indent="0" lvl="0" marL="0" rtl="0" algn="l">
                        <a:spcBef>
                          <a:spcPts val="0"/>
                        </a:spcBef>
                        <a:spcAft>
                          <a:spcPts val="0"/>
                        </a:spcAft>
                        <a:buNone/>
                      </a:pPr>
                      <a:r>
                        <a:rPr lang="en-GB"/>
                        <a:t>ii.	The research &amp; development function has remained fragmented</a:t>
                      </a:r>
                      <a:endParaRPr/>
                    </a:p>
                    <a:p>
                      <a:pPr indent="0" lvl="0" marL="0" rtl="0" algn="l">
                        <a:spcBef>
                          <a:spcPts val="0"/>
                        </a:spcBef>
                        <a:spcAft>
                          <a:spcPts val="0"/>
                        </a:spcAft>
                        <a:buNone/>
                      </a:pPr>
                      <a:r>
                        <a:rPr lang="en-GB"/>
                        <a:t>iii.	Inadequate qualified human resource</a:t>
                      </a:r>
                      <a:endParaRPr/>
                    </a:p>
                    <a:p>
                      <a:pPr indent="0" lvl="0" marL="0" rtl="0" algn="l">
                        <a:spcBef>
                          <a:spcPts val="0"/>
                        </a:spcBef>
                        <a:spcAft>
                          <a:spcPts val="0"/>
                        </a:spcAft>
                        <a:buNone/>
                      </a:pPr>
                      <a:r>
                        <a:rPr b="1" lang="en-GB"/>
                        <a:t>Mitigation Measures</a:t>
                      </a:r>
                      <a:endParaRPr b="1"/>
                    </a:p>
                    <a:p>
                      <a:pPr indent="0" lvl="0" marL="0" rtl="0" algn="l">
                        <a:spcBef>
                          <a:spcPts val="0"/>
                        </a:spcBef>
                        <a:spcAft>
                          <a:spcPts val="0"/>
                        </a:spcAft>
                        <a:buNone/>
                      </a:pPr>
                      <a:r>
                        <a:rPr lang="en-GB"/>
                        <a:t>i.	Review the relevant policy and legal frameworks</a:t>
                      </a:r>
                      <a:endParaRPr/>
                    </a:p>
                    <a:p>
                      <a:pPr indent="0" lvl="0" marL="0" rtl="0" algn="l">
                        <a:spcBef>
                          <a:spcPts val="0"/>
                        </a:spcBef>
                        <a:spcAft>
                          <a:spcPts val="0"/>
                        </a:spcAft>
                        <a:buNone/>
                      </a:pPr>
                      <a:r>
                        <a:rPr lang="en-GB"/>
                        <a:t>ii.	Develop a coordination framework</a:t>
                      </a:r>
                      <a:endParaRPr/>
                    </a:p>
                  </a:txBody>
                  <a:tcPr marT="91425" marB="91425" marR="91425" marL="91425"/>
                </a:tc>
              </a:tr>
              <a:tr h="548025">
                <a:tc vMerge="1"/>
                <a:tc vMerge="1"/>
                <a:tc vMerge="1"/>
              </a:tr>
              <a:tr h="568500">
                <a:tc vMerge="1"/>
                <a:tc vMerge="1"/>
                <a:tc vMerge="1"/>
              </a:tr>
              <a:tr h="695650">
                <a:tc vMerge="1"/>
                <a:tc vMerge="1"/>
                <a:tc vMerge="1"/>
              </a:tr>
              <a:tr h="452150">
                <a:tc vMerge="1"/>
                <a:tc vMerge="1"/>
                <a:tc vMerge="1"/>
              </a:tr>
              <a:tr h="452150">
                <a:tc vMerge="1"/>
                <a:tc vMerge="1"/>
                <a:tc vMerge="1"/>
              </a:tr>
              <a:tr h="784975">
                <a:tc vMerge="1"/>
                <a:tc vMerge="1"/>
                <a:tc v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1894fecca65_0_19"/>
          <p:cNvSpPr txBox="1"/>
          <p:nvPr>
            <p:ph type="title"/>
          </p:nvPr>
        </p:nvSpPr>
        <p:spPr>
          <a:xfrm>
            <a:off x="838200" y="84250"/>
            <a:ext cx="10515600" cy="808800"/>
          </a:xfrm>
          <a:prstGeom prst="rect">
            <a:avLst/>
          </a:prstGeom>
        </p:spPr>
        <p:txBody>
          <a:bodyPr anchorCtr="0" anchor="ctr" bIns="45700" lIns="91425" spcFirstLastPara="1" rIns="91425" wrap="square" tIns="45700">
            <a:normAutofit/>
          </a:bodyPr>
          <a:lstStyle/>
          <a:p>
            <a:pPr indent="0" lvl="0" marL="0" rtl="0" algn="ctr">
              <a:lnSpc>
                <a:spcPct val="100000"/>
              </a:lnSpc>
              <a:spcBef>
                <a:spcPts val="0"/>
              </a:spcBef>
              <a:spcAft>
                <a:spcPts val="0"/>
              </a:spcAft>
              <a:buNone/>
            </a:pPr>
            <a:r>
              <a:rPr b="1" lang="en-GB" sz="2400">
                <a:solidFill>
                  <a:srgbClr val="002060"/>
                </a:solidFill>
                <a:latin typeface="Arial"/>
                <a:ea typeface="Arial"/>
                <a:cs typeface="Arial"/>
                <a:sym typeface="Arial"/>
              </a:rPr>
              <a:t>Slide 4: R&amp;I Ecosystem Analysis - II Contd</a:t>
            </a:r>
            <a:endParaRPr/>
          </a:p>
        </p:txBody>
      </p:sp>
      <p:graphicFrame>
        <p:nvGraphicFramePr>
          <p:cNvPr id="128" name="Google Shape;128;g1894fecca65_0_19"/>
          <p:cNvGraphicFramePr/>
          <p:nvPr/>
        </p:nvGraphicFramePr>
        <p:xfrm>
          <a:off x="0" y="952"/>
          <a:ext cx="3000000" cy="3000000"/>
        </p:xfrm>
        <a:graphic>
          <a:graphicData uri="http://schemas.openxmlformats.org/drawingml/2006/table">
            <a:tbl>
              <a:tblPr>
                <a:noFill/>
                <a:tableStyleId>{C7806586-3630-4BBC-8B67-F9E909A6B5CC}</a:tableStyleId>
              </a:tblPr>
              <a:tblGrid>
                <a:gridCol w="1924100"/>
                <a:gridCol w="7242800"/>
                <a:gridCol w="2815525"/>
              </a:tblGrid>
              <a:tr h="441425">
                <a:tc>
                  <a:txBody>
                    <a:bodyPr/>
                    <a:lstStyle/>
                    <a:p>
                      <a:pPr indent="0" lvl="0" marL="0" rtl="0" algn="l">
                        <a:spcBef>
                          <a:spcPts val="0"/>
                        </a:spcBef>
                        <a:spcAft>
                          <a:spcPts val="0"/>
                        </a:spcAft>
                        <a:buNone/>
                      </a:pPr>
                      <a:r>
                        <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441425">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41425">
                <a:tc gridSpan="3">
                  <a:txBody>
                    <a:bodyPr/>
                    <a:lstStyle/>
                    <a:p>
                      <a:pPr indent="-317500" lvl="0" marL="457200" rtl="0" algn="l">
                        <a:spcBef>
                          <a:spcPts val="0"/>
                        </a:spcBef>
                        <a:spcAft>
                          <a:spcPts val="0"/>
                        </a:spcAft>
                        <a:buSzPts val="1400"/>
                        <a:buAutoNum type="arabicPeriod"/>
                      </a:pPr>
                      <a:r>
                        <a:rPr b="1" lang="en-GB">
                          <a:solidFill>
                            <a:schemeClr val="dk1"/>
                          </a:solidFill>
                        </a:rPr>
                        <a:t>Political /Policy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r>
              <a:tr h="3152375">
                <a:tc>
                  <a:txBody>
                    <a:bodyPr/>
                    <a:lstStyle/>
                    <a:p>
                      <a:pPr indent="0" lvl="0" marL="0" rtl="0" algn="just">
                        <a:lnSpc>
                          <a:spcPct val="80000"/>
                        </a:lnSpc>
                        <a:spcBef>
                          <a:spcPts val="0"/>
                        </a:spcBef>
                        <a:spcAft>
                          <a:spcPts val="0"/>
                        </a:spcAft>
                        <a:buNone/>
                      </a:pPr>
                      <a:r>
                        <a:rPr lang="en-GB">
                          <a:solidFill>
                            <a:schemeClr val="dk1"/>
                          </a:solidFill>
                          <a:latin typeface="Times New Roman"/>
                          <a:ea typeface="Times New Roman"/>
                          <a:cs typeface="Times New Roman"/>
                          <a:sym typeface="Times New Roman"/>
                        </a:rPr>
                        <a:t>i.     Dedicated Ministry for Technology &amp; science</a:t>
                      </a:r>
                      <a:endParaRPr>
                        <a:solidFill>
                          <a:schemeClr val="dk1"/>
                        </a:solidFill>
                        <a:latin typeface="Times New Roman"/>
                        <a:ea typeface="Times New Roman"/>
                        <a:cs typeface="Times New Roman"/>
                        <a:sym typeface="Times New Roman"/>
                      </a:endParaRPr>
                    </a:p>
                    <a:p>
                      <a:pPr indent="-228600" lvl="0" marL="228600" rtl="0" algn="just">
                        <a:lnSpc>
                          <a:spcPct val="80000"/>
                        </a:lnSpc>
                        <a:spcBef>
                          <a:spcPts val="0"/>
                        </a:spcBef>
                        <a:spcAft>
                          <a:spcPts val="0"/>
                        </a:spcAft>
                        <a:buNone/>
                      </a:pPr>
                      <a:r>
                        <a:t/>
                      </a:r>
                      <a:endParaRPr>
                        <a:latin typeface="Times New Roman"/>
                        <a:ea typeface="Times New Roman"/>
                        <a:cs typeface="Times New Roman"/>
                        <a:sym typeface="Times New Roman"/>
                      </a:endParaRPr>
                    </a:p>
                    <a:p>
                      <a:pPr indent="0" lvl="0" marL="228600" rtl="0" algn="just">
                        <a:lnSpc>
                          <a:spcPct val="80000"/>
                        </a:lnSpc>
                        <a:spcBef>
                          <a:spcPts val="1200"/>
                        </a:spcBef>
                        <a:spcAft>
                          <a:spcPts val="1200"/>
                        </a:spcAft>
                        <a:buNone/>
                      </a:pPr>
                      <a:r>
                        <a:rPr lang="en-GB">
                          <a:latin typeface="Times New Roman"/>
                          <a:ea typeface="Times New Roman"/>
                          <a:cs typeface="Times New Roman"/>
                          <a:sym typeface="Times New Roman"/>
                        </a:rPr>
                        <a:t> </a:t>
                      </a:r>
                      <a:endParaRPr>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228600" lvl="0" marL="2540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        Dedicated Ministry for Technology &amp; science</a:t>
                      </a:r>
                      <a:endParaRPr>
                        <a:solidFill>
                          <a:schemeClr val="dk1"/>
                        </a:solidFill>
                        <a:latin typeface="Times New Roman"/>
                        <a:ea typeface="Times New Roman"/>
                        <a:cs typeface="Times New Roman"/>
                        <a:sym typeface="Times New Roman"/>
                      </a:endParaRPr>
                    </a:p>
                    <a:p>
                      <a:pPr indent="-228600" lvl="0" marL="2540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      Realignment of policy, legal and institutional frameworks</a:t>
                      </a:r>
                      <a:endParaRPr>
                        <a:solidFill>
                          <a:schemeClr val="dk1"/>
                        </a:solidFill>
                        <a:latin typeface="Times New Roman"/>
                        <a:ea typeface="Times New Roman"/>
                        <a:cs typeface="Times New Roman"/>
                        <a:sym typeface="Times New Roman"/>
                      </a:endParaRPr>
                    </a:p>
                    <a:p>
                      <a:pPr indent="-228600" lvl="0" marL="2540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iii.    Repositioning skills development to respond to the country’s focus on Industrialization and digitization for job and wealth creation</a:t>
                      </a:r>
                      <a:endParaRPr>
                        <a:solidFill>
                          <a:schemeClr val="dk1"/>
                        </a:solidFill>
                        <a:latin typeface="Times New Roman"/>
                        <a:ea typeface="Times New Roman"/>
                        <a:cs typeface="Times New Roman"/>
                        <a:sym typeface="Times New Roman"/>
                      </a:endParaRPr>
                    </a:p>
                    <a:p>
                      <a:pPr indent="-228600" lvl="0" marL="2540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iv.    Actualize Digital Transformation</a:t>
                      </a:r>
                      <a:endParaRPr>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en-GB">
                          <a:solidFill>
                            <a:schemeClr val="dk1"/>
                          </a:solidFill>
                          <a:latin typeface="Times New Roman"/>
                          <a:ea typeface="Times New Roman"/>
                          <a:cs typeface="Times New Roman"/>
                          <a:sym typeface="Times New Roman"/>
                        </a:rPr>
                        <a:t>Optimisation Measures</a:t>
                      </a:r>
                      <a:endParaRPr b="1">
                        <a:solidFill>
                          <a:schemeClr val="dk1"/>
                        </a:solidFill>
                        <a:latin typeface="Times New Roman"/>
                        <a:ea typeface="Times New Roman"/>
                        <a:cs typeface="Times New Roman"/>
                        <a:sym typeface="Times New Roman"/>
                      </a:endParaRPr>
                    </a:p>
                    <a:p>
                      <a:pPr indent="0" lvl="0" marL="228600" rtl="0" algn="just">
                        <a:lnSpc>
                          <a:spcPct val="115000"/>
                        </a:lnSpc>
                        <a:spcBef>
                          <a:spcPts val="1200"/>
                        </a:spcBef>
                        <a:spcAft>
                          <a:spcPts val="0"/>
                        </a:spcAft>
                        <a:buNone/>
                      </a:pPr>
                      <a:r>
                        <a:rPr lang="en-GB">
                          <a:solidFill>
                            <a:schemeClr val="dk1"/>
                          </a:solidFill>
                          <a:latin typeface="Times New Roman"/>
                          <a:ea typeface="Times New Roman"/>
                          <a:cs typeface="Times New Roman"/>
                          <a:sym typeface="Times New Roman"/>
                        </a:rPr>
                        <a:t>Develop a technical, vocational and entrepreneurship skills development plan</a:t>
                      </a:r>
                      <a:endParaRPr>
                        <a:solidFill>
                          <a:schemeClr val="dk1"/>
                        </a:solidFill>
                        <a:latin typeface="Times New Roman"/>
                        <a:ea typeface="Times New Roman"/>
                        <a:cs typeface="Times New Roman"/>
                        <a:sym typeface="Times New Roman"/>
                      </a:endParaRPr>
                    </a:p>
                    <a:p>
                      <a:pPr indent="-228600" lvl="0" marL="228600" rtl="0" algn="just">
                        <a:lnSpc>
                          <a:spcPct val="115000"/>
                        </a:lnSpc>
                        <a:spcBef>
                          <a:spcPts val="1200"/>
                        </a:spcBef>
                        <a:spcAft>
                          <a:spcPts val="0"/>
                        </a:spcAft>
                        <a:buNone/>
                      </a:pPr>
                      <a:r>
                        <a:rPr lang="en-GB">
                          <a:solidFill>
                            <a:schemeClr val="dk1"/>
                          </a:solidFill>
                          <a:latin typeface="Times New Roman"/>
                          <a:ea typeface="Times New Roman"/>
                          <a:cs typeface="Times New Roman"/>
                          <a:sym typeface="Times New Roman"/>
                        </a:rPr>
                        <a:t>i.        Lobby for increased financing</a:t>
                      </a:r>
                      <a:endParaRPr>
                        <a:solidFill>
                          <a:schemeClr val="dk1"/>
                        </a:solidFill>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      Review and update all policies and institutional frameworks </a:t>
                      </a:r>
                      <a:endParaRPr>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228600" lvl="0" marL="2286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        Curriculum not responsive to the needs of industry</a:t>
                      </a:r>
                      <a:endParaRPr>
                        <a:solidFill>
                          <a:schemeClr val="dk1"/>
                        </a:solidFill>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      The research &amp; development function has remained fragmented</a:t>
                      </a:r>
                      <a:endParaRPr>
                        <a:solidFill>
                          <a:schemeClr val="dk1"/>
                        </a:solidFill>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iii.    The</a:t>
                      </a:r>
                      <a:endParaRPr>
                        <a:solidFill>
                          <a:schemeClr val="dk1"/>
                        </a:solidFill>
                        <a:latin typeface="Times New Roman"/>
                        <a:ea typeface="Times New Roman"/>
                        <a:cs typeface="Times New Roman"/>
                        <a:sym typeface="Times New Roman"/>
                      </a:endParaRPr>
                    </a:p>
                    <a:p>
                      <a:pPr indent="0" lvl="0" marL="228600" rtl="0" algn="just">
                        <a:lnSpc>
                          <a:spcPct val="115000"/>
                        </a:lnSpc>
                        <a:spcBef>
                          <a:spcPts val="1200"/>
                        </a:spcBef>
                        <a:spcAft>
                          <a:spcPts val="0"/>
                        </a:spcAft>
                        <a:buNone/>
                      </a:pPr>
                      <a:r>
                        <a:rPr b="1" lang="en-GB">
                          <a:solidFill>
                            <a:schemeClr val="dk1"/>
                          </a:solidFill>
                          <a:latin typeface="Times New Roman"/>
                          <a:ea typeface="Times New Roman"/>
                          <a:cs typeface="Times New Roman"/>
                          <a:sym typeface="Times New Roman"/>
                        </a:rPr>
                        <a:t>Mitigation Measures</a:t>
                      </a:r>
                      <a:endParaRPr b="1">
                        <a:solidFill>
                          <a:schemeClr val="dk1"/>
                        </a:solidFill>
                        <a:latin typeface="Times New Roman"/>
                        <a:ea typeface="Times New Roman"/>
                        <a:cs typeface="Times New Roman"/>
                        <a:sym typeface="Times New Roman"/>
                      </a:endParaRPr>
                    </a:p>
                    <a:p>
                      <a:pPr indent="-266700" lvl="0" marL="266700" rtl="0" algn="just">
                        <a:lnSpc>
                          <a:spcPct val="115000"/>
                        </a:lnSpc>
                        <a:spcBef>
                          <a:spcPts val="1200"/>
                        </a:spcBef>
                        <a:spcAft>
                          <a:spcPts val="0"/>
                        </a:spcAft>
                        <a:buNone/>
                      </a:pPr>
                      <a:r>
                        <a:rPr lang="en-GB">
                          <a:solidFill>
                            <a:schemeClr val="dk1"/>
                          </a:solidFill>
                          <a:latin typeface="Times New Roman"/>
                          <a:ea typeface="Times New Roman"/>
                          <a:cs typeface="Times New Roman"/>
                          <a:sym typeface="Times New Roman"/>
                        </a:rPr>
                        <a:t>I</a:t>
                      </a:r>
                      <a:r>
                        <a:rPr lang="en-GB">
                          <a:solidFill>
                            <a:schemeClr val="dk1"/>
                          </a:solidFill>
                          <a:latin typeface="Times New Roman"/>
                          <a:ea typeface="Times New Roman"/>
                          <a:cs typeface="Times New Roman"/>
                          <a:sym typeface="Times New Roman"/>
                        </a:rPr>
                        <a:t>. Review policy and legal frameworks</a:t>
                      </a:r>
                      <a:endParaRPr>
                        <a:solidFill>
                          <a:schemeClr val="dk1"/>
                        </a:solidFill>
                        <a:latin typeface="Times New Roman"/>
                        <a:ea typeface="Times New Roman"/>
                        <a:cs typeface="Times New Roman"/>
                        <a:sym typeface="Times New Roman"/>
                      </a:endParaRPr>
                    </a:p>
                    <a:p>
                      <a:pPr indent="-266700" lvl="0" marL="26670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ii.        Develop an R&amp;D coordination framework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15250">
                <a:tc>
                  <a:txBody>
                    <a:bodyPr/>
                    <a:lstStyle/>
                    <a:p>
                      <a:pPr indent="0" lvl="0" marL="0" rtl="0" algn="just">
                        <a:lnSpc>
                          <a:spcPct val="80000"/>
                        </a:lnSpc>
                        <a:spcBef>
                          <a:spcPts val="0"/>
                        </a:spcBef>
                        <a:spcAft>
                          <a:spcPts val="0"/>
                        </a:spcAft>
                        <a:buNone/>
                      </a:pPr>
                      <a:r>
                        <a:rPr b="1" lang="en-GB">
                          <a:solidFill>
                            <a:schemeClr val="dk1"/>
                          </a:solidFill>
                          <a:latin typeface="Times New Roman"/>
                          <a:ea typeface="Times New Roman"/>
                          <a:cs typeface="Times New Roman"/>
                          <a:sym typeface="Times New Roman"/>
                        </a:rPr>
                        <a:t>2. </a:t>
                      </a:r>
                      <a:r>
                        <a:rPr b="1" lang="en-GB">
                          <a:solidFill>
                            <a:schemeClr val="dk1"/>
                          </a:solidFill>
                          <a:latin typeface="Times New Roman"/>
                          <a:ea typeface="Times New Roman"/>
                          <a:cs typeface="Times New Roman"/>
                          <a:sym typeface="Times New Roman"/>
                        </a:rPr>
                        <a:t>Economic</a:t>
                      </a:r>
                      <a:endParaRPr b="1">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1980950">
                <a:tc>
                  <a:txBody>
                    <a:bodyPr/>
                    <a:lstStyle/>
                    <a:p>
                      <a:pPr indent="0" lvl="0" marL="0" rtl="0" algn="just">
                        <a:lnSpc>
                          <a:spcPct val="115000"/>
                        </a:lnSpc>
                        <a:spcBef>
                          <a:spcPts val="0"/>
                        </a:spcBef>
                        <a:spcAft>
                          <a:spcPts val="0"/>
                        </a:spcAft>
                        <a:buNone/>
                      </a:pPr>
                      <a:r>
                        <a:rPr lang="en-GB">
                          <a:solidFill>
                            <a:schemeClr val="dk1"/>
                          </a:solidFill>
                          <a:latin typeface="Times New Roman"/>
                          <a:ea typeface="Times New Roman"/>
                          <a:cs typeface="Times New Roman"/>
                          <a:sym typeface="Times New Roman"/>
                        </a:rPr>
                        <a:t>I. Debt sustainability programme</a:t>
                      </a:r>
                      <a:endParaRPr>
                        <a:solidFill>
                          <a:schemeClr val="dk1"/>
                        </a:solidFill>
                        <a:latin typeface="Times New Roman"/>
                        <a:ea typeface="Times New Roman"/>
                        <a:cs typeface="Times New Roman"/>
                        <a:sym typeface="Times New Roman"/>
                      </a:endParaRPr>
                    </a:p>
                    <a:p>
                      <a:pPr indent="0" lvl="0" marL="0" rtl="0" algn="just">
                        <a:lnSpc>
                          <a:spcPct val="80000"/>
                        </a:lnSpc>
                        <a:spcBef>
                          <a:spcPts val="1200"/>
                        </a:spcBef>
                        <a:spcAft>
                          <a:spcPts val="0"/>
                        </a:spcAft>
                        <a:buNone/>
                      </a:pPr>
                      <a:r>
                        <a:t/>
                      </a:r>
                      <a:endParaRPr>
                        <a:solidFill>
                          <a:schemeClr val="dk1"/>
                        </a:solidFill>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457200" lvl="0" marL="685800" rtl="0" algn="just">
                        <a:lnSpc>
                          <a:spcPct val="115000"/>
                        </a:lnSpc>
                        <a:spcBef>
                          <a:spcPts val="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                    Consistent financing of programs</a:t>
                      </a:r>
                      <a:endParaRPr>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Clr>
                          <a:schemeClr val="dk1"/>
                        </a:buClr>
                        <a:buSzPts val="1100"/>
                        <a:buFont typeface="Arial"/>
                        <a:buNone/>
                      </a:pPr>
                      <a:r>
                        <a:rPr b="1" lang="en-GB">
                          <a:solidFill>
                            <a:schemeClr val="dk1"/>
                          </a:solidFill>
                          <a:latin typeface="Times New Roman"/>
                          <a:ea typeface="Times New Roman"/>
                          <a:cs typeface="Times New Roman"/>
                          <a:sym typeface="Times New Roman"/>
                        </a:rPr>
                        <a:t>Optimisation Measures</a:t>
                      </a:r>
                      <a:endParaRPr b="1">
                        <a:solidFill>
                          <a:schemeClr val="dk1"/>
                        </a:solidFill>
                        <a:latin typeface="Times New Roman"/>
                        <a:ea typeface="Times New Roman"/>
                        <a:cs typeface="Times New Roman"/>
                        <a:sym typeface="Times New Roman"/>
                      </a:endParaRPr>
                    </a:p>
                    <a:p>
                      <a:pPr indent="-457200" lvl="0" marL="685800" rtl="0" algn="just">
                        <a:lnSpc>
                          <a:spcPct val="115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ii.                  Development and implementation of annual work plans</a:t>
                      </a:r>
                      <a:endParaRPr>
                        <a:solidFill>
                          <a:schemeClr val="dk1"/>
                        </a:solidFill>
                        <a:latin typeface="Times New Roman"/>
                        <a:ea typeface="Times New Roman"/>
                        <a:cs typeface="Times New Roman"/>
                        <a:sym typeface="Times New Roman"/>
                      </a:endParaRPr>
                    </a:p>
                    <a:p>
                      <a:pPr indent="-457200" lvl="0" marL="685800" rtl="0" algn="just">
                        <a:lnSpc>
                          <a:spcPct val="115000"/>
                        </a:lnSpc>
                        <a:spcBef>
                          <a:spcPts val="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iii.                Enhance capacity to undertake planned activities </a:t>
                      </a:r>
                      <a:endParaRPr>
                        <a:solidFill>
                          <a:schemeClr val="dk1"/>
                        </a:solidFill>
                        <a:latin typeface="Times New Roman"/>
                        <a:ea typeface="Times New Roman"/>
                        <a:cs typeface="Times New Roman"/>
                        <a:sym typeface="Times New Roman"/>
                      </a:endParaRPr>
                    </a:p>
                    <a:p>
                      <a:pPr indent="-457200" lvl="0" marL="685800" rtl="0" algn="just">
                        <a:lnSpc>
                          <a:spcPct val="115000"/>
                        </a:lnSpc>
                        <a:spcBef>
                          <a:spcPts val="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iv.                Allocation of resources to planned activities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txBody>
                  <a:tcPr marT="91425" marB="91425" marR="91425" marL="91425">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Misapplication of resources</a:t>
                      </a:r>
                      <a:endParaRPr>
                        <a:solidFill>
                          <a:schemeClr val="dk1"/>
                        </a:solidFill>
                        <a:latin typeface="Times New Roman"/>
                        <a:ea typeface="Times New Roman"/>
                        <a:cs typeface="Times New Roman"/>
                        <a:sym typeface="Times New Roman"/>
                      </a:endParaRPr>
                    </a:p>
                    <a:p>
                      <a:pPr indent="0" lvl="0" marL="457200" rtl="0" algn="just">
                        <a:lnSpc>
                          <a:spcPct val="115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 </a:t>
                      </a:r>
                      <a:r>
                        <a:rPr b="1" lang="en-GB">
                          <a:solidFill>
                            <a:schemeClr val="dk1"/>
                          </a:solidFill>
                          <a:latin typeface="Times New Roman"/>
                          <a:ea typeface="Times New Roman"/>
                          <a:cs typeface="Times New Roman"/>
                          <a:sym typeface="Times New Roman"/>
                        </a:rPr>
                        <a:t>Mitigation Measures</a:t>
                      </a:r>
                      <a:endParaRPr b="1">
                        <a:solidFill>
                          <a:schemeClr val="dk1"/>
                        </a:solidFill>
                        <a:latin typeface="Times New Roman"/>
                        <a:ea typeface="Times New Roman"/>
                        <a:cs typeface="Times New Roman"/>
                        <a:sym typeface="Times New Roman"/>
                      </a:endParaRPr>
                    </a:p>
                    <a:p>
                      <a:pPr indent="-457200" lvl="0" marL="685800" rtl="0" algn="just">
                        <a:lnSpc>
                          <a:spcPct val="115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 Enhancing the financial management system </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1894fecca65_0_29"/>
          <p:cNvSpPr txBox="1"/>
          <p:nvPr>
            <p:ph type="title"/>
          </p:nvPr>
        </p:nvSpPr>
        <p:spPr>
          <a:xfrm>
            <a:off x="838200" y="8050"/>
            <a:ext cx="10515600" cy="808800"/>
          </a:xfrm>
          <a:prstGeom prst="rect">
            <a:avLst/>
          </a:prstGeom>
        </p:spPr>
        <p:txBody>
          <a:bodyPr anchorCtr="0" anchor="ctr" bIns="45700" lIns="91425" spcFirstLastPara="1" rIns="91425" wrap="square" tIns="45700">
            <a:normAutofit/>
          </a:bodyPr>
          <a:lstStyle/>
          <a:p>
            <a:pPr indent="0" lvl="0" marL="0" rtl="0" algn="ctr">
              <a:lnSpc>
                <a:spcPct val="100000"/>
              </a:lnSpc>
              <a:spcBef>
                <a:spcPts val="0"/>
              </a:spcBef>
              <a:spcAft>
                <a:spcPts val="0"/>
              </a:spcAft>
              <a:buNone/>
            </a:pPr>
            <a:r>
              <a:rPr b="1" lang="en-GB" sz="2400">
                <a:solidFill>
                  <a:srgbClr val="002060"/>
                </a:solidFill>
                <a:latin typeface="Arial"/>
                <a:ea typeface="Arial"/>
                <a:cs typeface="Arial"/>
                <a:sym typeface="Arial"/>
              </a:rPr>
              <a:t>Slide 4: R&amp;I Ecosystem Analysis - II Contd</a:t>
            </a:r>
            <a:endParaRPr/>
          </a:p>
        </p:txBody>
      </p:sp>
      <p:graphicFrame>
        <p:nvGraphicFramePr>
          <p:cNvPr id="134" name="Google Shape;134;g1894fecca65_0_29"/>
          <p:cNvGraphicFramePr/>
          <p:nvPr/>
        </p:nvGraphicFramePr>
        <p:xfrm>
          <a:off x="0" y="816840"/>
          <a:ext cx="3000000" cy="3000000"/>
        </p:xfrm>
        <a:graphic>
          <a:graphicData uri="http://schemas.openxmlformats.org/drawingml/2006/table">
            <a:tbl>
              <a:tblPr>
                <a:noFill/>
                <a:tableStyleId>{C7806586-3630-4BBC-8B67-F9E909A6B5CC}</a:tableStyleId>
              </a:tblPr>
              <a:tblGrid>
                <a:gridCol w="1904100"/>
                <a:gridCol w="4978825"/>
                <a:gridCol w="5309075"/>
              </a:tblGrid>
              <a:tr h="389275">
                <a:tc>
                  <a:txBody>
                    <a:bodyPr/>
                    <a:lstStyle/>
                    <a:p>
                      <a:pPr indent="0" lvl="0" marL="0" rtl="0" algn="l">
                        <a:spcBef>
                          <a:spcPts val="0"/>
                        </a:spcBef>
                        <a:spcAft>
                          <a:spcPts val="0"/>
                        </a:spcAft>
                        <a:buNone/>
                      </a:pPr>
                      <a:r>
                        <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389275">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9275">
                <a:tc gridSpan="3">
                  <a:txBody>
                    <a:bodyPr/>
                    <a:lstStyle/>
                    <a:p>
                      <a:pPr indent="-317500" lvl="0" marL="457200" rtl="0" algn="l">
                        <a:spcBef>
                          <a:spcPts val="0"/>
                        </a:spcBef>
                        <a:spcAft>
                          <a:spcPts val="0"/>
                        </a:spcAft>
                        <a:buSzPts val="1400"/>
                        <a:buAutoNum type="arabicPeriod"/>
                      </a:pPr>
                      <a:r>
                        <a:rPr b="1" lang="en-GB">
                          <a:solidFill>
                            <a:schemeClr val="dk1"/>
                          </a:solidFill>
                        </a:rPr>
                        <a:t>Economic</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r>
              <a:tr h="2688300">
                <a:tc>
                  <a:txBody>
                    <a:bodyPr/>
                    <a:lstStyle/>
                    <a:p>
                      <a:pPr indent="0" lvl="0" marL="0" rtl="0" algn="just">
                        <a:lnSpc>
                          <a:spcPct val="115000"/>
                        </a:lnSpc>
                        <a:spcBef>
                          <a:spcPts val="0"/>
                        </a:spcBef>
                        <a:spcAft>
                          <a:spcPts val="0"/>
                        </a:spcAft>
                        <a:buNone/>
                      </a:pPr>
                      <a:r>
                        <a:rPr lang="en-GB" sz="1200">
                          <a:solidFill>
                            <a:schemeClr val="dk1"/>
                          </a:solidFill>
                          <a:latin typeface="Times New Roman"/>
                          <a:ea typeface="Times New Roman"/>
                          <a:cs typeface="Times New Roman"/>
                          <a:sym typeface="Times New Roman"/>
                        </a:rPr>
                        <a:t>Ii. Increased allocation of CDF to constituencies</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p>
                  </a:txBody>
                  <a:tcPr marT="91425" marB="91425" marR="91425" marL="91425">
                    <a:lnR cap="flat" cmpd="sng" w="9525">
                      <a:solidFill>
                        <a:srgbClr val="000000"/>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228600" lvl="0" marL="228600" rtl="0" algn="just">
                        <a:lnSpc>
                          <a:spcPct val="115000"/>
                        </a:lnSpc>
                        <a:spcBef>
                          <a:spcPts val="0"/>
                        </a:spcBef>
                        <a:spcAft>
                          <a:spcPts val="0"/>
                        </a:spcAft>
                        <a:buNone/>
                      </a:pPr>
                      <a:r>
                        <a:rPr lang="en-GB">
                          <a:latin typeface="Times New Roman"/>
                          <a:ea typeface="Times New Roman"/>
                          <a:cs typeface="Times New Roman"/>
                          <a:sym typeface="Times New Roman"/>
                        </a:rPr>
                        <a:t>i.        Increased revenue for TEVET institutions</a:t>
                      </a:r>
                      <a:endParaRPr>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latin typeface="Times New Roman"/>
                          <a:ea typeface="Times New Roman"/>
                          <a:cs typeface="Times New Roman"/>
                          <a:sym typeface="Times New Roman"/>
                        </a:rPr>
                        <a:t>ii.      Potential source of funds for TEVET, Science and ICT programmes</a:t>
                      </a:r>
                      <a:endParaRPr>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latin typeface="Times New Roman"/>
                          <a:ea typeface="Times New Roman"/>
                          <a:cs typeface="Times New Roman"/>
                          <a:sym typeface="Times New Roman"/>
                        </a:rPr>
                        <a:t>iii.    Increased enrolments in TVET due to the CDF Bursary</a:t>
                      </a:r>
                      <a:endParaRPr>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en-GB">
                          <a:latin typeface="Times New Roman"/>
                          <a:ea typeface="Times New Roman"/>
                          <a:cs typeface="Times New Roman"/>
                          <a:sym typeface="Times New Roman"/>
                        </a:rPr>
                        <a:t>Optimisation Measures</a:t>
                      </a:r>
                      <a:endParaRPr b="1">
                        <a:latin typeface="Times New Roman"/>
                        <a:ea typeface="Times New Roman"/>
                        <a:cs typeface="Times New Roman"/>
                        <a:sym typeface="Times New Roman"/>
                      </a:endParaRPr>
                    </a:p>
                    <a:p>
                      <a:pPr indent="-457200" lvl="0" marL="685800" rtl="0" algn="just">
                        <a:lnSpc>
                          <a:spcPct val="115000"/>
                        </a:lnSpc>
                        <a:spcBef>
                          <a:spcPts val="1200"/>
                        </a:spcBef>
                        <a:spcAft>
                          <a:spcPts val="0"/>
                        </a:spcAft>
                        <a:buNone/>
                      </a:pPr>
                      <a:r>
                        <a:rPr lang="en-GB">
                          <a:latin typeface="Times New Roman"/>
                          <a:ea typeface="Times New Roman"/>
                          <a:cs typeface="Times New Roman"/>
                          <a:sym typeface="Times New Roman"/>
                        </a:rPr>
                        <a:t>i.                    Development and implementation of annual work plans</a:t>
                      </a:r>
                      <a:endParaRPr>
                        <a:latin typeface="Times New Roman"/>
                        <a:ea typeface="Times New Roman"/>
                        <a:cs typeface="Times New Roman"/>
                        <a:sym typeface="Times New Roman"/>
                      </a:endParaRPr>
                    </a:p>
                    <a:p>
                      <a:pPr indent="-457200" lvl="0" marL="685800" rtl="0" algn="just">
                        <a:lnSpc>
                          <a:spcPct val="115000"/>
                        </a:lnSpc>
                        <a:spcBef>
                          <a:spcPts val="0"/>
                        </a:spcBef>
                        <a:spcAft>
                          <a:spcPts val="0"/>
                        </a:spcAft>
                        <a:buNone/>
                      </a:pPr>
                      <a:r>
                        <a:rPr lang="en-GB">
                          <a:latin typeface="Times New Roman"/>
                          <a:ea typeface="Times New Roman"/>
                          <a:cs typeface="Times New Roman"/>
                          <a:sym typeface="Times New Roman"/>
                        </a:rPr>
                        <a:t>ii.                  Allocation of resources to planned activities</a:t>
                      </a:r>
                      <a:endParaRPr>
                        <a:latin typeface="Times New Roman"/>
                        <a:ea typeface="Times New Roman"/>
                        <a:cs typeface="Times New Roman"/>
                        <a:sym typeface="Times New Roman"/>
                      </a:endParaRPr>
                    </a:p>
                    <a:p>
                      <a:pPr indent="-228600" lvl="0" marL="228600" rtl="0" algn="just">
                        <a:lnSpc>
                          <a:spcPct val="115000"/>
                        </a:lnSpc>
                        <a:spcBef>
                          <a:spcPts val="0"/>
                        </a:spcBef>
                        <a:spcAft>
                          <a:spcPts val="0"/>
                        </a:spcAft>
                        <a:buNone/>
                      </a:pPr>
                      <a:r>
                        <a:rPr lang="en-GB">
                          <a:latin typeface="Times New Roman"/>
                          <a:ea typeface="Times New Roman"/>
                          <a:cs typeface="Times New Roman"/>
                          <a:sym typeface="Times New Roman"/>
                        </a:rPr>
                        <a:t>iv.    Introduction of demand driven courses in TVET institutions</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Inadequate capacities (lecturers, equipment and infrastructure) in most TVET institutions to accommodate the increased enrolments under CDF</a:t>
                      </a:r>
                      <a:endParaRPr>
                        <a:solidFill>
                          <a:schemeClr val="dk1"/>
                        </a:solidFill>
                        <a:latin typeface="Times New Roman"/>
                        <a:ea typeface="Times New Roman"/>
                        <a:cs typeface="Times New Roman"/>
                        <a:sym typeface="Times New Roman"/>
                      </a:endParaRPr>
                    </a:p>
                    <a:p>
                      <a:pPr indent="0" lvl="0" marL="457200" rtl="0" algn="just">
                        <a:lnSpc>
                          <a:spcPct val="115000"/>
                        </a:lnSpc>
                        <a:spcBef>
                          <a:spcPts val="1200"/>
                        </a:spcBef>
                        <a:spcAft>
                          <a:spcPts val="0"/>
                        </a:spcAft>
                        <a:buNone/>
                      </a:pPr>
                      <a:r>
                        <a:rPr b="1" lang="en-GB">
                          <a:solidFill>
                            <a:schemeClr val="dk1"/>
                          </a:solidFill>
                          <a:latin typeface="Times New Roman"/>
                          <a:ea typeface="Times New Roman"/>
                          <a:cs typeface="Times New Roman"/>
                          <a:sym typeface="Times New Roman"/>
                        </a:rPr>
                        <a:t>Mitigation Measures</a:t>
                      </a:r>
                      <a:endParaRPr b="1">
                        <a:solidFill>
                          <a:schemeClr val="dk1"/>
                        </a:solidFill>
                        <a:latin typeface="Times New Roman"/>
                        <a:ea typeface="Times New Roman"/>
                        <a:cs typeface="Times New Roman"/>
                        <a:sym typeface="Times New Roman"/>
                      </a:endParaRPr>
                    </a:p>
                    <a:p>
                      <a:pPr indent="-457200" lvl="0" marL="685800" rtl="0" algn="just">
                        <a:lnSpc>
                          <a:spcPct val="100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                    Infrastructure development</a:t>
                      </a:r>
                      <a:endParaRPr>
                        <a:solidFill>
                          <a:schemeClr val="dk1"/>
                        </a:solidFill>
                        <a:latin typeface="Times New Roman"/>
                        <a:ea typeface="Times New Roman"/>
                        <a:cs typeface="Times New Roman"/>
                        <a:sym typeface="Times New Roman"/>
                      </a:endParaRPr>
                    </a:p>
                    <a:p>
                      <a:pPr indent="-457200" lvl="0" marL="685800" rtl="0" algn="just">
                        <a:lnSpc>
                          <a:spcPct val="100000"/>
                        </a:lnSpc>
                        <a:spcBef>
                          <a:spcPts val="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ii.                  Staff development</a:t>
                      </a:r>
                      <a:endParaRPr>
                        <a:solidFill>
                          <a:schemeClr val="dk1"/>
                        </a:solidFill>
                        <a:latin typeface="Times New Roman"/>
                        <a:ea typeface="Times New Roman"/>
                        <a:cs typeface="Times New Roman"/>
                        <a:sym typeface="Times New Roman"/>
                      </a:endParaRPr>
                    </a:p>
                    <a:p>
                      <a:pPr indent="0" lvl="0" marL="685800" rtl="0" algn="just">
                        <a:lnSpc>
                          <a:spcPct val="100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And Capacity for teaching staff</a:t>
                      </a:r>
                      <a:endParaRPr>
                        <a:solidFill>
                          <a:schemeClr val="dk1"/>
                        </a:solidFill>
                        <a:latin typeface="Times New Roman"/>
                        <a:ea typeface="Times New Roman"/>
                        <a:cs typeface="Times New Roman"/>
                        <a:sym typeface="Times New Roman"/>
                      </a:endParaRPr>
                    </a:p>
                    <a:p>
                      <a:pPr indent="-457200" lvl="0" marL="685800" rtl="0" algn="just">
                        <a:lnSpc>
                          <a:spcPct val="100000"/>
                        </a:lnSpc>
                        <a:spcBef>
                          <a:spcPts val="1200"/>
                        </a:spcBef>
                        <a:spcAft>
                          <a:spcPts val="0"/>
                        </a:spcAft>
                        <a:buClr>
                          <a:schemeClr val="dk1"/>
                        </a:buClr>
                        <a:buSzPts val="1100"/>
                        <a:buFont typeface="Arial"/>
                        <a:buNone/>
                      </a:pPr>
                      <a:r>
                        <a:rPr lang="en-GB">
                          <a:solidFill>
                            <a:schemeClr val="dk1"/>
                          </a:solidFill>
                          <a:latin typeface="Times New Roman"/>
                          <a:ea typeface="Times New Roman"/>
                          <a:cs typeface="Times New Roman"/>
                          <a:sym typeface="Times New Roman"/>
                        </a:rPr>
                        <a:t>iii.                Incentives for lecturers</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txBody>
                  <a:tcPr marT="91425" marB="91425" marR="91425" marL="91425">
                    <a:lnL cap="flat" cmpd="sng" w="9525">
                      <a:solidFill>
                        <a:srgbClr val="000000"/>
                      </a:solidFill>
                      <a:prstDash val="solid"/>
                      <a:round/>
                      <a:headEnd len="sm" w="sm" type="none"/>
                      <a:tailEnd len="sm" w="sm" type="none"/>
                    </a:lnL>
                    <a:lnT cap="flat" cmpd="sng" w="9525">
                      <a:solidFill>
                        <a:srgbClr val="9E9E9E"/>
                      </a:solidFill>
                      <a:prstDash val="solid"/>
                      <a:round/>
                      <a:headEnd len="sm" w="sm" type="none"/>
                      <a:tailEnd len="sm" w="sm" type="none"/>
                    </a:lnT>
                    <a:lnB cap="flat" cmpd="sng" w="9525">
                      <a:solidFill>
                        <a:srgbClr val="000000"/>
                      </a:solidFill>
                      <a:prstDash val="solid"/>
                      <a:round/>
                      <a:headEnd len="sm" w="sm" type="none"/>
                      <a:tailEnd len="sm" w="sm" type="none"/>
                    </a:lnB>
                  </a:tcPr>
                </a:tc>
              </a:tr>
              <a:tr h="2165425">
                <a:tc>
                  <a:txBody>
                    <a:bodyPr/>
                    <a:lstStyle/>
                    <a:p>
                      <a:pPr indent="0" lvl="0" marL="0" rtl="0" algn="just">
                        <a:lnSpc>
                          <a:spcPct val="115000"/>
                        </a:lnSpc>
                        <a:spcBef>
                          <a:spcPts val="0"/>
                        </a:spcBef>
                        <a:spcAft>
                          <a:spcPts val="1200"/>
                        </a:spcAft>
                        <a:buNone/>
                      </a:pPr>
                      <a:r>
                        <a:rPr lang="en-GB">
                          <a:latin typeface="Times New Roman"/>
                          <a:ea typeface="Times New Roman"/>
                          <a:cs typeface="Times New Roman"/>
                          <a:sym typeface="Times New Roman"/>
                        </a:rPr>
                        <a:t>Iii. </a:t>
                      </a:r>
                      <a:r>
                        <a:rPr lang="en-GB">
                          <a:latin typeface="Times New Roman"/>
                          <a:ea typeface="Times New Roman"/>
                          <a:cs typeface="Times New Roman"/>
                          <a:sym typeface="Times New Roman"/>
                        </a:rPr>
                        <a:t>Fluctuations in the exchange rate</a:t>
                      </a:r>
                      <a:endParaRPr>
                        <a:solidFill>
                          <a:schemeClr val="dk1"/>
                        </a:solidFill>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just">
                        <a:lnSpc>
                          <a:spcPct val="115000"/>
                        </a:lnSpc>
                        <a:spcBef>
                          <a:spcPts val="1200"/>
                        </a:spcBef>
                        <a:spcAft>
                          <a:spcPts val="0"/>
                        </a:spcAft>
                        <a:buNone/>
                      </a:pPr>
                      <a:r>
                        <a:rPr lang="en-GB">
                          <a:latin typeface="Times New Roman"/>
                          <a:ea typeface="Times New Roman"/>
                          <a:cs typeface="Times New Roman"/>
                          <a:sym typeface="Times New Roman"/>
                        </a:rPr>
                        <a:t>The Fluctuating interest rates</a:t>
                      </a:r>
                      <a:endParaRPr>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lang="en-GB">
                          <a:latin typeface="Times New Roman"/>
                          <a:ea typeface="Times New Roman"/>
                          <a:cs typeface="Times New Roman"/>
                          <a:sym typeface="Times New Roman"/>
                        </a:rPr>
                        <a:t> Optimisation Measures</a:t>
                      </a:r>
                      <a:endParaRPr>
                        <a:latin typeface="Times New Roman"/>
                        <a:ea typeface="Times New Roman"/>
                        <a:cs typeface="Times New Roman"/>
                        <a:sym typeface="Times New Roman"/>
                      </a:endParaRPr>
                    </a:p>
                    <a:p>
                      <a:pPr indent="-317500" lvl="0" marL="457200" rtl="0" algn="just">
                        <a:lnSpc>
                          <a:spcPct val="115000"/>
                        </a:lnSpc>
                        <a:spcBef>
                          <a:spcPts val="1200"/>
                        </a:spcBef>
                        <a:spcAft>
                          <a:spcPts val="0"/>
                        </a:spcAft>
                        <a:buSzPts val="1400"/>
                        <a:buAutoNum type="arabicPeriod"/>
                      </a:pPr>
                      <a:r>
                        <a:rPr lang="en-GB">
                          <a:latin typeface="Times New Roman"/>
                          <a:ea typeface="Times New Roman"/>
                          <a:cs typeface="Times New Roman"/>
                          <a:sym typeface="Times New Roman"/>
                        </a:rPr>
                        <a:t>Rationalising and prioritising the use of available resources</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just">
                        <a:lnSpc>
                          <a:spcPct val="115000"/>
                        </a:lnSpc>
                        <a:spcBef>
                          <a:spcPts val="1200"/>
                        </a:spcBef>
                        <a:spcAft>
                          <a:spcPts val="0"/>
                        </a:spcAft>
                        <a:buNone/>
                      </a:pPr>
                      <a:r>
                        <a:rPr b="1" lang="en-GB">
                          <a:latin typeface="Times New Roman"/>
                          <a:ea typeface="Times New Roman"/>
                          <a:cs typeface="Times New Roman"/>
                          <a:sym typeface="Times New Roman"/>
                        </a:rPr>
                        <a:t>Mitigation Measures</a:t>
                      </a:r>
                      <a:endParaRPr b="1">
                        <a:latin typeface="Times New Roman"/>
                        <a:ea typeface="Times New Roman"/>
                        <a:cs typeface="Times New Roman"/>
                        <a:sym typeface="Times New Roman"/>
                      </a:endParaRPr>
                    </a:p>
                    <a:p>
                      <a:pPr indent="-317500" lvl="0" marL="457200" rtl="0" algn="just">
                        <a:lnSpc>
                          <a:spcPct val="115000"/>
                        </a:lnSpc>
                        <a:spcBef>
                          <a:spcPts val="1200"/>
                        </a:spcBef>
                        <a:spcAft>
                          <a:spcPts val="0"/>
                        </a:spcAft>
                        <a:buSzPts val="1400"/>
                        <a:buAutoNum type="arabicPeriod"/>
                      </a:pPr>
                      <a:r>
                        <a:rPr lang="en-GB">
                          <a:latin typeface="Times New Roman"/>
                          <a:ea typeface="Times New Roman"/>
                          <a:cs typeface="Times New Roman"/>
                          <a:sym typeface="Times New Roman"/>
                        </a:rPr>
                        <a:t>Increase in the cost of goods and services in relation to the budget.</a:t>
                      </a:r>
                      <a:endParaRPr>
                        <a:latin typeface="Times New Roman"/>
                        <a:ea typeface="Times New Roman"/>
                        <a:cs typeface="Times New Roman"/>
                        <a:sym typeface="Times New Roman"/>
                      </a:endParaRPr>
                    </a:p>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The high cost of infrastructure projects under the Ministry due to delayed completion</a:t>
                      </a:r>
                      <a:endParaRPr>
                        <a:solidFill>
                          <a:schemeClr val="dk1"/>
                        </a:solidFill>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1894fecca65_0_58"/>
          <p:cNvSpPr txBox="1"/>
          <p:nvPr>
            <p:ph type="title"/>
          </p:nvPr>
        </p:nvSpPr>
        <p:spPr>
          <a:xfrm>
            <a:off x="838200" y="8050"/>
            <a:ext cx="10515600" cy="808800"/>
          </a:xfrm>
          <a:prstGeom prst="rect">
            <a:avLst/>
          </a:prstGeom>
        </p:spPr>
        <p:txBody>
          <a:bodyPr anchorCtr="0" anchor="ctr" bIns="45700" lIns="91425" spcFirstLastPara="1" rIns="91425" wrap="square" tIns="45700">
            <a:normAutofit/>
          </a:bodyPr>
          <a:lstStyle/>
          <a:p>
            <a:pPr indent="0" lvl="0" marL="0" rtl="0" algn="ctr">
              <a:lnSpc>
                <a:spcPct val="100000"/>
              </a:lnSpc>
              <a:spcBef>
                <a:spcPts val="0"/>
              </a:spcBef>
              <a:spcAft>
                <a:spcPts val="0"/>
              </a:spcAft>
              <a:buNone/>
            </a:pPr>
            <a:r>
              <a:rPr b="1" lang="en-GB" sz="2400">
                <a:solidFill>
                  <a:srgbClr val="002060"/>
                </a:solidFill>
                <a:latin typeface="Arial"/>
                <a:ea typeface="Arial"/>
                <a:cs typeface="Arial"/>
                <a:sym typeface="Arial"/>
              </a:rPr>
              <a:t>Slide 4: R&amp;I Ecosystem Analysis - II Contd</a:t>
            </a:r>
            <a:endParaRPr/>
          </a:p>
        </p:txBody>
      </p:sp>
      <p:graphicFrame>
        <p:nvGraphicFramePr>
          <p:cNvPr id="140" name="Google Shape;140;g1894fecca65_0_58"/>
          <p:cNvGraphicFramePr/>
          <p:nvPr/>
        </p:nvGraphicFramePr>
        <p:xfrm>
          <a:off x="0" y="816840"/>
          <a:ext cx="3000000" cy="3000000"/>
        </p:xfrm>
        <a:graphic>
          <a:graphicData uri="http://schemas.openxmlformats.org/drawingml/2006/table">
            <a:tbl>
              <a:tblPr>
                <a:noFill/>
                <a:tableStyleId>{C7806586-3630-4BBC-8B67-F9E909A6B5CC}</a:tableStyleId>
              </a:tblPr>
              <a:tblGrid>
                <a:gridCol w="1904100"/>
                <a:gridCol w="4978825"/>
                <a:gridCol w="5309075"/>
              </a:tblGrid>
              <a:tr h="389275">
                <a:tc>
                  <a:txBody>
                    <a:bodyPr/>
                    <a:lstStyle/>
                    <a:p>
                      <a:pPr indent="0" lvl="0" marL="0" rtl="0" algn="l">
                        <a:spcBef>
                          <a:spcPts val="0"/>
                        </a:spcBef>
                        <a:spcAft>
                          <a:spcPts val="0"/>
                        </a:spcAft>
                        <a:buNone/>
                      </a:pPr>
                      <a:r>
                        <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389275">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81900">
                <a:tc gridSpan="3">
                  <a:txBody>
                    <a:bodyPr/>
                    <a:lstStyle/>
                    <a:p>
                      <a:pPr indent="0" lvl="0" marL="0" rtl="0" algn="l">
                        <a:spcBef>
                          <a:spcPts val="0"/>
                        </a:spcBef>
                        <a:spcAft>
                          <a:spcPts val="0"/>
                        </a:spcAft>
                        <a:buNone/>
                      </a:pPr>
                      <a:r>
                        <a:rPr b="1" lang="en-GB">
                          <a:solidFill>
                            <a:schemeClr val="dk1"/>
                          </a:solidFill>
                        </a:rPr>
                        <a:t>3. Social</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hMerge="1"/>
              </a:tr>
              <a:tr h="2625825">
                <a:tc>
                  <a:txBody>
                    <a:bodyPr/>
                    <a:lstStyle/>
                    <a:p>
                      <a:pPr indent="-317500" lvl="0" marL="457200" rtl="0" algn="just">
                        <a:lnSpc>
                          <a:spcPct val="115000"/>
                        </a:lnSpc>
                        <a:spcBef>
                          <a:spcPts val="0"/>
                        </a:spcBef>
                        <a:spcAft>
                          <a:spcPts val="0"/>
                        </a:spcAft>
                        <a:buClr>
                          <a:schemeClr val="dk1"/>
                        </a:buClr>
                        <a:buSzPts val="1400"/>
                        <a:buFont typeface="Times New Roman"/>
                        <a:buAutoNum type="romanUcPeriod"/>
                      </a:pPr>
                      <a:r>
                        <a:rPr lang="en-GB">
                          <a:solidFill>
                            <a:schemeClr val="dk1"/>
                          </a:solidFill>
                          <a:latin typeface="Times New Roman"/>
                          <a:ea typeface="Times New Roman"/>
                          <a:cs typeface="Times New Roman"/>
                          <a:sym typeface="Times New Roman"/>
                        </a:rPr>
                        <a:t>Awareness of technology and science issues </a:t>
                      </a:r>
                      <a:endParaRPr>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p>
                  </a:txBody>
                  <a:tcPr marT="91425" marB="91425" marR="91425" marL="91425">
                    <a:lnR cap="flat" cmpd="sng" w="9525">
                      <a:solidFill>
                        <a:srgbClr val="000000"/>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Increased enrolments</a:t>
                      </a:r>
                      <a:endParaRPr>
                        <a:solidFill>
                          <a:schemeClr val="dk1"/>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Job creation</a:t>
                      </a:r>
                      <a:endParaRPr>
                        <a:solidFill>
                          <a:schemeClr val="dk1"/>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Improved perception of TVET</a:t>
                      </a:r>
                      <a:endParaRPr>
                        <a:solidFill>
                          <a:schemeClr val="dk1"/>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Increased utilization of technologies and innovations</a:t>
                      </a:r>
                      <a:endParaRPr>
                        <a:solidFill>
                          <a:schemeClr val="dk1"/>
                        </a:solidFill>
                        <a:latin typeface="Times New Roman"/>
                        <a:ea typeface="Times New Roman"/>
                        <a:cs typeface="Times New Roman"/>
                        <a:sym typeface="Times New Roman"/>
                      </a:endParaRPr>
                    </a:p>
                    <a:p>
                      <a:pPr indent="0" lvl="0" marL="0" rtl="0" algn="just">
                        <a:lnSpc>
                          <a:spcPct val="115000"/>
                        </a:lnSpc>
                        <a:spcBef>
                          <a:spcPts val="1200"/>
                        </a:spcBef>
                        <a:spcAft>
                          <a:spcPts val="0"/>
                        </a:spcAft>
                        <a:buClr>
                          <a:schemeClr val="dk1"/>
                        </a:buClr>
                        <a:buSzPts val="1100"/>
                        <a:buFont typeface="Arial"/>
                        <a:buNone/>
                      </a:pPr>
                      <a:r>
                        <a:rPr b="1" lang="en-GB">
                          <a:solidFill>
                            <a:schemeClr val="dk1"/>
                          </a:solidFill>
                          <a:latin typeface="Times New Roman"/>
                          <a:ea typeface="Times New Roman"/>
                          <a:cs typeface="Times New Roman"/>
                          <a:sym typeface="Times New Roman"/>
                        </a:rPr>
                        <a:t>Optimisation Measures</a:t>
                      </a:r>
                      <a:endParaRPr b="1">
                        <a:solidFill>
                          <a:schemeClr val="dk1"/>
                        </a:solidFill>
                        <a:latin typeface="Times New Roman"/>
                        <a:ea typeface="Times New Roman"/>
                        <a:cs typeface="Times New Roman"/>
                        <a:sym typeface="Times New Roman"/>
                      </a:endParaRPr>
                    </a:p>
                    <a:p>
                      <a:pPr indent="-317500" lvl="0" marL="457200" rtl="0" algn="just">
                        <a:lnSpc>
                          <a:spcPct val="115000"/>
                        </a:lnSpc>
                        <a:spcBef>
                          <a:spcPts val="120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Increased bursary funding</a:t>
                      </a:r>
                      <a:endParaRPr>
                        <a:solidFill>
                          <a:schemeClr val="dk1"/>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Enhancing capacities in TVET institutions</a:t>
                      </a:r>
                      <a:endParaRPr>
                        <a:solidFill>
                          <a:schemeClr val="dk1"/>
                        </a:solidFill>
                        <a:latin typeface="Times New Roman"/>
                        <a:ea typeface="Times New Roman"/>
                        <a:cs typeface="Times New Roman"/>
                        <a:sym typeface="Times New Roman"/>
                      </a:endParaRPr>
                    </a:p>
                    <a:p>
                      <a:pPr indent="-317500" lvl="0" marL="457200" rtl="0" algn="just">
                        <a:lnSpc>
                          <a:spcPct val="115000"/>
                        </a:lnSpc>
                        <a:spcBef>
                          <a:spcPts val="0"/>
                        </a:spcBef>
                        <a:spcAft>
                          <a:spcPts val="0"/>
                        </a:spcAft>
                        <a:buClr>
                          <a:schemeClr val="dk1"/>
                        </a:buClr>
                        <a:buSzPts val="1400"/>
                        <a:buAutoNum type="arabicPeriod"/>
                      </a:pPr>
                      <a:r>
                        <a:rPr lang="en-GB">
                          <a:solidFill>
                            <a:schemeClr val="dk1"/>
                          </a:solidFill>
                          <a:latin typeface="Times New Roman"/>
                          <a:ea typeface="Times New Roman"/>
                          <a:cs typeface="Times New Roman"/>
                          <a:sym typeface="Times New Roman"/>
                        </a:rPr>
                        <a:t>Strengthen linkages with industry and other stakeholders </a:t>
                      </a:r>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Inadequate students and staff infrastructure</a:t>
                      </a:r>
                      <a:endParaRPr>
                        <a:latin typeface="Times New Roman"/>
                        <a:ea typeface="Times New Roman"/>
                        <a:cs typeface="Times New Roman"/>
                        <a:sym typeface="Times New Roman"/>
                      </a:endParaRPr>
                    </a:p>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Negative cultural norms and myths</a:t>
                      </a:r>
                      <a:endParaRPr>
                        <a:latin typeface="Times New Roman"/>
                        <a:ea typeface="Times New Roman"/>
                        <a:cs typeface="Times New Roman"/>
                        <a:sym typeface="Times New Roman"/>
                      </a:endParaRPr>
                    </a:p>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staff inadequacies</a:t>
                      </a:r>
                      <a:endParaRPr>
                        <a:latin typeface="Times New Roman"/>
                        <a:ea typeface="Times New Roman"/>
                        <a:cs typeface="Times New Roman"/>
                        <a:sym typeface="Times New Roman"/>
                      </a:endParaRPr>
                    </a:p>
                    <a:p>
                      <a:pPr indent="-317500" lvl="0" marL="457200" rtl="0" algn="just">
                        <a:lnSpc>
                          <a:spcPct val="115000"/>
                        </a:lnSpc>
                        <a:spcBef>
                          <a:spcPts val="0"/>
                        </a:spcBef>
                        <a:spcAft>
                          <a:spcPts val="0"/>
                        </a:spcAft>
                        <a:buSzPts val="1400"/>
                        <a:buAutoNum type="arabicPeriod"/>
                      </a:pPr>
                      <a:r>
                        <a:rPr lang="en-GB">
                          <a:latin typeface="Times New Roman"/>
                          <a:ea typeface="Times New Roman"/>
                          <a:cs typeface="Times New Roman"/>
                          <a:sym typeface="Times New Roman"/>
                        </a:rPr>
                        <a:t>Inadequate Training equipment and learning materials</a:t>
                      </a:r>
                      <a:endParaRPr>
                        <a:latin typeface="Times New Roman"/>
                        <a:ea typeface="Times New Roman"/>
                        <a:cs typeface="Times New Roman"/>
                        <a:sym typeface="Times New Roman"/>
                      </a:endParaRPr>
                    </a:p>
                    <a:p>
                      <a:pPr indent="0" lvl="0" marL="457200" rtl="0" algn="just">
                        <a:lnSpc>
                          <a:spcPct val="115000"/>
                        </a:lnSpc>
                        <a:spcBef>
                          <a:spcPts val="1200"/>
                        </a:spcBef>
                        <a:spcAft>
                          <a:spcPts val="0"/>
                        </a:spcAft>
                        <a:buNone/>
                      </a:pPr>
                      <a:r>
                        <a:rPr lang="en-GB">
                          <a:latin typeface="Times New Roman"/>
                          <a:ea typeface="Times New Roman"/>
                          <a:cs typeface="Times New Roman"/>
                          <a:sym typeface="Times New Roman"/>
                        </a:rPr>
                        <a:t> </a:t>
                      </a:r>
                      <a:r>
                        <a:rPr b="1" lang="en-GB">
                          <a:latin typeface="Times New Roman"/>
                          <a:ea typeface="Times New Roman"/>
                          <a:cs typeface="Times New Roman"/>
                          <a:sym typeface="Times New Roman"/>
                        </a:rPr>
                        <a:t>Mitigation Measures</a:t>
                      </a:r>
                      <a:endParaRPr b="1">
                        <a:latin typeface="Times New Roman"/>
                        <a:ea typeface="Times New Roman"/>
                        <a:cs typeface="Times New Roman"/>
                        <a:sym typeface="Times New Roman"/>
                      </a:endParaRPr>
                    </a:p>
                    <a:p>
                      <a:pPr indent="-457200" lvl="0" marL="546100" rtl="0" algn="just">
                        <a:lnSpc>
                          <a:spcPct val="115000"/>
                        </a:lnSpc>
                        <a:spcBef>
                          <a:spcPts val="1200"/>
                        </a:spcBef>
                        <a:spcAft>
                          <a:spcPts val="0"/>
                        </a:spcAft>
                        <a:buNone/>
                      </a:pPr>
                      <a:r>
                        <a:rPr lang="en-GB">
                          <a:latin typeface="Times New Roman"/>
                          <a:ea typeface="Times New Roman"/>
                          <a:cs typeface="Times New Roman"/>
                          <a:sym typeface="Times New Roman"/>
                        </a:rPr>
                        <a:t>i.                     Infrastructure development and rehabilitation</a:t>
                      </a:r>
                      <a:endParaRPr>
                        <a:latin typeface="Times New Roman"/>
                        <a:ea typeface="Times New Roman"/>
                        <a:cs typeface="Times New Roman"/>
                        <a:sym typeface="Times New Roman"/>
                      </a:endParaRPr>
                    </a:p>
                    <a:p>
                      <a:pPr indent="-457200" lvl="0" marL="546100" rtl="0" algn="just">
                        <a:lnSpc>
                          <a:spcPct val="115000"/>
                        </a:lnSpc>
                        <a:spcBef>
                          <a:spcPts val="0"/>
                        </a:spcBef>
                        <a:spcAft>
                          <a:spcPts val="0"/>
                        </a:spcAft>
                        <a:buNone/>
                      </a:pPr>
                      <a:r>
                        <a:rPr lang="en-GB">
                          <a:latin typeface="Times New Roman"/>
                          <a:ea typeface="Times New Roman"/>
                          <a:cs typeface="Times New Roman"/>
                          <a:sym typeface="Times New Roman"/>
                        </a:rPr>
                        <a:t>ii.                   Increased advocacy and sensitization on TVET</a:t>
                      </a:r>
                      <a:endParaRPr>
                        <a:latin typeface="Times New Roman"/>
                        <a:ea typeface="Times New Roman"/>
                        <a:cs typeface="Times New Roman"/>
                        <a:sym typeface="Times New Roman"/>
                      </a:endParaRPr>
                    </a:p>
                    <a:p>
                      <a:pPr indent="-457200" lvl="0" marL="546100" rtl="0" algn="just">
                        <a:lnSpc>
                          <a:spcPct val="115000"/>
                        </a:lnSpc>
                        <a:spcBef>
                          <a:spcPts val="0"/>
                        </a:spcBef>
                        <a:spcAft>
                          <a:spcPts val="0"/>
                        </a:spcAft>
                        <a:buNone/>
                      </a:pPr>
                      <a:r>
                        <a:rPr lang="en-GB">
                          <a:latin typeface="Times New Roman"/>
                          <a:ea typeface="Times New Roman"/>
                          <a:cs typeface="Times New Roman"/>
                          <a:sym typeface="Times New Roman"/>
                        </a:rPr>
                        <a:t>iii.                 Improved conditions of service and staff development</a:t>
                      </a:r>
                      <a:endParaRPr>
                        <a:latin typeface="Times New Roman"/>
                        <a:ea typeface="Times New Roman"/>
                        <a:cs typeface="Times New Roman"/>
                        <a:sym typeface="Times New Roman"/>
                      </a:endParaRPr>
                    </a:p>
                    <a:p>
                      <a:pPr indent="-457200" lvl="0" marL="546100" rtl="0" algn="just">
                        <a:lnSpc>
                          <a:spcPct val="115000"/>
                        </a:lnSpc>
                        <a:spcBef>
                          <a:spcPts val="0"/>
                        </a:spcBef>
                        <a:spcAft>
                          <a:spcPts val="0"/>
                        </a:spcAft>
                        <a:buNone/>
                      </a:pPr>
                      <a:r>
                        <a:rPr lang="en-GB">
                          <a:latin typeface="Times New Roman"/>
                          <a:ea typeface="Times New Roman"/>
                          <a:cs typeface="Times New Roman"/>
                          <a:sym typeface="Times New Roman"/>
                        </a:rPr>
                        <a:t>iv.                 Expand institutional establishment</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65425">
                <a:tc>
                  <a:txBody>
                    <a:bodyPr/>
                    <a:lstStyle/>
                    <a:p>
                      <a:pPr indent="0" lvl="0" marL="0" rtl="0" algn="just">
                        <a:lnSpc>
                          <a:spcPct val="115000"/>
                        </a:lnSpc>
                        <a:spcBef>
                          <a:spcPts val="0"/>
                        </a:spcBef>
                        <a:spcAft>
                          <a:spcPts val="1200"/>
                        </a:spcAft>
                        <a:buNone/>
                      </a:pPr>
                      <a:r>
                        <a:rPr lang="en-GB" sz="1200">
                          <a:latin typeface="Times New Roman"/>
                          <a:ea typeface="Times New Roman"/>
                          <a:cs typeface="Times New Roman"/>
                          <a:sym typeface="Times New Roman"/>
                        </a:rPr>
                        <a:t>II. </a:t>
                      </a:r>
                      <a:r>
                        <a:rPr lang="en-GB" sz="1200">
                          <a:latin typeface="Times New Roman"/>
                          <a:ea typeface="Times New Roman"/>
                          <a:cs typeface="Times New Roman"/>
                          <a:sym typeface="Times New Roman"/>
                        </a:rPr>
                        <a:t>Awareness of skills training</a:t>
                      </a:r>
                      <a:endParaRPr sz="1200">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Increased enrolments</a:t>
                      </a:r>
                      <a:endParaRPr sz="1200">
                        <a:latin typeface="Times New Roman"/>
                        <a:ea typeface="Times New Roman"/>
                        <a:cs typeface="Times New Roman"/>
                        <a:sym typeface="Times New Roman"/>
                      </a:endParaRPr>
                    </a:p>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Job creation</a:t>
                      </a:r>
                      <a:endParaRPr sz="1200">
                        <a:latin typeface="Times New Roman"/>
                        <a:ea typeface="Times New Roman"/>
                        <a:cs typeface="Times New Roman"/>
                        <a:sym typeface="Times New Roman"/>
                      </a:endParaRPr>
                    </a:p>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Improved perception of TVET</a:t>
                      </a:r>
                      <a:endParaRPr sz="1200">
                        <a:latin typeface="Times New Roman"/>
                        <a:ea typeface="Times New Roman"/>
                        <a:cs typeface="Times New Roman"/>
                        <a:sym typeface="Times New Roman"/>
                      </a:endParaRPr>
                    </a:p>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Increased utilization of technologies and innovations</a:t>
                      </a:r>
                      <a:endParaRPr sz="1200">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en-GB" sz="1200">
                          <a:latin typeface="Times New Roman"/>
                          <a:ea typeface="Times New Roman"/>
                          <a:cs typeface="Times New Roman"/>
                          <a:sym typeface="Times New Roman"/>
                        </a:rPr>
                        <a:t>Optimisation Measures</a:t>
                      </a:r>
                      <a:endParaRPr b="1" sz="1200">
                        <a:latin typeface="Times New Roman"/>
                        <a:ea typeface="Times New Roman"/>
                        <a:cs typeface="Times New Roman"/>
                        <a:sym typeface="Times New Roman"/>
                      </a:endParaRPr>
                    </a:p>
                    <a:p>
                      <a:pPr indent="-298450" lvl="0" marL="457200" rtl="0" algn="just">
                        <a:lnSpc>
                          <a:spcPct val="115000"/>
                        </a:lnSpc>
                        <a:spcBef>
                          <a:spcPts val="1200"/>
                        </a:spcBef>
                        <a:spcAft>
                          <a:spcPts val="0"/>
                        </a:spcAft>
                        <a:buSzPts val="1100"/>
                        <a:buAutoNum type="arabicPeriod"/>
                      </a:pPr>
                      <a:r>
                        <a:rPr lang="en-GB" sz="1200">
                          <a:latin typeface="Times New Roman"/>
                          <a:ea typeface="Times New Roman"/>
                          <a:cs typeface="Times New Roman"/>
                          <a:sym typeface="Times New Roman"/>
                        </a:rPr>
                        <a:t>Increased bursary funding</a:t>
                      </a:r>
                      <a:endParaRPr sz="1200">
                        <a:latin typeface="Times New Roman"/>
                        <a:ea typeface="Times New Roman"/>
                        <a:cs typeface="Times New Roman"/>
                        <a:sym typeface="Times New Roman"/>
                      </a:endParaRPr>
                    </a:p>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Enhancing capacities in TVET institutions</a:t>
                      </a:r>
                      <a:endParaRPr sz="1200">
                        <a:latin typeface="Times New Roman"/>
                        <a:ea typeface="Times New Roman"/>
                        <a:cs typeface="Times New Roman"/>
                        <a:sym typeface="Times New Roman"/>
                      </a:endParaRPr>
                    </a:p>
                    <a:p>
                      <a:pPr indent="-298450" lvl="0" marL="457200" rtl="0" algn="just">
                        <a:lnSpc>
                          <a:spcPct val="115000"/>
                        </a:lnSpc>
                        <a:spcBef>
                          <a:spcPts val="0"/>
                        </a:spcBef>
                        <a:spcAft>
                          <a:spcPts val="0"/>
                        </a:spcAft>
                        <a:buSzPts val="1100"/>
                        <a:buAutoNum type="arabicPeriod"/>
                      </a:pPr>
                      <a:r>
                        <a:rPr lang="en-GB" sz="1200">
                          <a:latin typeface="Times New Roman"/>
                          <a:ea typeface="Times New Roman"/>
                          <a:cs typeface="Times New Roman"/>
                          <a:sym typeface="Times New Roman"/>
                        </a:rPr>
                        <a:t>Strengthen linkages with industry and other stakeholders</a:t>
                      </a:r>
                      <a:endParaRPr sz="1200">
                        <a:latin typeface="Times New Roman"/>
                        <a:ea typeface="Times New Roman"/>
                        <a:cs typeface="Times New Roman"/>
                        <a:sym typeface="Times New Roman"/>
                      </a:endParaRPr>
                    </a:p>
                    <a:p>
                      <a:pPr indent="0" lvl="0" marL="457200" rtl="0" algn="just">
                        <a:lnSpc>
                          <a:spcPct val="115000"/>
                        </a:lnSpc>
                        <a:spcBef>
                          <a:spcPts val="1200"/>
                        </a:spcBef>
                        <a:spcAft>
                          <a:spcPts val="1200"/>
                        </a:spcAft>
                        <a:buNone/>
                      </a:pPr>
                      <a:r>
                        <a:rPr lang="en-GB"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298450" lvl="0" marL="457200" rtl="0" algn="just">
                        <a:lnSpc>
                          <a:spcPct val="115000"/>
                        </a:lnSpc>
                        <a:spcBef>
                          <a:spcPts val="0"/>
                        </a:spcBef>
                        <a:spcAft>
                          <a:spcPts val="0"/>
                        </a:spcAft>
                        <a:buClr>
                          <a:schemeClr val="dk1"/>
                        </a:buClr>
                        <a:buSzPts val="1100"/>
                        <a:buAutoNum type="arabicPeriod"/>
                      </a:pPr>
                      <a:r>
                        <a:rPr lang="en-GB" sz="1200">
                          <a:solidFill>
                            <a:schemeClr val="dk1"/>
                          </a:solidFill>
                          <a:latin typeface="Times New Roman"/>
                          <a:ea typeface="Times New Roman"/>
                          <a:cs typeface="Times New Roman"/>
                          <a:sym typeface="Times New Roman"/>
                        </a:rPr>
                        <a:t>Inadequate students and staff infrastructure</a:t>
                      </a:r>
                      <a:endParaRPr sz="1200">
                        <a:solidFill>
                          <a:schemeClr val="dk1"/>
                        </a:solidFill>
                        <a:latin typeface="Times New Roman"/>
                        <a:ea typeface="Times New Roman"/>
                        <a:cs typeface="Times New Roman"/>
                        <a:sym typeface="Times New Roman"/>
                      </a:endParaRPr>
                    </a:p>
                    <a:p>
                      <a:pPr indent="-298450" lvl="0" marL="457200" rtl="0" algn="just">
                        <a:lnSpc>
                          <a:spcPct val="115000"/>
                        </a:lnSpc>
                        <a:spcBef>
                          <a:spcPts val="0"/>
                        </a:spcBef>
                        <a:spcAft>
                          <a:spcPts val="0"/>
                        </a:spcAft>
                        <a:buClr>
                          <a:schemeClr val="dk1"/>
                        </a:buClr>
                        <a:buSzPts val="1100"/>
                        <a:buAutoNum type="arabicPeriod"/>
                      </a:pPr>
                      <a:r>
                        <a:rPr lang="en-GB" sz="1200">
                          <a:solidFill>
                            <a:schemeClr val="dk1"/>
                          </a:solidFill>
                          <a:latin typeface="Times New Roman"/>
                          <a:ea typeface="Times New Roman"/>
                          <a:cs typeface="Times New Roman"/>
                          <a:sym typeface="Times New Roman"/>
                        </a:rPr>
                        <a:t>Negative cultural norms and myths</a:t>
                      </a:r>
                      <a:endParaRPr sz="1200">
                        <a:solidFill>
                          <a:schemeClr val="dk1"/>
                        </a:solidFill>
                        <a:latin typeface="Times New Roman"/>
                        <a:ea typeface="Times New Roman"/>
                        <a:cs typeface="Times New Roman"/>
                        <a:sym typeface="Times New Roman"/>
                      </a:endParaRPr>
                    </a:p>
                    <a:p>
                      <a:pPr indent="-298450" lvl="0" marL="457200" rtl="0" algn="just">
                        <a:lnSpc>
                          <a:spcPct val="115000"/>
                        </a:lnSpc>
                        <a:spcBef>
                          <a:spcPts val="0"/>
                        </a:spcBef>
                        <a:spcAft>
                          <a:spcPts val="0"/>
                        </a:spcAft>
                        <a:buClr>
                          <a:schemeClr val="dk1"/>
                        </a:buClr>
                        <a:buSzPts val="1100"/>
                        <a:buAutoNum type="arabicPeriod"/>
                      </a:pPr>
                      <a:r>
                        <a:rPr lang="en-GB" sz="1200">
                          <a:solidFill>
                            <a:schemeClr val="dk1"/>
                          </a:solidFill>
                          <a:latin typeface="Times New Roman"/>
                          <a:ea typeface="Times New Roman"/>
                          <a:cs typeface="Times New Roman"/>
                          <a:sym typeface="Times New Roman"/>
                        </a:rPr>
                        <a:t>staff inadequacies</a:t>
                      </a:r>
                      <a:endParaRPr sz="1200">
                        <a:solidFill>
                          <a:schemeClr val="dk1"/>
                        </a:solidFill>
                        <a:latin typeface="Times New Roman"/>
                        <a:ea typeface="Times New Roman"/>
                        <a:cs typeface="Times New Roman"/>
                        <a:sym typeface="Times New Roman"/>
                      </a:endParaRPr>
                    </a:p>
                    <a:p>
                      <a:pPr indent="-298450" lvl="0" marL="457200" rtl="0" algn="just">
                        <a:lnSpc>
                          <a:spcPct val="115000"/>
                        </a:lnSpc>
                        <a:spcBef>
                          <a:spcPts val="0"/>
                        </a:spcBef>
                        <a:spcAft>
                          <a:spcPts val="0"/>
                        </a:spcAft>
                        <a:buClr>
                          <a:schemeClr val="dk1"/>
                        </a:buClr>
                        <a:buSzPts val="1100"/>
                        <a:buAutoNum type="arabicPeriod"/>
                      </a:pPr>
                      <a:r>
                        <a:rPr lang="en-GB" sz="1200">
                          <a:solidFill>
                            <a:schemeClr val="dk1"/>
                          </a:solidFill>
                          <a:latin typeface="Times New Roman"/>
                          <a:ea typeface="Times New Roman"/>
                          <a:cs typeface="Times New Roman"/>
                          <a:sym typeface="Times New Roman"/>
                        </a:rPr>
                        <a:t>Inadequate Training equipment and learning materials</a:t>
                      </a:r>
                      <a:endParaRPr sz="1200">
                        <a:solidFill>
                          <a:schemeClr val="dk1"/>
                        </a:solidFill>
                        <a:latin typeface="Times New Roman"/>
                        <a:ea typeface="Times New Roman"/>
                        <a:cs typeface="Times New Roman"/>
                        <a:sym typeface="Times New Roman"/>
                      </a:endParaRPr>
                    </a:p>
                    <a:p>
                      <a:pPr indent="0" lvl="0" marL="457200" rtl="0" algn="just">
                        <a:lnSpc>
                          <a:spcPct val="115000"/>
                        </a:lnSpc>
                        <a:spcBef>
                          <a:spcPts val="1200"/>
                        </a:spcBef>
                        <a:spcAft>
                          <a:spcPts val="0"/>
                        </a:spcAft>
                        <a:buClr>
                          <a:schemeClr val="dk1"/>
                        </a:buClr>
                        <a:buSzPts val="1100"/>
                        <a:buFont typeface="Arial"/>
                        <a:buNone/>
                      </a:pPr>
                      <a:r>
                        <a:rPr lang="en-GB" sz="1200">
                          <a:solidFill>
                            <a:schemeClr val="dk1"/>
                          </a:solidFill>
                          <a:latin typeface="Times New Roman"/>
                          <a:ea typeface="Times New Roman"/>
                          <a:cs typeface="Times New Roman"/>
                          <a:sym typeface="Times New Roman"/>
                        </a:rPr>
                        <a:t> </a:t>
                      </a:r>
                      <a:r>
                        <a:rPr b="1" lang="en-GB" sz="1200">
                          <a:solidFill>
                            <a:schemeClr val="dk1"/>
                          </a:solidFill>
                          <a:latin typeface="Times New Roman"/>
                          <a:ea typeface="Times New Roman"/>
                          <a:cs typeface="Times New Roman"/>
                          <a:sym typeface="Times New Roman"/>
                        </a:rPr>
                        <a:t>Mitigation Measures</a:t>
                      </a:r>
                      <a:endParaRPr b="1" sz="1200">
                        <a:solidFill>
                          <a:schemeClr val="dk1"/>
                        </a:solidFill>
                        <a:latin typeface="Times New Roman"/>
                        <a:ea typeface="Times New Roman"/>
                        <a:cs typeface="Times New Roman"/>
                        <a:sym typeface="Times New Roman"/>
                      </a:endParaRPr>
                    </a:p>
                    <a:p>
                      <a:pPr indent="-457200" lvl="0" marL="546100" rtl="0" algn="just">
                        <a:lnSpc>
                          <a:spcPct val="115000"/>
                        </a:lnSpc>
                        <a:spcBef>
                          <a:spcPts val="1200"/>
                        </a:spcBef>
                        <a:spcAft>
                          <a:spcPts val="0"/>
                        </a:spcAft>
                        <a:buClr>
                          <a:schemeClr val="dk1"/>
                        </a:buClr>
                        <a:buSzPts val="1100"/>
                        <a:buFont typeface="Arial"/>
                        <a:buNone/>
                      </a:pPr>
                      <a:r>
                        <a:rPr lang="en-GB" sz="1000">
                          <a:solidFill>
                            <a:schemeClr val="dk1"/>
                          </a:solidFill>
                          <a:latin typeface="Times New Roman"/>
                          <a:ea typeface="Times New Roman"/>
                          <a:cs typeface="Times New Roman"/>
                          <a:sym typeface="Times New Roman"/>
                        </a:rPr>
                        <a:t>i.</a:t>
                      </a:r>
                      <a:r>
                        <a:rPr lang="en-GB" sz="700">
                          <a:solidFill>
                            <a:schemeClr val="dk1"/>
                          </a:solidFill>
                          <a:latin typeface="Times New Roman"/>
                          <a:ea typeface="Times New Roman"/>
                          <a:cs typeface="Times New Roman"/>
                          <a:sym typeface="Times New Roman"/>
                        </a:rPr>
                        <a:t>                     </a:t>
                      </a:r>
                      <a:r>
                        <a:rPr lang="en-GB" sz="1200">
                          <a:solidFill>
                            <a:schemeClr val="dk1"/>
                          </a:solidFill>
                          <a:latin typeface="Times New Roman"/>
                          <a:ea typeface="Times New Roman"/>
                          <a:cs typeface="Times New Roman"/>
                          <a:sym typeface="Times New Roman"/>
                        </a:rPr>
                        <a:t>Infrastructure development and rehabilitation</a:t>
                      </a:r>
                      <a:endParaRPr sz="1200">
                        <a:solidFill>
                          <a:schemeClr val="dk1"/>
                        </a:solidFill>
                        <a:latin typeface="Times New Roman"/>
                        <a:ea typeface="Times New Roman"/>
                        <a:cs typeface="Times New Roman"/>
                        <a:sym typeface="Times New Roman"/>
                      </a:endParaRPr>
                    </a:p>
                    <a:p>
                      <a:pPr indent="-457200" lvl="0" marL="546100" rtl="0" algn="just">
                        <a:lnSpc>
                          <a:spcPct val="115000"/>
                        </a:lnSpc>
                        <a:spcBef>
                          <a:spcPts val="0"/>
                        </a:spcBef>
                        <a:spcAft>
                          <a:spcPts val="0"/>
                        </a:spcAft>
                        <a:buClr>
                          <a:schemeClr val="dk1"/>
                        </a:buClr>
                        <a:buSzPts val="1100"/>
                        <a:buFont typeface="Arial"/>
                        <a:buNone/>
                      </a:pPr>
                      <a:r>
                        <a:rPr lang="en-GB" sz="1000">
                          <a:solidFill>
                            <a:schemeClr val="dk1"/>
                          </a:solidFill>
                          <a:latin typeface="Times New Roman"/>
                          <a:ea typeface="Times New Roman"/>
                          <a:cs typeface="Times New Roman"/>
                          <a:sym typeface="Times New Roman"/>
                        </a:rPr>
                        <a:t>ii.</a:t>
                      </a:r>
                      <a:r>
                        <a:rPr lang="en-GB" sz="700">
                          <a:solidFill>
                            <a:schemeClr val="dk1"/>
                          </a:solidFill>
                          <a:latin typeface="Times New Roman"/>
                          <a:ea typeface="Times New Roman"/>
                          <a:cs typeface="Times New Roman"/>
                          <a:sym typeface="Times New Roman"/>
                        </a:rPr>
                        <a:t>                   </a:t>
                      </a:r>
                      <a:r>
                        <a:rPr lang="en-GB" sz="1200">
                          <a:solidFill>
                            <a:schemeClr val="dk1"/>
                          </a:solidFill>
                          <a:latin typeface="Times New Roman"/>
                          <a:ea typeface="Times New Roman"/>
                          <a:cs typeface="Times New Roman"/>
                          <a:sym typeface="Times New Roman"/>
                        </a:rPr>
                        <a:t>Increased advocacy and sensitization on TVET</a:t>
                      </a:r>
                      <a:endParaRPr sz="1200">
                        <a:solidFill>
                          <a:schemeClr val="dk1"/>
                        </a:solidFill>
                        <a:latin typeface="Times New Roman"/>
                        <a:ea typeface="Times New Roman"/>
                        <a:cs typeface="Times New Roman"/>
                        <a:sym typeface="Times New Roman"/>
                      </a:endParaRPr>
                    </a:p>
                    <a:p>
                      <a:pPr indent="-457200" lvl="0" marL="546100" rtl="0" algn="just">
                        <a:lnSpc>
                          <a:spcPct val="115000"/>
                        </a:lnSpc>
                        <a:spcBef>
                          <a:spcPts val="0"/>
                        </a:spcBef>
                        <a:spcAft>
                          <a:spcPts val="0"/>
                        </a:spcAft>
                        <a:buClr>
                          <a:schemeClr val="dk1"/>
                        </a:buClr>
                        <a:buSzPts val="1100"/>
                        <a:buFont typeface="Arial"/>
                        <a:buNone/>
                      </a:pPr>
                      <a:r>
                        <a:rPr lang="en-GB" sz="1000">
                          <a:solidFill>
                            <a:schemeClr val="dk1"/>
                          </a:solidFill>
                          <a:latin typeface="Times New Roman"/>
                          <a:ea typeface="Times New Roman"/>
                          <a:cs typeface="Times New Roman"/>
                          <a:sym typeface="Times New Roman"/>
                        </a:rPr>
                        <a:t>iii.</a:t>
                      </a:r>
                      <a:r>
                        <a:rPr lang="en-GB" sz="700">
                          <a:solidFill>
                            <a:schemeClr val="dk1"/>
                          </a:solidFill>
                          <a:latin typeface="Times New Roman"/>
                          <a:ea typeface="Times New Roman"/>
                          <a:cs typeface="Times New Roman"/>
                          <a:sym typeface="Times New Roman"/>
                        </a:rPr>
                        <a:t>                 </a:t>
                      </a:r>
                      <a:r>
                        <a:rPr lang="en-GB" sz="1200">
                          <a:solidFill>
                            <a:schemeClr val="dk1"/>
                          </a:solidFill>
                          <a:latin typeface="Times New Roman"/>
                          <a:ea typeface="Times New Roman"/>
                          <a:cs typeface="Times New Roman"/>
                          <a:sym typeface="Times New Roman"/>
                        </a:rPr>
                        <a:t>Improved conditions of service and staff development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1400"/>
                        <a:buNone/>
                      </a:pPr>
                      <a:r>
                        <a:rPr lang="en-GB" sz="1200">
                          <a:solidFill>
                            <a:schemeClr val="dk1"/>
                          </a:solidFill>
                          <a:latin typeface="Times New Roman"/>
                          <a:ea typeface="Times New Roman"/>
                          <a:cs typeface="Times New Roman"/>
                          <a:sym typeface="Times New Roman"/>
                        </a:rPr>
                        <a:t>Expand institutional establishment</a:t>
                      </a:r>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1894fecca65_0_69"/>
          <p:cNvSpPr txBox="1"/>
          <p:nvPr>
            <p:ph type="title"/>
          </p:nvPr>
        </p:nvSpPr>
        <p:spPr>
          <a:xfrm>
            <a:off x="838200" y="8050"/>
            <a:ext cx="10515600" cy="808800"/>
          </a:xfrm>
          <a:prstGeom prst="rect">
            <a:avLst/>
          </a:prstGeom>
        </p:spPr>
        <p:txBody>
          <a:bodyPr anchorCtr="0" anchor="ctr" bIns="45700" lIns="91425" spcFirstLastPara="1" rIns="91425" wrap="square" tIns="45700">
            <a:normAutofit/>
          </a:bodyPr>
          <a:lstStyle/>
          <a:p>
            <a:pPr indent="0" lvl="0" marL="0" rtl="0" algn="ctr">
              <a:lnSpc>
                <a:spcPct val="100000"/>
              </a:lnSpc>
              <a:spcBef>
                <a:spcPts val="0"/>
              </a:spcBef>
              <a:spcAft>
                <a:spcPts val="0"/>
              </a:spcAft>
              <a:buNone/>
            </a:pPr>
            <a:r>
              <a:rPr b="1" lang="en-GB" sz="2400">
                <a:solidFill>
                  <a:srgbClr val="002060"/>
                </a:solidFill>
                <a:latin typeface="Arial"/>
                <a:ea typeface="Arial"/>
                <a:cs typeface="Arial"/>
                <a:sym typeface="Arial"/>
              </a:rPr>
              <a:t>Slide 4: R&amp;I Ecosystem Analysis - II Contd</a:t>
            </a:r>
            <a:endParaRPr/>
          </a:p>
        </p:txBody>
      </p:sp>
      <p:graphicFrame>
        <p:nvGraphicFramePr>
          <p:cNvPr id="146" name="Google Shape;146;g1894fecca65_0_69"/>
          <p:cNvGraphicFramePr/>
          <p:nvPr/>
        </p:nvGraphicFramePr>
        <p:xfrm>
          <a:off x="0" y="816840"/>
          <a:ext cx="3000000" cy="3000000"/>
        </p:xfrm>
        <a:graphic>
          <a:graphicData uri="http://schemas.openxmlformats.org/drawingml/2006/table">
            <a:tbl>
              <a:tblPr>
                <a:noFill/>
                <a:tableStyleId>{C7806586-3630-4BBC-8B67-F9E909A6B5CC}</a:tableStyleId>
              </a:tblPr>
              <a:tblGrid>
                <a:gridCol w="2056500"/>
                <a:gridCol w="5645575"/>
                <a:gridCol w="4489925"/>
              </a:tblGrid>
              <a:tr h="300950">
                <a:tc>
                  <a:txBody>
                    <a:bodyPr/>
                    <a:lstStyle/>
                    <a:p>
                      <a:pPr indent="0" lvl="0" marL="0" rtl="0" algn="l">
                        <a:spcBef>
                          <a:spcPts val="0"/>
                        </a:spcBef>
                        <a:spcAft>
                          <a:spcPts val="0"/>
                        </a:spcAft>
                        <a:buNone/>
                      </a:pPr>
                      <a:r>
                        <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gridSpan="2">
                  <a:txBody>
                    <a:bodyPr/>
                    <a:lstStyle/>
                    <a:p>
                      <a:pPr indent="0" lvl="0" marL="0" rtl="0" algn="l">
                        <a:spcBef>
                          <a:spcPts val="0"/>
                        </a:spcBef>
                        <a:spcAft>
                          <a:spcPts val="0"/>
                        </a:spcAft>
                        <a:buNone/>
                      </a:pPr>
                      <a:r>
                        <a:rPr b="1" lang="en-GB"/>
                        <a:t>Impact on the Institution</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300950">
                <a:tc>
                  <a:txBody>
                    <a:bodyPr/>
                    <a:lstStyle/>
                    <a:p>
                      <a:pPr indent="0" lvl="0" marL="0" rtl="0" algn="l">
                        <a:spcBef>
                          <a:spcPts val="0"/>
                        </a:spcBef>
                        <a:spcAft>
                          <a:spcPts val="0"/>
                        </a:spcAft>
                        <a:buNone/>
                      </a:pPr>
                      <a:r>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Positive (Opportunity)</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a:t>Negative (Threat)</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58100">
                <a:tc gridSpan="3">
                  <a:txBody>
                    <a:bodyPr/>
                    <a:lstStyle/>
                    <a:p>
                      <a:pPr indent="0" lvl="0" marL="0" rtl="0" algn="l">
                        <a:spcBef>
                          <a:spcPts val="0"/>
                        </a:spcBef>
                        <a:spcAft>
                          <a:spcPts val="0"/>
                        </a:spcAft>
                        <a:buNone/>
                      </a:pPr>
                      <a:r>
                        <a:rPr b="1" lang="en-GB">
                          <a:solidFill>
                            <a:schemeClr val="dk1"/>
                          </a:solidFill>
                        </a:rPr>
                        <a:t>4</a:t>
                      </a:r>
                      <a:r>
                        <a:rPr b="1" lang="en-GB">
                          <a:solidFill>
                            <a:schemeClr val="dk1"/>
                          </a:solidFill>
                        </a:rPr>
                        <a:t>. Technological</a:t>
                      </a:r>
                      <a:endParaRPr b="1"/>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1853375">
                <a:tc>
                  <a:txBody>
                    <a:bodyPr/>
                    <a:lstStyle/>
                    <a:p>
                      <a:pPr indent="-178899" lvl="0" marL="179999" rtl="0" algn="just">
                        <a:lnSpc>
                          <a:spcPct val="100000"/>
                        </a:lnSpc>
                        <a:spcBef>
                          <a:spcPts val="1200"/>
                        </a:spcBef>
                        <a:spcAft>
                          <a:spcPts val="0"/>
                        </a:spcAft>
                        <a:buSzPts val="1400"/>
                        <a:buFont typeface="Times New Roman"/>
                        <a:buAutoNum type="arabicPeriod"/>
                      </a:pPr>
                      <a:r>
                        <a:rPr lang="en-GB">
                          <a:latin typeface="Times New Roman"/>
                          <a:ea typeface="Times New Roman"/>
                          <a:cs typeface="Times New Roman"/>
                          <a:sym typeface="Times New Roman"/>
                        </a:rPr>
                        <a:t>Advancements in Technology Innovation such as use of E-platforms, Artificial Intelligence (AI), nanotechnology and Space Science</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Increased innovation resulting in increased productivity</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Use of E-Platforms for cost effectiveness and communication.</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Integration of systems in all sectors</a:t>
                      </a:r>
                      <a:endParaRPr>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GB">
                          <a:latin typeface="Times New Roman"/>
                          <a:ea typeface="Times New Roman"/>
                          <a:cs typeface="Times New Roman"/>
                          <a:sym typeface="Times New Roman"/>
                        </a:rPr>
                        <a:t>Optimisation Measures</a:t>
                      </a:r>
                      <a:endParaRPr b="1">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startAt="4"/>
                      </a:pPr>
                      <a:r>
                        <a:rPr lang="en-GB">
                          <a:latin typeface="Times New Roman"/>
                          <a:ea typeface="Times New Roman"/>
                          <a:cs typeface="Times New Roman"/>
                          <a:sym typeface="Times New Roman"/>
                        </a:rPr>
                        <a:t>Increased awareness on the use of digital platforms</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startAt="4"/>
                      </a:pPr>
                      <a:r>
                        <a:rPr lang="en-GB">
                          <a:latin typeface="Times New Roman"/>
                          <a:ea typeface="Times New Roman"/>
                          <a:cs typeface="Times New Roman"/>
                          <a:sym typeface="Times New Roman"/>
                        </a:rPr>
                        <a:t>Development of innovative solutions</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startAt="4"/>
                      </a:pPr>
                      <a:r>
                        <a:rPr lang="en-GB">
                          <a:latin typeface="Times New Roman"/>
                          <a:ea typeface="Times New Roman"/>
                          <a:cs typeface="Times New Roman"/>
                          <a:sym typeface="Times New Roman"/>
                        </a:rPr>
                        <a:t>Development of digital infrastructure</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Inadequate digital infrastructure</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Lack of capacities to fully utilize digital services</a:t>
                      </a:r>
                      <a:endParaRPr>
                        <a:latin typeface="Times New Roman"/>
                        <a:ea typeface="Times New Roman"/>
                        <a:cs typeface="Times New Roman"/>
                        <a:sym typeface="Times New Roman"/>
                      </a:endParaRPr>
                    </a:p>
                    <a:p>
                      <a:pPr indent="-317500" lvl="0" marL="457200" rtl="0" algn="just">
                        <a:lnSpc>
                          <a:spcPct val="100000"/>
                        </a:lnSpc>
                        <a:spcBef>
                          <a:spcPts val="0"/>
                        </a:spcBef>
                        <a:spcAft>
                          <a:spcPts val="0"/>
                        </a:spcAft>
                        <a:buSzPts val="1400"/>
                        <a:buAutoNum type="arabicPeriod"/>
                      </a:pPr>
                      <a:r>
                        <a:rPr lang="en-GB">
                          <a:latin typeface="Times New Roman"/>
                          <a:ea typeface="Times New Roman"/>
                          <a:cs typeface="Times New Roman"/>
                          <a:sym typeface="Times New Roman"/>
                        </a:rPr>
                        <a:t>The high turnover of certain technologies</a:t>
                      </a:r>
                      <a:endParaRPr>
                        <a:latin typeface="Times New Roman"/>
                        <a:ea typeface="Times New Roman"/>
                        <a:cs typeface="Times New Roman"/>
                        <a:sym typeface="Times New Roman"/>
                      </a:endParaRPr>
                    </a:p>
                    <a:p>
                      <a:pPr indent="0" lvl="0" marL="228600" rtl="0" algn="just">
                        <a:lnSpc>
                          <a:spcPct val="100000"/>
                        </a:lnSpc>
                        <a:spcBef>
                          <a:spcPts val="0"/>
                        </a:spcBef>
                        <a:spcAft>
                          <a:spcPts val="0"/>
                        </a:spcAft>
                        <a:buNone/>
                      </a:pPr>
                      <a:r>
                        <a:rPr b="1" lang="en-GB">
                          <a:latin typeface="Times New Roman"/>
                          <a:ea typeface="Times New Roman"/>
                          <a:cs typeface="Times New Roman"/>
                          <a:sym typeface="Times New Roman"/>
                        </a:rPr>
                        <a:t>Mitigation Measures</a:t>
                      </a:r>
                      <a:endParaRPr b="1">
                        <a:latin typeface="Times New Roman"/>
                        <a:ea typeface="Times New Roman"/>
                        <a:cs typeface="Times New Roman"/>
                        <a:sym typeface="Times New Roman"/>
                      </a:endParaRPr>
                    </a:p>
                    <a:p>
                      <a:pPr indent="-457200" lvl="0" marL="685800" rtl="0" algn="just">
                        <a:lnSpc>
                          <a:spcPct val="100000"/>
                        </a:lnSpc>
                        <a:spcBef>
                          <a:spcPts val="0"/>
                        </a:spcBef>
                        <a:spcAft>
                          <a:spcPts val="0"/>
                        </a:spcAft>
                        <a:buNone/>
                      </a:pPr>
                      <a:r>
                        <a:rPr lang="en-GB">
                          <a:latin typeface="Times New Roman"/>
                          <a:ea typeface="Times New Roman"/>
                          <a:cs typeface="Times New Roman"/>
                          <a:sym typeface="Times New Roman"/>
                        </a:rPr>
                        <a:t>i.Digital Infrastructure development</a:t>
                      </a:r>
                      <a:endParaRPr>
                        <a:latin typeface="Times New Roman"/>
                        <a:ea typeface="Times New Roman"/>
                        <a:cs typeface="Times New Roman"/>
                        <a:sym typeface="Times New Roman"/>
                      </a:endParaRPr>
                    </a:p>
                    <a:p>
                      <a:pPr indent="-457200" lvl="0" marL="685800" rtl="0" algn="just">
                        <a:lnSpc>
                          <a:spcPct val="100000"/>
                        </a:lnSpc>
                        <a:spcBef>
                          <a:spcPts val="0"/>
                        </a:spcBef>
                        <a:spcAft>
                          <a:spcPts val="0"/>
                        </a:spcAft>
                        <a:buNone/>
                      </a:pPr>
                      <a:r>
                        <a:rPr lang="en-GB">
                          <a:latin typeface="Times New Roman"/>
                          <a:ea typeface="Times New Roman"/>
                          <a:cs typeface="Times New Roman"/>
                          <a:sym typeface="Times New Roman"/>
                        </a:rPr>
                        <a:t>ii.Enhance investment in advanced technologies</a:t>
                      </a:r>
                      <a:endParaRPr>
                        <a:latin typeface="Times New Roman"/>
                        <a:ea typeface="Times New Roman"/>
                        <a:cs typeface="Times New Roman"/>
                        <a:sym typeface="Times New Roman"/>
                      </a:endParaRPr>
                    </a:p>
                    <a:p>
                      <a:pPr indent="-457200" lvl="0" marL="685800" rtl="0" algn="just">
                        <a:lnSpc>
                          <a:spcPct val="100000"/>
                        </a:lnSpc>
                        <a:spcBef>
                          <a:spcPts val="0"/>
                        </a:spcBef>
                        <a:spcAft>
                          <a:spcPts val="0"/>
                        </a:spcAft>
                        <a:buNone/>
                      </a:pPr>
                      <a:r>
                        <a:rPr lang="en-GB">
                          <a:latin typeface="Times New Roman"/>
                          <a:ea typeface="Times New Roman"/>
                          <a:cs typeface="Times New Roman"/>
                          <a:sym typeface="Times New Roman"/>
                        </a:rPr>
                        <a:t>iii.build capacity in the use of advanced technology.</a:t>
                      </a:r>
                      <a:endParaRPr>
                        <a:latin typeface="Times New Roman"/>
                        <a:ea typeface="Times New Roman"/>
                        <a:cs typeface="Times New Roman"/>
                        <a:sym typeface="Times New Roman"/>
                      </a:endParaRPr>
                    </a:p>
                    <a:p>
                      <a:pPr indent="-457200" lvl="0" marL="685800" rtl="0" algn="just">
                        <a:lnSpc>
                          <a:spcPct val="100000"/>
                        </a:lnSpc>
                        <a:spcBef>
                          <a:spcPts val="0"/>
                        </a:spcBef>
                        <a:spcAft>
                          <a:spcPts val="0"/>
                        </a:spcAft>
                        <a:buNone/>
                      </a:pPr>
                      <a:r>
                        <a:rPr lang="en-GB">
                          <a:latin typeface="Times New Roman"/>
                          <a:ea typeface="Times New Roman"/>
                          <a:cs typeface="Times New Roman"/>
                          <a:sym typeface="Times New Roman"/>
                        </a:rPr>
                        <a:t>iv.Equipping institution with Digital equipment</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24900">
                <a:tc>
                  <a:txBody>
                    <a:bodyPr/>
                    <a:lstStyle/>
                    <a:p>
                      <a:pPr indent="0" lvl="0" marL="0" rtl="0" algn="just">
                        <a:lnSpc>
                          <a:spcPct val="115000"/>
                        </a:lnSpc>
                        <a:spcBef>
                          <a:spcPts val="0"/>
                        </a:spcBef>
                        <a:spcAft>
                          <a:spcPts val="1200"/>
                        </a:spcAft>
                        <a:buNone/>
                      </a:pPr>
                      <a:r>
                        <a:rPr b="1" lang="en-GB" sz="1200">
                          <a:solidFill>
                            <a:schemeClr val="dk1"/>
                          </a:solidFill>
                          <a:latin typeface="Times New Roman"/>
                          <a:ea typeface="Times New Roman"/>
                          <a:cs typeface="Times New Roman"/>
                          <a:sym typeface="Times New Roman"/>
                        </a:rPr>
                        <a:t>5. Ecological/Environmental</a:t>
                      </a:r>
                      <a:endParaRPr sz="1200">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644725">
                <a:tc>
                  <a:txBody>
                    <a:bodyPr/>
                    <a:lstStyle/>
                    <a:p>
                      <a:pPr indent="-311150" lvl="0" marL="457200" rtl="0" algn="just">
                        <a:lnSpc>
                          <a:spcPct val="115000"/>
                        </a:lnSpc>
                        <a:spcBef>
                          <a:spcPts val="0"/>
                        </a:spcBef>
                        <a:spcAft>
                          <a:spcPts val="0"/>
                        </a:spcAft>
                        <a:buSzPts val="1300"/>
                        <a:buAutoNum type="arabicPeriod"/>
                      </a:pPr>
                      <a:r>
                        <a:rPr lang="en-GB">
                          <a:latin typeface="Times New Roman"/>
                          <a:ea typeface="Times New Roman"/>
                          <a:cs typeface="Times New Roman"/>
                          <a:sym typeface="Times New Roman"/>
                        </a:rPr>
                        <a:t>Climate change issues such as drought, floods and high temperature negatively affecting the environment.</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Climate change research in mitigating the effects of climate change on the environment</a:t>
                      </a:r>
                      <a:endParaRPr>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Developing Green skills</a:t>
                      </a:r>
                      <a:endParaRPr>
                        <a:latin typeface="Times New Roman"/>
                        <a:ea typeface="Times New Roman"/>
                        <a:cs typeface="Times New Roman"/>
                        <a:sym typeface="Times New Roman"/>
                      </a:endParaRPr>
                    </a:p>
                    <a:p>
                      <a:pPr indent="0" lvl="0" marL="0" rtl="0" algn="just">
                        <a:lnSpc>
                          <a:spcPct val="100000"/>
                        </a:lnSpc>
                        <a:spcBef>
                          <a:spcPts val="0"/>
                        </a:spcBef>
                        <a:spcAft>
                          <a:spcPts val="0"/>
                        </a:spcAft>
                        <a:buNone/>
                      </a:pPr>
                      <a:r>
                        <a:rPr b="1" lang="en-GB">
                          <a:latin typeface="Times New Roman"/>
                          <a:ea typeface="Times New Roman"/>
                          <a:cs typeface="Times New Roman"/>
                          <a:sym typeface="Times New Roman"/>
                        </a:rPr>
                        <a:t>Optimisation Measures</a:t>
                      </a:r>
                      <a:endParaRPr b="1">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Prioritise climate change related research;</a:t>
                      </a:r>
                      <a:endParaRPr>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Engage stakeholders for support in Climate change related Research and Development;</a:t>
                      </a:r>
                      <a:endParaRPr>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Strengthen collaboration with stakeholders in Climate change related Research and Development; and</a:t>
                      </a:r>
                      <a:endParaRPr>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Continue monitoring the mainstreaming of Climate Change in the curriculum</a:t>
                      </a:r>
                      <a:endParaRPr>
                        <a:latin typeface="Times New Roman"/>
                        <a:ea typeface="Times New Roman"/>
                        <a:cs typeface="Times New Roman"/>
                        <a:sym typeface="Times New Roman"/>
                      </a:endParaRPr>
                    </a:p>
                    <a:p>
                      <a:pPr indent="-311150" lvl="0" marL="457200" rtl="0" algn="just">
                        <a:lnSpc>
                          <a:spcPct val="100000"/>
                        </a:lnSpc>
                        <a:spcBef>
                          <a:spcPts val="0"/>
                        </a:spcBef>
                        <a:spcAft>
                          <a:spcPts val="0"/>
                        </a:spcAft>
                        <a:buSzPts val="1300"/>
                        <a:buAutoNum type="arabicPeriod"/>
                      </a:pPr>
                      <a:r>
                        <a:rPr lang="en-GB">
                          <a:latin typeface="Times New Roman"/>
                          <a:ea typeface="Times New Roman"/>
                          <a:cs typeface="Times New Roman"/>
                          <a:sym typeface="Times New Roman"/>
                        </a:rPr>
                        <a:t>Enhancing green practices</a:t>
                      </a:r>
                      <a:endParaRPr>
                        <a:latin typeface="Times New Roman"/>
                        <a:ea typeface="Times New Roman"/>
                        <a:cs typeface="Times New Roman"/>
                        <a:sym typeface="Times New Roman"/>
                      </a:endParaRPr>
                    </a:p>
                    <a:p>
                      <a:pPr indent="0" lvl="0" marL="457200" rtl="0" algn="just">
                        <a:lnSpc>
                          <a:spcPct val="115000"/>
                        </a:lnSpc>
                        <a:spcBef>
                          <a:spcPts val="1200"/>
                        </a:spcBef>
                        <a:spcAft>
                          <a:spcPts val="1200"/>
                        </a:spcAft>
                        <a:buNone/>
                      </a:pPr>
                      <a:r>
                        <a:rPr lang="en-GB">
                          <a:latin typeface="Times New Roman"/>
                          <a:ea typeface="Times New Roman"/>
                          <a:cs typeface="Times New Roman"/>
                          <a:sym typeface="Times New Roman"/>
                        </a:rPr>
                        <a:t> </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311150" lvl="0" marL="457200" rtl="0" algn="just">
                        <a:lnSpc>
                          <a:spcPct val="115000"/>
                        </a:lnSpc>
                        <a:spcBef>
                          <a:spcPts val="0"/>
                        </a:spcBef>
                        <a:spcAft>
                          <a:spcPts val="0"/>
                        </a:spcAft>
                        <a:buSzPts val="1300"/>
                        <a:buAutoNum type="arabicPeriod"/>
                      </a:pPr>
                      <a:r>
                        <a:rPr lang="en-GB">
                          <a:latin typeface="Times New Roman"/>
                          <a:ea typeface="Times New Roman"/>
                          <a:cs typeface="Times New Roman"/>
                          <a:sym typeface="Times New Roman"/>
                        </a:rPr>
                        <a:t>Weak climate change adaptability</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a:pPr>
                      <a:r>
                        <a:rPr lang="en-GB">
                          <a:latin typeface="Times New Roman"/>
                          <a:ea typeface="Times New Roman"/>
                          <a:cs typeface="Times New Roman"/>
                          <a:sym typeface="Times New Roman"/>
                        </a:rPr>
                        <a:t>Lack of mechanism for disposal e-waste</a:t>
                      </a:r>
                      <a:endParaRPr>
                        <a:latin typeface="Times New Roman"/>
                        <a:ea typeface="Times New Roman"/>
                        <a:cs typeface="Times New Roman"/>
                        <a:sym typeface="Times New Roman"/>
                      </a:endParaRPr>
                    </a:p>
                    <a:p>
                      <a:pPr indent="0" lvl="0" marL="0" rtl="0" algn="just">
                        <a:lnSpc>
                          <a:spcPct val="115000"/>
                        </a:lnSpc>
                        <a:spcBef>
                          <a:spcPts val="1200"/>
                        </a:spcBef>
                        <a:spcAft>
                          <a:spcPts val="0"/>
                        </a:spcAft>
                        <a:buNone/>
                      </a:pPr>
                      <a:r>
                        <a:rPr b="1" lang="en-GB">
                          <a:latin typeface="Times New Roman"/>
                          <a:ea typeface="Times New Roman"/>
                          <a:cs typeface="Times New Roman"/>
                          <a:sym typeface="Times New Roman"/>
                        </a:rPr>
                        <a:t>       Mitigation Measures</a:t>
                      </a:r>
                      <a:endParaRPr b="1">
                        <a:latin typeface="Times New Roman"/>
                        <a:ea typeface="Times New Roman"/>
                        <a:cs typeface="Times New Roman"/>
                        <a:sym typeface="Times New Roman"/>
                      </a:endParaRPr>
                    </a:p>
                    <a:p>
                      <a:pPr indent="-311150" lvl="0" marL="457200" rtl="0" algn="just">
                        <a:lnSpc>
                          <a:spcPct val="115000"/>
                        </a:lnSpc>
                        <a:spcBef>
                          <a:spcPts val="1200"/>
                        </a:spcBef>
                        <a:spcAft>
                          <a:spcPts val="0"/>
                        </a:spcAft>
                        <a:buSzPts val="1300"/>
                        <a:buAutoNum type="arabicPeriod" startAt="3"/>
                      </a:pPr>
                      <a:r>
                        <a:rPr lang="en-GB">
                          <a:latin typeface="Times New Roman"/>
                          <a:ea typeface="Times New Roman"/>
                          <a:cs typeface="Times New Roman"/>
                          <a:sym typeface="Times New Roman"/>
                        </a:rPr>
                        <a:t>promote utilisation of alternative sources of energy</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startAt="3"/>
                      </a:pPr>
                      <a:r>
                        <a:rPr lang="en-GB">
                          <a:latin typeface="Times New Roman"/>
                          <a:ea typeface="Times New Roman"/>
                          <a:cs typeface="Times New Roman"/>
                          <a:sym typeface="Times New Roman"/>
                        </a:rPr>
                        <a:t> prioritise research in alternative sources of energy</a:t>
                      </a:r>
                      <a:endParaRPr>
                        <a:latin typeface="Times New Roman"/>
                        <a:ea typeface="Times New Roman"/>
                        <a:cs typeface="Times New Roman"/>
                        <a:sym typeface="Times New Roman"/>
                      </a:endParaRPr>
                    </a:p>
                    <a:p>
                      <a:pPr indent="-311150" lvl="0" marL="457200" rtl="0" algn="just">
                        <a:lnSpc>
                          <a:spcPct val="115000"/>
                        </a:lnSpc>
                        <a:spcBef>
                          <a:spcPts val="0"/>
                        </a:spcBef>
                        <a:spcAft>
                          <a:spcPts val="0"/>
                        </a:spcAft>
                        <a:buSzPts val="1300"/>
                        <a:buAutoNum type="arabicPeriod" startAt="3"/>
                      </a:pPr>
                      <a:r>
                        <a:rPr lang="en-GB">
                          <a:latin typeface="Times New Roman"/>
                          <a:ea typeface="Times New Roman"/>
                          <a:cs typeface="Times New Roman"/>
                          <a:sym typeface="Times New Roman"/>
                        </a:rPr>
                        <a:t>Develop a mechanism for disposal  and recycling of e-waste</a:t>
                      </a:r>
                      <a:endParaRPr>
                        <a:latin typeface="Times New Roman"/>
                        <a:ea typeface="Times New Roman"/>
                        <a:cs typeface="Times New Roman"/>
                        <a:sym typeface="Times New Roman"/>
                      </a:endParaRPr>
                    </a:p>
                  </a:txBody>
                  <a:tcPr marT="91425" marB="91425" marR="68575" marL="6857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2_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C4F38A0555DA42B888A814F7B747C8" ma:contentTypeVersion="2" ma:contentTypeDescription="Create a new document." ma:contentTypeScope="" ma:versionID="b01063b2a0cf328875b82a6d7076f95e">
  <xsd:schema xmlns:xsd="http://www.w3.org/2001/XMLSchema" xmlns:xs="http://www.w3.org/2001/XMLSchema" xmlns:p="http://schemas.microsoft.com/office/2006/metadata/properties" xmlns:ns1="http://schemas.microsoft.com/sharepoint/v3" xmlns:ns2="e04c153b-a11c-455a-abac-fd2056ff5725" targetNamespace="http://schemas.microsoft.com/office/2006/metadata/properties" ma:root="true" ma:fieldsID="df50995ac62259e20dd519ef8939a6e8" ns1:_="" ns2:_="">
    <xsd:import namespace="http://schemas.microsoft.com/sharepoint/v3"/>
    <xsd:import namespace="e04c153b-a11c-455a-abac-fd2056ff572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4c153b-a11c-455a-abac-fd2056ff57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60D9058-22A3-4952-9F0E-C6910A394833}"/>
</file>

<file path=customXml/itemProps2.xml><?xml version="1.0" encoding="utf-8"?>
<ds:datastoreItem xmlns:ds="http://schemas.openxmlformats.org/officeDocument/2006/customXml" ds:itemID="{A562891D-15F8-488F-AA2C-F5481BFCDBFC}"/>
</file>

<file path=customXml/itemProps3.xml><?xml version="1.0" encoding="utf-8"?>
<ds:datastoreItem xmlns:ds="http://schemas.openxmlformats.org/officeDocument/2006/customXml" ds:itemID="{00C9E9BD-03A2-484A-9623-AD588C0FCFA3}"/>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Barth, Caroline</dc:creator>
  <dcterms:created xsi:type="dcterms:W3CDTF">2021-05-03T08:54:49Z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0x010100E6C4F38A0555DA42B888A814F7B747C8</vt:lpwstr>
  </property>
</Properties>
</file>