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77" r:id="rId2"/>
    <p:sldId id="259" r:id="rId3"/>
    <p:sldId id="262" r:id="rId4"/>
    <p:sldId id="432" r:id="rId5"/>
    <p:sldId id="437" r:id="rId6"/>
    <p:sldId id="433" r:id="rId7"/>
    <p:sldId id="436" r:id="rId8"/>
    <p:sldId id="39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A61DA-0D31-4529-91DC-2DD54BD9CF62}" v="4" dt="2022-10-18T08:24:47.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70" autoAdjust="0"/>
    <p:restoredTop sz="56545" autoAdjust="0"/>
  </p:normalViewPr>
  <p:slideViewPr>
    <p:cSldViewPr snapToGrid="0">
      <p:cViewPr varScale="1">
        <p:scale>
          <a:sx n="37" d="100"/>
          <a:sy n="37" d="100"/>
        </p:scale>
        <p:origin x="2124" y="4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keondc1ha011\dewa\DEPT\GEO-6\OUTREACH\Strategy\EnergyFoodWasteGraphic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dirty="0"/>
              <a:t>Opposing Trends for Energy Demand </a:t>
            </a:r>
          </a:p>
          <a:p>
            <a:pPr>
              <a:defRPr/>
            </a:pPr>
            <a:r>
              <a:rPr lang="en-US" dirty="0"/>
              <a:t>and Fossil Fuel Mix</a:t>
            </a:r>
          </a:p>
        </c:rich>
      </c:tx>
      <c:layout>
        <c:manualLayout>
          <c:xMode val="edge"/>
          <c:yMode val="edge"/>
          <c:x val="0.25977565922754964"/>
          <c:y val="7.628250715974398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4.3572470107903181E-2"/>
          <c:y val="0.16993260895702006"/>
          <c:w val="0.89433654126567508"/>
          <c:h val="0.65929118320939084"/>
        </c:manualLayout>
      </c:layout>
      <c:scatterChart>
        <c:scatterStyle val="lineMarker"/>
        <c:varyColors val="0"/>
        <c:ser>
          <c:idx val="0"/>
          <c:order val="0"/>
          <c:tx>
            <c:strRef>
              <c:f>Energy!$C$3</c:f>
              <c:strCache>
                <c:ptCount val="1"/>
                <c:pt idx="0">
                  <c:v>Growth in Energy Demand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Energy!$B$4:$B$7</c:f>
              <c:numCache>
                <c:formatCode>General</c:formatCode>
                <c:ptCount val="4"/>
                <c:pt idx="0">
                  <c:v>2020</c:v>
                </c:pt>
                <c:pt idx="1">
                  <c:v>2030</c:v>
                </c:pt>
                <c:pt idx="2">
                  <c:v>2040</c:v>
                </c:pt>
                <c:pt idx="3">
                  <c:v>2050</c:v>
                </c:pt>
              </c:numCache>
            </c:numRef>
          </c:xVal>
          <c:yVal>
            <c:numRef>
              <c:f>Energy!$C$4:$C$7</c:f>
              <c:numCache>
                <c:formatCode>General</c:formatCode>
                <c:ptCount val="4"/>
                <c:pt idx="0">
                  <c:v>100</c:v>
                </c:pt>
                <c:pt idx="1">
                  <c:v>113</c:v>
                </c:pt>
                <c:pt idx="2">
                  <c:v>126</c:v>
                </c:pt>
                <c:pt idx="3">
                  <c:v>140</c:v>
                </c:pt>
              </c:numCache>
            </c:numRef>
          </c:yVal>
          <c:smooth val="0"/>
          <c:extLst>
            <c:ext xmlns:c16="http://schemas.microsoft.com/office/drawing/2014/chart" uri="{C3380CC4-5D6E-409C-BE32-E72D297353CC}">
              <c16:uniqueId val="{00000000-1651-4B1E-81AC-D973940D3CB5}"/>
            </c:ext>
          </c:extLst>
        </c:ser>
        <c:dLbls>
          <c:showLegendKey val="0"/>
          <c:showVal val="0"/>
          <c:showCatName val="0"/>
          <c:showSerName val="0"/>
          <c:showPercent val="0"/>
          <c:showBubbleSize val="0"/>
        </c:dLbls>
        <c:axId val="1556706607"/>
        <c:axId val="1597096575"/>
      </c:scatterChart>
      <c:scatterChart>
        <c:scatterStyle val="lineMarker"/>
        <c:varyColors val="0"/>
        <c:ser>
          <c:idx val="1"/>
          <c:order val="1"/>
          <c:tx>
            <c:strRef>
              <c:f>Energy!$D$3</c:f>
              <c:strCache>
                <c:ptCount val="1"/>
                <c:pt idx="0">
                  <c:v>Reduction in Fossil Fuel mix</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Energy!$B$4:$B$7</c:f>
              <c:numCache>
                <c:formatCode>General</c:formatCode>
                <c:ptCount val="4"/>
                <c:pt idx="0">
                  <c:v>2020</c:v>
                </c:pt>
                <c:pt idx="1">
                  <c:v>2030</c:v>
                </c:pt>
                <c:pt idx="2">
                  <c:v>2040</c:v>
                </c:pt>
                <c:pt idx="3">
                  <c:v>2050</c:v>
                </c:pt>
              </c:numCache>
            </c:numRef>
          </c:xVal>
          <c:yVal>
            <c:numRef>
              <c:f>Energy!$D$4:$D$7</c:f>
              <c:numCache>
                <c:formatCode>General</c:formatCode>
                <c:ptCount val="4"/>
                <c:pt idx="0">
                  <c:v>140</c:v>
                </c:pt>
                <c:pt idx="1">
                  <c:v>110</c:v>
                </c:pt>
                <c:pt idx="2">
                  <c:v>70</c:v>
                </c:pt>
                <c:pt idx="3">
                  <c:v>30</c:v>
                </c:pt>
              </c:numCache>
            </c:numRef>
          </c:yVal>
          <c:smooth val="0"/>
          <c:extLst>
            <c:ext xmlns:c16="http://schemas.microsoft.com/office/drawing/2014/chart" uri="{C3380CC4-5D6E-409C-BE32-E72D297353CC}">
              <c16:uniqueId val="{00000001-1651-4B1E-81AC-D973940D3CB5}"/>
            </c:ext>
          </c:extLst>
        </c:ser>
        <c:dLbls>
          <c:showLegendKey val="0"/>
          <c:showVal val="0"/>
          <c:showCatName val="0"/>
          <c:showSerName val="0"/>
          <c:showPercent val="0"/>
          <c:showBubbleSize val="0"/>
        </c:dLbls>
        <c:axId val="1597089087"/>
        <c:axId val="1597101567"/>
      </c:scatterChart>
      <c:valAx>
        <c:axId val="15567066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97096575"/>
        <c:crosses val="autoZero"/>
        <c:crossBetween val="midCat"/>
      </c:valAx>
      <c:valAx>
        <c:axId val="1597096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56706607"/>
        <c:crosses val="autoZero"/>
        <c:crossBetween val="midCat"/>
      </c:valAx>
      <c:valAx>
        <c:axId val="1597101567"/>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97089087"/>
        <c:crosses val="max"/>
        <c:crossBetween val="midCat"/>
      </c:valAx>
      <c:valAx>
        <c:axId val="1597089087"/>
        <c:scaling>
          <c:orientation val="minMax"/>
        </c:scaling>
        <c:delete val="1"/>
        <c:axPos val="b"/>
        <c:numFmt formatCode="General" sourceLinked="1"/>
        <c:majorTickMark val="out"/>
        <c:minorTickMark val="none"/>
        <c:tickLblPos val="nextTo"/>
        <c:crossAx val="15971015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586CA-B275-4F41-9E97-946A2186724F}"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E3D9B-0BE1-436D-ABF0-6CB4FB113716}" type="slidenum">
              <a:rPr lang="en-US" smtClean="0"/>
              <a:t>‹#›</a:t>
            </a:fld>
            <a:endParaRPr lang="en-US"/>
          </a:p>
        </p:txBody>
      </p:sp>
    </p:spTree>
    <p:extLst>
      <p:ext uri="{BB962C8B-B14F-4D97-AF65-F5344CB8AC3E}">
        <p14:creationId xmlns:p14="http://schemas.microsoft.com/office/powerpoint/2010/main" val="26859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3.epa.gov/climatechange/ghgemissions/global.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alternet.org/story/94052/eating_meat_is_worse_than_driving_a_truck_..._for_the_climate" TargetMode="External"/><Relationship Id="rId4" Type="http://schemas.openxmlformats.org/officeDocument/2006/relationships/hyperlink" Target="https://www3.epa.gov/otaq/climate/basicinfo.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day and I hope you are all well, thank you for joining for this training session. My name is Ignacio Sanchez and I work for UNEP in the scientific assessments team. I’m here to speak about creating science for decision-making. Thank you to the organizers for hosting this training on this important topic. Most policies require a strong base of evidence, meaning creating science for policymaking is of great importance.</a:t>
            </a:r>
            <a:endParaRPr lang="en-US" b="1" u="sng" dirty="0"/>
          </a:p>
          <a:p>
            <a:endParaRPr lang="en-US" b="1" u="sng" dirty="0"/>
          </a:p>
          <a:p>
            <a:r>
              <a:rPr lang="en-US" b="1" u="sng" dirty="0"/>
              <a:t>Learning Objective:</a:t>
            </a:r>
            <a:r>
              <a:rPr lang="en-US" b="0" u="none" dirty="0"/>
              <a:t> Goals of the session – creating science for decision-making because policies require evidence to support them</a:t>
            </a:r>
          </a:p>
          <a:p>
            <a:pPr marL="171450" indent="-171450">
              <a:buFont typeface="Arial" panose="020B0604020202020204" pitchFamily="34" charset="0"/>
              <a:buChar char="•"/>
            </a:pPr>
            <a:endParaRPr lang="en-US" b="0" u="none" dirty="0"/>
          </a:p>
          <a:p>
            <a:pPr marL="0" indent="0">
              <a:buFont typeface="Arial" panose="020B0604020202020204" pitchFamily="34" charset="0"/>
              <a:buNone/>
            </a:pPr>
            <a:r>
              <a:rPr lang="en-US" b="1" u="sng" dirty="0"/>
              <a:t>Proposed speaking points</a:t>
            </a:r>
          </a:p>
          <a:p>
            <a:endParaRPr lang="en-US" dirty="0"/>
          </a:p>
          <a:p>
            <a:pPr marL="171450" indent="-171450">
              <a:buFont typeface="Arial" panose="020B0604020202020204" pitchFamily="34" charset="0"/>
              <a:buChar char="•"/>
            </a:pPr>
            <a:r>
              <a:rPr lang="en-US" dirty="0"/>
              <a:t>Thank you to the organizers</a:t>
            </a:r>
          </a:p>
          <a:p>
            <a:pPr marL="171450" indent="-171450">
              <a:buFont typeface="Arial" panose="020B0604020202020204" pitchFamily="34" charset="0"/>
              <a:buChar char="•"/>
            </a:pPr>
            <a:r>
              <a:rPr lang="en-US" dirty="0"/>
              <a:t>Speaking about creating science for decision-making and that policies require evidence behind them.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5A28D5-06D7-4AB5-ACD8-1D563887C4F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3380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Livestock emissions make up anywhere between </a:t>
            </a:r>
            <a:r>
              <a:rPr lang="en-US" sz="1200" b="0" i="0" u="none" strike="noStrike" kern="1200" dirty="0">
                <a:solidFill>
                  <a:schemeClr val="tx1"/>
                </a:solidFill>
                <a:effectLst/>
                <a:latin typeface="+mn-lt"/>
                <a:ea typeface="+mn-ea"/>
                <a:cs typeface="+mn-cs"/>
                <a:hlinkClick r:id="rId3"/>
              </a:rPr>
              <a:t>14.5 and 18 percent</a:t>
            </a:r>
            <a:r>
              <a:rPr lang="en-US" sz="1200" b="0" i="0" kern="1200" dirty="0">
                <a:solidFill>
                  <a:schemeClr val="tx1"/>
                </a:solidFill>
                <a:effectLst/>
                <a:latin typeface="+mn-lt"/>
                <a:ea typeface="+mn-ea"/>
                <a:cs typeface="+mn-cs"/>
              </a:rPr>
              <a:t> of total global greenhouse gas emissions. Comparably, the transportation sector is responsible for around </a:t>
            </a:r>
            <a:r>
              <a:rPr lang="en-US" sz="1200" b="0" i="0" u="none" strike="noStrike" kern="1200" dirty="0">
                <a:solidFill>
                  <a:schemeClr val="tx1"/>
                </a:solidFill>
                <a:effectLst/>
                <a:latin typeface="+mn-lt"/>
                <a:ea typeface="+mn-ea"/>
                <a:cs typeface="+mn-cs"/>
                <a:hlinkClick r:id="rId4"/>
              </a:rPr>
              <a:t>14 percent</a:t>
            </a:r>
            <a:r>
              <a:rPr lang="en-US" sz="1200" b="0" i="0" kern="1200" dirty="0">
                <a:solidFill>
                  <a:schemeClr val="tx1"/>
                </a:solidFill>
                <a:effectLst/>
                <a:latin typeface="+mn-lt"/>
                <a:ea typeface="+mn-ea"/>
                <a:cs typeface="+mn-cs"/>
              </a:rPr>
              <a:t> of emissions. By those numbers alone, our current system of meat production is extremely damaging. Perhaps more looming, however, is that while transportation creates CO2, livestock farming is hugely responsible for producing methane. As you may know, methane is </a:t>
            </a:r>
            <a:r>
              <a:rPr lang="en-US" sz="1200" b="0" i="0" u="none" strike="noStrike" kern="1200" dirty="0">
                <a:solidFill>
                  <a:schemeClr val="tx1"/>
                </a:solidFill>
                <a:effectLst/>
                <a:latin typeface="+mn-lt"/>
                <a:ea typeface="+mn-ea"/>
                <a:cs typeface="+mn-cs"/>
                <a:hlinkClick r:id="rId5"/>
              </a:rPr>
              <a:t>23 times more potent</a:t>
            </a:r>
            <a:r>
              <a:rPr lang="en-US" sz="1200" b="0" i="0" kern="1200" dirty="0">
                <a:solidFill>
                  <a:schemeClr val="tx1"/>
                </a:solidFill>
                <a:effectLst/>
                <a:latin typeface="+mn-lt"/>
                <a:ea typeface="+mn-ea"/>
                <a:cs typeface="+mn-cs"/>
              </a:rPr>
              <a:t> when it comes to warming the planet.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Segun </a:t>
            </a:r>
            <a:r>
              <a:rPr lang="en-US" sz="1200" b="0" i="0" kern="1200" dirty="0" err="1">
                <a:solidFill>
                  <a:schemeClr val="tx1"/>
                </a:solidFill>
                <a:effectLst/>
                <a:latin typeface="+mn-lt"/>
                <a:ea typeface="+mn-ea"/>
                <a:cs typeface="+mn-cs"/>
              </a:rPr>
              <a:t>informe</a:t>
            </a:r>
            <a:r>
              <a:rPr lang="en-US" sz="1200" b="0" i="0" kern="1200" dirty="0">
                <a:solidFill>
                  <a:schemeClr val="tx1"/>
                </a:solidFill>
                <a:effectLst/>
                <a:latin typeface="+mn-lt"/>
                <a:ea typeface="+mn-ea"/>
                <a:cs typeface="+mn-cs"/>
              </a:rPr>
              <a:t> de la FAO: </a:t>
            </a:r>
            <a:r>
              <a:rPr lang="es-PA" dirty="0"/>
              <a:t>En el decenio de 1990, la superficie forestal mundial se redujo unos 94.000 kilómetros al año, superficie equivalente a la del Portugal. La mayor parte de las tierras desbrozadas y quemadas se destinaron al cultivo y al pastoreo (véase el gráfico 1, p. 2). En América Latina, en particular, casi todas las tierras deforestadas se convirtieron en pastizales para criar ganado en sistemas extensivos de pastoreo. (http://www.fao.org/3/a-a0262s.pdf)</a:t>
            </a:r>
          </a:p>
          <a:p>
            <a:endParaRPr lang="es-MX" dirty="0"/>
          </a:p>
          <a:p>
            <a:r>
              <a:rPr lang="es-PA" sz="1200" b="0" i="0" kern="1200" dirty="0">
                <a:solidFill>
                  <a:schemeClr val="tx1"/>
                </a:solidFill>
                <a:effectLst/>
                <a:latin typeface="+mn-lt"/>
                <a:ea typeface="+mn-ea"/>
                <a:cs typeface="+mn-cs"/>
              </a:rPr>
              <a:t>De acuerdo al Ministerio de Medio Ambiente y Recursos Naturales (MARN) en El Salvador existen 80 zonas identificadas como puntos críticos por la deforestación y son puntos claves para proteger los mantos acuíferos y combatir los efectos del cambio climático. Según la </a:t>
            </a:r>
            <a:r>
              <a:rPr lang="es-PA" sz="1200" b="0" i="0" kern="1200" dirty="0" err="1">
                <a:solidFill>
                  <a:schemeClr val="tx1"/>
                </a:solidFill>
                <a:effectLst/>
                <a:latin typeface="+mn-lt"/>
                <a:ea typeface="+mn-ea"/>
                <a:cs typeface="+mn-cs"/>
              </a:rPr>
              <a:t>la</a:t>
            </a:r>
            <a:r>
              <a:rPr lang="es-PA" sz="1200" b="0" i="0" kern="1200" dirty="0">
                <a:solidFill>
                  <a:schemeClr val="tx1"/>
                </a:solidFill>
                <a:effectLst/>
                <a:latin typeface="+mn-lt"/>
                <a:ea typeface="+mn-ea"/>
                <a:cs typeface="+mn-cs"/>
              </a:rPr>
              <a:t> fundación ecológica SALVANATURA, el país tiene un 70% del territorio en graves condiciones de deforestación, índice que ya causa graves consecuencias en los salvadoreños.</a:t>
            </a:r>
            <a:endParaRPr lang="es-PA" dirty="0"/>
          </a:p>
          <a:p>
            <a:endParaRPr lang="es-MX" dirty="0"/>
          </a:p>
          <a:p>
            <a:r>
              <a:rPr lang="es-MX" dirty="0"/>
              <a:t>Comenzar a relacionar con el pensamiento de ciclo de vida y la importancia de mirar todas las etapas y los impactos que se generan en cada una de ellas. </a:t>
            </a:r>
            <a:endParaRPr lang="es-PA" dirty="0"/>
          </a:p>
        </p:txBody>
      </p:sp>
      <p:sp>
        <p:nvSpPr>
          <p:cNvPr id="4" name="Slide Number Placeholder 3"/>
          <p:cNvSpPr>
            <a:spLocks noGrp="1"/>
          </p:cNvSpPr>
          <p:nvPr>
            <p:ph type="sldNum" sz="quarter" idx="10"/>
          </p:nvPr>
        </p:nvSpPr>
        <p:spPr/>
        <p:txBody>
          <a:bodyPr/>
          <a:lstStyle/>
          <a:p>
            <a:fld id="{374CAD94-3075-456D-BE20-B6A3EA40A440}" type="slidenum">
              <a:rPr lang="es-PA" smtClean="0"/>
              <a:t>2</a:t>
            </a:fld>
            <a:endParaRPr lang="es-PA"/>
          </a:p>
        </p:txBody>
      </p:sp>
    </p:spTree>
    <p:extLst>
      <p:ext uri="{BB962C8B-B14F-4D97-AF65-F5344CB8AC3E}">
        <p14:creationId xmlns:p14="http://schemas.microsoft.com/office/powerpoint/2010/main" val="247005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A" sz="1200" b="0" i="0" kern="1200" dirty="0">
                <a:solidFill>
                  <a:schemeClr val="tx1"/>
                </a:solidFill>
                <a:effectLst/>
                <a:latin typeface="+mn-lt"/>
                <a:ea typeface="+mn-ea"/>
                <a:cs typeface="+mn-cs"/>
              </a:rPr>
              <a:t>Una ducha de 10 minutos consume 200 litros de agua, según datos de la OMS</a:t>
            </a:r>
          </a:p>
          <a:p>
            <a:r>
              <a:rPr lang="es-PA" sz="1200" b="0" i="0" kern="1200" dirty="0">
                <a:solidFill>
                  <a:schemeClr val="tx1"/>
                </a:solidFill>
                <a:effectLst/>
                <a:latin typeface="+mn-lt"/>
                <a:ea typeface="+mn-ea"/>
                <a:cs typeface="+mn-cs"/>
              </a:rPr>
              <a:t>La media de consumo de agua en la ducha, se encuentra en 95 litros, lo cual se traduce en una ducha de cinco minutos</a:t>
            </a:r>
          </a:p>
          <a:p>
            <a:endParaRPr lang="es-MX" sz="1200" b="0" i="0" kern="1200" dirty="0">
              <a:solidFill>
                <a:schemeClr val="tx1"/>
              </a:solidFill>
              <a:effectLst/>
              <a:latin typeface="+mn-lt"/>
              <a:ea typeface="+mn-ea"/>
              <a:cs typeface="+mn-cs"/>
            </a:endParaRPr>
          </a:p>
          <a:p>
            <a:r>
              <a:rPr lang="es-MX" sz="1200" b="0" i="0" kern="1200" dirty="0">
                <a:solidFill>
                  <a:schemeClr val="tx1"/>
                </a:solidFill>
                <a:effectLst/>
                <a:latin typeface="+mn-lt"/>
                <a:ea typeface="+mn-ea"/>
                <a:cs typeface="+mn-cs"/>
              </a:rPr>
              <a:t>E</a:t>
            </a:r>
            <a:r>
              <a:rPr lang="es-PA" sz="1200" b="0" i="0" kern="1200" dirty="0">
                <a:solidFill>
                  <a:schemeClr val="tx1"/>
                </a:solidFill>
                <a:effectLst/>
                <a:latin typeface="+mn-lt"/>
                <a:ea typeface="+mn-ea"/>
                <a:cs typeface="+mn-cs"/>
              </a:rPr>
              <a:t>l gasto de agua para generar cada producto dentro de una hamburguesa…</a:t>
            </a:r>
          </a:p>
          <a:p>
            <a:endParaRPr lang="es-MX" sz="1200" b="0" i="0" kern="1200" dirty="0">
              <a:solidFill>
                <a:schemeClr val="tx1"/>
              </a:solidFill>
              <a:effectLst/>
              <a:latin typeface="+mn-lt"/>
              <a:ea typeface="+mn-ea"/>
              <a:cs typeface="+mn-cs"/>
            </a:endParaRPr>
          </a:p>
          <a:p>
            <a:r>
              <a:rPr lang="es-MX" sz="1200" b="0" i="0" kern="1200" dirty="0">
                <a:solidFill>
                  <a:schemeClr val="tx1"/>
                </a:solidFill>
                <a:effectLst/>
                <a:latin typeface="+mn-lt"/>
                <a:ea typeface="+mn-ea"/>
                <a:cs typeface="+mn-cs"/>
              </a:rPr>
              <a:t>Y</a:t>
            </a:r>
            <a:r>
              <a:rPr lang="es-PA" sz="1200" b="0" i="0" kern="1200" dirty="0">
                <a:solidFill>
                  <a:schemeClr val="tx1"/>
                </a:solidFill>
                <a:effectLst/>
                <a:latin typeface="+mn-lt"/>
                <a:ea typeface="+mn-ea"/>
                <a:cs typeface="+mn-cs"/>
              </a:rPr>
              <a:t> como somos capaces de saber todo esto? Gracias al enfoque de ciclo de vida y sus herramientas.</a:t>
            </a:r>
          </a:p>
          <a:p>
            <a:endParaRPr lang="es-PA" dirty="0"/>
          </a:p>
          <a:p>
            <a:pPr marL="0" marR="0" lvl="0" indent="0" algn="l" defTabSz="914400" rtl="0" eaLnBrk="1" fontAlgn="auto" latinLnBrk="0" hangingPunct="1">
              <a:lnSpc>
                <a:spcPct val="100000"/>
              </a:lnSpc>
              <a:spcBef>
                <a:spcPts val="0"/>
              </a:spcBef>
              <a:spcAft>
                <a:spcPts val="0"/>
              </a:spcAft>
              <a:buClrTx/>
              <a:buSzTx/>
              <a:buFontTx/>
              <a:buNone/>
              <a:tabLst/>
              <a:defRPr/>
            </a:pPr>
            <a:r>
              <a:rPr lang="es-PA" sz="1200" b="0" i="0" kern="1200" dirty="0">
                <a:solidFill>
                  <a:schemeClr val="tx1"/>
                </a:solidFill>
                <a:effectLst/>
                <a:latin typeface="+mn-lt"/>
                <a:ea typeface="+mn-ea"/>
                <a:cs typeface="+mn-cs"/>
              </a:rPr>
              <a:t>La asignación de grano para la producción de biocombustibles es responsable de un 75% de la subida del precio de los alimentos desde 2002, considera un informe interno del Banco Mundial obtenido por el diario británico </a:t>
            </a:r>
            <a:r>
              <a:rPr lang="es-PA" sz="1200" b="0" i="1" kern="1200" dirty="0" err="1">
                <a:solidFill>
                  <a:schemeClr val="tx1"/>
                </a:solidFill>
                <a:effectLst/>
                <a:latin typeface="+mn-lt"/>
                <a:ea typeface="+mn-ea"/>
                <a:cs typeface="+mn-cs"/>
              </a:rPr>
              <a:t>The</a:t>
            </a:r>
            <a:r>
              <a:rPr lang="es-PA" sz="1200" b="0" i="1" kern="1200" dirty="0">
                <a:solidFill>
                  <a:schemeClr val="tx1"/>
                </a:solidFill>
                <a:effectLst/>
                <a:latin typeface="+mn-lt"/>
                <a:ea typeface="+mn-ea"/>
                <a:cs typeface="+mn-cs"/>
              </a:rPr>
              <a:t> Guardian</a:t>
            </a:r>
            <a:r>
              <a:rPr lang="es-PA" sz="1200" b="0" i="0" kern="1200" dirty="0">
                <a:solidFill>
                  <a:schemeClr val="tx1"/>
                </a:solidFill>
                <a:effectLst/>
                <a:latin typeface="+mn-lt"/>
                <a:ea typeface="+mn-ea"/>
                <a:cs typeface="+mn-cs"/>
              </a:rPr>
              <a:t>. El diario añade que la subida de los alimentos ha enviado a 100 millones de personas bajo el umbral de la pobreza y ha provocado disturbios en varios lugares del planeta. la fabricación de etanol en EEUU incrementó los precios mundiales del </a:t>
            </a:r>
            <a:r>
              <a:rPr lang="es-PA" sz="1200" b="0" i="0" kern="1200" dirty="0" err="1">
                <a:solidFill>
                  <a:schemeClr val="tx1"/>
                </a:solidFill>
                <a:effectLst/>
                <a:latin typeface="+mn-lt"/>
                <a:ea typeface="+mn-ea"/>
                <a:cs typeface="+mn-cs"/>
              </a:rPr>
              <a:t>maiz</a:t>
            </a:r>
            <a:r>
              <a:rPr lang="es-PA" sz="1200" b="0" i="0" kern="1200" dirty="0">
                <a:solidFill>
                  <a:schemeClr val="tx1"/>
                </a:solidFill>
                <a:effectLst/>
                <a:latin typeface="+mn-lt"/>
                <a:ea typeface="+mn-ea"/>
                <a:cs typeface="+mn-cs"/>
              </a:rPr>
              <a:t> entre un 20 y un 70%, el </a:t>
            </a:r>
            <a:r>
              <a:rPr lang="es-PA" sz="1200" b="0" i="0" kern="1200" dirty="0" err="1">
                <a:solidFill>
                  <a:schemeClr val="tx1"/>
                </a:solidFill>
                <a:effectLst/>
                <a:latin typeface="+mn-lt"/>
                <a:ea typeface="+mn-ea"/>
                <a:cs typeface="+mn-cs"/>
              </a:rPr>
              <a:t>biofuel</a:t>
            </a:r>
            <a:r>
              <a:rPr lang="es-PA" sz="1200" b="0" i="0" kern="1200" dirty="0">
                <a:solidFill>
                  <a:schemeClr val="tx1"/>
                </a:solidFill>
                <a:effectLst/>
                <a:latin typeface="+mn-lt"/>
                <a:ea typeface="+mn-ea"/>
                <a:cs typeface="+mn-cs"/>
              </a:rPr>
              <a:t> europeo ha tenido un impacto menor: un 38% a escala global, en los precios de los aceites vegetales</a:t>
            </a:r>
            <a:endParaRPr lang="es-PA" dirty="0"/>
          </a:p>
          <a:p>
            <a:endParaRPr lang="es-PA" dirty="0"/>
          </a:p>
        </p:txBody>
      </p:sp>
      <p:sp>
        <p:nvSpPr>
          <p:cNvPr id="4" name="Slide Number Placeholder 3"/>
          <p:cNvSpPr>
            <a:spLocks noGrp="1"/>
          </p:cNvSpPr>
          <p:nvPr>
            <p:ph type="sldNum" sz="quarter" idx="10"/>
          </p:nvPr>
        </p:nvSpPr>
        <p:spPr/>
        <p:txBody>
          <a:bodyPr/>
          <a:lstStyle/>
          <a:p>
            <a:fld id="{374CAD94-3075-456D-BE20-B6A3EA40A440}" type="slidenum">
              <a:rPr lang="es-PA" smtClean="0"/>
              <a:t>3</a:t>
            </a:fld>
            <a:endParaRPr lang="es-PA"/>
          </a:p>
        </p:txBody>
      </p:sp>
    </p:spTree>
    <p:extLst>
      <p:ext uri="{BB962C8B-B14F-4D97-AF65-F5344CB8AC3E}">
        <p14:creationId xmlns:p14="http://schemas.microsoft.com/office/powerpoint/2010/main" val="172581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Learning Objective: </a:t>
            </a:r>
            <a:r>
              <a:rPr lang="en-US" b="0" u="none" dirty="0"/>
              <a:t>The importance of science for decision making due to complex and interlinked environmental issues caused by and with human impacts </a:t>
            </a:r>
          </a:p>
          <a:p>
            <a:pPr marL="171450" indent="-171450">
              <a:buFont typeface="Arial" panose="020B0604020202020204" pitchFamily="34" charset="0"/>
              <a:buChar char="•"/>
            </a:pPr>
            <a:endParaRPr lang="en-US" b="0" u="none" dirty="0"/>
          </a:p>
          <a:p>
            <a:pPr marL="0" indent="0">
              <a:buFont typeface="Arial" panose="020B0604020202020204" pitchFamily="34" charset="0"/>
              <a:buNone/>
            </a:pPr>
            <a:r>
              <a:rPr lang="en-US" b="1" u="sng" dirty="0"/>
              <a:t>Proposed speaking points</a:t>
            </a:r>
          </a:p>
          <a:p>
            <a:pPr marL="171450" indent="-171450">
              <a:buFont typeface="Arial" panose="020B0604020202020204" pitchFamily="34" charset="0"/>
              <a:buChar char="•"/>
            </a:pPr>
            <a:r>
              <a:rPr lang="en-US" dirty="0"/>
              <a:t>In the environmental context, UNEP uses and develops a lot of science for decision-makers because a lot of the Multi-lateral agreements, including the Paris agreements, biodiversity Aichi targets, etc. require understanding of the environmental interaction with the world</a:t>
            </a:r>
          </a:p>
          <a:p>
            <a:pPr marL="171450" indent="-171450">
              <a:buFont typeface="Arial" panose="020B0604020202020204" pitchFamily="34" charset="0"/>
              <a:buChar char="•"/>
            </a:pPr>
            <a:r>
              <a:rPr lang="en-US" dirty="0"/>
              <a:t>Complex systemic problems with planetary and human health impacts which then result in economic and social impacts </a:t>
            </a:r>
          </a:p>
          <a:p>
            <a:pPr marL="628650" lvl="1" indent="-171450">
              <a:buFont typeface="Arial" panose="020B0604020202020204" pitchFamily="34" charset="0"/>
              <a:buChar char="•"/>
            </a:pPr>
            <a:r>
              <a:rPr lang="en-US" dirty="0"/>
              <a:t>Therefore, there’s a need to understand how work in the environment will impact the economy and society as well as how human activities including the global economies and societies impact the environment</a:t>
            </a:r>
          </a:p>
          <a:p>
            <a:pPr marL="171450" indent="-171450">
              <a:buFont typeface="Arial" panose="020B0604020202020204" pitchFamily="34" charset="0"/>
              <a:buChar char="•"/>
            </a:pPr>
            <a:r>
              <a:rPr lang="en-US" dirty="0"/>
              <a:t>Systemic issues stem from overuse of environmental resources and overall human impact on the environment</a:t>
            </a:r>
          </a:p>
          <a:p>
            <a:pPr marL="171450" indent="-171450">
              <a:buFont typeface="Arial" panose="020B0604020202020204" pitchFamily="34" charset="0"/>
              <a:buChar char="•"/>
            </a:pPr>
            <a:r>
              <a:rPr lang="en-US" dirty="0"/>
              <a:t>These are problems of collective action, such as overuse of resources or pollution created by large populations like transportation so to resolve these issues governments must work together</a:t>
            </a:r>
          </a:p>
          <a:p>
            <a:endParaRPr lang="en-US" dirty="0"/>
          </a:p>
        </p:txBody>
      </p:sp>
      <p:sp>
        <p:nvSpPr>
          <p:cNvPr id="4" name="Slide Number Placeholder 3"/>
          <p:cNvSpPr>
            <a:spLocks noGrp="1"/>
          </p:cNvSpPr>
          <p:nvPr>
            <p:ph type="sldNum" sz="quarter" idx="5"/>
          </p:nvPr>
        </p:nvSpPr>
        <p:spPr/>
        <p:txBody>
          <a:bodyPr/>
          <a:lstStyle/>
          <a:p>
            <a:fld id="{573E3D9B-0BE1-436D-ABF0-6CB4FB113716}" type="slidenum">
              <a:rPr lang="en-US" smtClean="0"/>
              <a:t>4</a:t>
            </a:fld>
            <a:endParaRPr lang="en-US"/>
          </a:p>
        </p:txBody>
      </p:sp>
    </p:spTree>
    <p:extLst>
      <p:ext uri="{BB962C8B-B14F-4D97-AF65-F5344CB8AC3E}">
        <p14:creationId xmlns:p14="http://schemas.microsoft.com/office/powerpoint/2010/main" val="221345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Learning Objective: </a:t>
            </a:r>
            <a:r>
              <a:rPr lang="en-US" b="0" u="none" dirty="0"/>
              <a:t>What can science for decision making produce?</a:t>
            </a:r>
          </a:p>
          <a:p>
            <a:pPr marL="171450" indent="-171450">
              <a:buFont typeface="Arial" panose="020B0604020202020204" pitchFamily="34" charset="0"/>
              <a:buChar char="•"/>
            </a:pPr>
            <a:endParaRPr lang="en-US" b="0" u="none" dirty="0"/>
          </a:p>
          <a:p>
            <a:pPr marL="0" indent="0">
              <a:buFont typeface="Arial" panose="020B0604020202020204" pitchFamily="34" charset="0"/>
              <a:buNone/>
            </a:pPr>
            <a:r>
              <a:rPr lang="en-US" b="1" u="sng" dirty="0"/>
              <a:t>Proposed speaking points</a:t>
            </a:r>
          </a:p>
          <a:p>
            <a:pPr marL="171450" indent="-171450">
              <a:buFont typeface="Arial" panose="020B0604020202020204" pitchFamily="34" charset="0"/>
              <a:buChar char="•"/>
            </a:pPr>
            <a:r>
              <a:rPr lang="en-US" dirty="0"/>
              <a:t>Science cannot always provide all answers, but can usually identify the key problems and the timeline to resolve the problem</a:t>
            </a:r>
          </a:p>
          <a:p>
            <a:pPr marL="628650" lvl="1" indent="-171450">
              <a:buFont typeface="Arial" panose="020B0604020202020204" pitchFamily="34" charset="0"/>
              <a:buChar char="•"/>
            </a:pPr>
            <a:r>
              <a:rPr lang="en-US" dirty="0"/>
              <a:t>Graph developed from the findings of the Global Environment Outlook and IPCC</a:t>
            </a:r>
          </a:p>
          <a:p>
            <a:pPr marL="171450" indent="-171450">
              <a:buFont typeface="Arial" panose="020B0604020202020204" pitchFamily="34" charset="0"/>
              <a:buChar char="•"/>
            </a:pPr>
            <a:r>
              <a:rPr lang="en-US" dirty="0"/>
              <a:t>The example on the screen shows the amount of fossil fuels that would need to be removed and by when to achieve a 1.5-degree world.</a:t>
            </a:r>
          </a:p>
          <a:p>
            <a:pPr marL="628650" lvl="1" indent="-171450">
              <a:buFont typeface="Arial" panose="020B0604020202020204" pitchFamily="34" charset="0"/>
              <a:buChar char="•"/>
            </a:pPr>
            <a:r>
              <a:rPr lang="en-US" dirty="0"/>
              <a:t>We need to reduce demand and decarbonize at the same time to reach environmental goals</a:t>
            </a:r>
          </a:p>
          <a:p>
            <a:pPr marL="171450" lvl="0" indent="-171450">
              <a:buFont typeface="Arial" panose="020B0604020202020204" pitchFamily="34" charset="0"/>
              <a:buChar char="•"/>
            </a:pPr>
            <a:r>
              <a:rPr lang="en-US" dirty="0"/>
              <a:t>Analysis in environmental assessments shows what needs to be done by when </a:t>
            </a:r>
          </a:p>
          <a:p>
            <a:pPr marL="171450" lvl="0" indent="-171450">
              <a:buFont typeface="Arial" panose="020B0604020202020204" pitchFamily="34" charset="0"/>
              <a:buChar char="•"/>
            </a:pPr>
            <a:r>
              <a:rPr lang="en-US" dirty="0"/>
              <a:t>Then policy analysis provides ‘how’ these issues can be solved and the resulting economic and social impacts</a:t>
            </a:r>
          </a:p>
          <a:p>
            <a:pPr marL="171450" indent="-171450">
              <a:buFont typeface="Arial" panose="020B0604020202020204" pitchFamily="34" charset="0"/>
              <a:buChar char="•"/>
            </a:pPr>
            <a:r>
              <a:rPr lang="en-US" dirty="0"/>
              <a:t>Interactions with multiple stakeholders and actors usually provides possibility to implement policies</a:t>
            </a:r>
          </a:p>
          <a:p>
            <a:endParaRPr lang="en-US" dirty="0"/>
          </a:p>
        </p:txBody>
      </p:sp>
      <p:sp>
        <p:nvSpPr>
          <p:cNvPr id="4" name="Slide Number Placeholder 3"/>
          <p:cNvSpPr>
            <a:spLocks noGrp="1"/>
          </p:cNvSpPr>
          <p:nvPr>
            <p:ph type="sldNum" sz="quarter" idx="5"/>
          </p:nvPr>
        </p:nvSpPr>
        <p:spPr/>
        <p:txBody>
          <a:bodyPr/>
          <a:lstStyle/>
          <a:p>
            <a:fld id="{573E3D9B-0BE1-436D-ABF0-6CB4FB113716}" type="slidenum">
              <a:rPr lang="en-US" smtClean="0"/>
              <a:t>5</a:t>
            </a:fld>
            <a:endParaRPr lang="en-US"/>
          </a:p>
        </p:txBody>
      </p:sp>
    </p:spTree>
    <p:extLst>
      <p:ext uri="{BB962C8B-B14F-4D97-AF65-F5344CB8AC3E}">
        <p14:creationId xmlns:p14="http://schemas.microsoft.com/office/powerpoint/2010/main" val="367445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Learning Objective:</a:t>
            </a:r>
            <a:r>
              <a:rPr lang="en-US" b="0" u="none" dirty="0"/>
              <a:t> Process for science and policy</a:t>
            </a:r>
          </a:p>
          <a:p>
            <a:pPr marL="171450" indent="-171450">
              <a:buFont typeface="Arial" panose="020B0604020202020204" pitchFamily="34" charset="0"/>
              <a:buChar char="•"/>
            </a:pPr>
            <a:endParaRPr lang="en-US" b="0" u="none" dirty="0"/>
          </a:p>
          <a:p>
            <a:pPr marL="0" indent="0">
              <a:buFont typeface="Arial" panose="020B0604020202020204" pitchFamily="34" charset="0"/>
              <a:buNone/>
            </a:pPr>
            <a:r>
              <a:rPr lang="en-US" b="1" u="sng" dirty="0"/>
              <a:t>Proposed speaking points</a:t>
            </a:r>
          </a:p>
          <a:p>
            <a:pPr marL="171450" indent="-171450">
              <a:buFont typeface="Arial" panose="020B0604020202020204" pitchFamily="34" charset="0"/>
              <a:buChar char="•"/>
            </a:pPr>
            <a:r>
              <a:rPr lang="en-US" dirty="0"/>
              <a:t>When creating science for policy-making, there are three main criteria, the legitimacy, credibility and saliency</a:t>
            </a:r>
          </a:p>
          <a:p>
            <a:pPr marL="628650" lvl="1" indent="-171450">
              <a:buFont typeface="Arial" panose="020B0604020202020204" pitchFamily="34" charset="0"/>
              <a:buChar char="•"/>
            </a:pPr>
            <a:r>
              <a:rPr lang="en-US" dirty="0"/>
              <a:t>Science needs to be in an easy to understand language for policy-makers</a:t>
            </a:r>
          </a:p>
          <a:p>
            <a:pPr marL="628650" lvl="1" indent="-171450">
              <a:buFont typeface="Arial" panose="020B0604020202020204" pitchFamily="34" charset="0"/>
              <a:buChar char="•"/>
            </a:pPr>
            <a:r>
              <a:rPr lang="en-US" dirty="0"/>
              <a:t>The science must understand the needs of the policy makers, the science needs to be produced with the users/audience in mind to have this lens for the final product to be as useful as possible</a:t>
            </a:r>
          </a:p>
          <a:p>
            <a:pPr marL="628650" lvl="1" indent="-171450">
              <a:buFont typeface="Arial" panose="020B0604020202020204" pitchFamily="34" charset="0"/>
              <a:buChar char="•"/>
            </a:pPr>
            <a:r>
              <a:rPr lang="en-US" dirty="0"/>
              <a:t>The science must be viewed as legitimate and credible including a rigorous scientific process in terms of peer review</a:t>
            </a:r>
          </a:p>
          <a:p>
            <a:pPr marL="628650" lvl="1" indent="-171450">
              <a:buFont typeface="Arial" panose="020B0604020202020204" pitchFamily="34" charset="0"/>
              <a:buChar char="•"/>
            </a:pPr>
            <a:r>
              <a:rPr lang="en-US" dirty="0"/>
              <a:t>Policy needs to encourage collective action</a:t>
            </a:r>
          </a:p>
        </p:txBody>
      </p:sp>
      <p:sp>
        <p:nvSpPr>
          <p:cNvPr id="4" name="Slide Number Placeholder 3"/>
          <p:cNvSpPr>
            <a:spLocks noGrp="1"/>
          </p:cNvSpPr>
          <p:nvPr>
            <p:ph type="sldNum" sz="quarter" idx="5"/>
          </p:nvPr>
        </p:nvSpPr>
        <p:spPr/>
        <p:txBody>
          <a:bodyPr/>
          <a:lstStyle/>
          <a:p>
            <a:fld id="{573E3D9B-0BE1-436D-ABF0-6CB4FB113716}" type="slidenum">
              <a:rPr lang="en-US" smtClean="0"/>
              <a:t>6</a:t>
            </a:fld>
            <a:endParaRPr lang="en-US"/>
          </a:p>
        </p:txBody>
      </p:sp>
    </p:spTree>
    <p:extLst>
      <p:ext uri="{BB962C8B-B14F-4D97-AF65-F5344CB8AC3E}">
        <p14:creationId xmlns:p14="http://schemas.microsoft.com/office/powerpoint/2010/main" val="50768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Learning Objective:</a:t>
            </a:r>
            <a:r>
              <a:rPr lang="en-US" b="0" u="none" dirty="0"/>
              <a:t> How does the scientific process work?</a:t>
            </a:r>
          </a:p>
          <a:p>
            <a:pPr marL="171450" indent="-171450">
              <a:buFont typeface="Arial" panose="020B0604020202020204" pitchFamily="34" charset="0"/>
              <a:buChar char="•"/>
            </a:pPr>
            <a:endParaRPr lang="en-US" b="0" u="none" dirty="0"/>
          </a:p>
          <a:p>
            <a:pPr marL="0" indent="0">
              <a:buFont typeface="Arial" panose="020B0604020202020204" pitchFamily="34" charset="0"/>
              <a:buNone/>
            </a:pPr>
            <a:r>
              <a:rPr lang="en-US" b="1" u="sng" dirty="0"/>
              <a:t>Proposed speaking points</a:t>
            </a:r>
          </a:p>
          <a:p>
            <a:pPr marL="171450" indent="-171450">
              <a:buFont typeface="Arial" panose="020B0604020202020204" pitchFamily="34" charset="0"/>
              <a:buChar char="•"/>
            </a:pPr>
            <a:r>
              <a:rPr lang="en-US" dirty="0"/>
              <a:t>In the assessment process, scientists have different ways of working, and bringing together these methods and views is a key role of UNEP</a:t>
            </a:r>
          </a:p>
          <a:p>
            <a:pPr marL="171450" indent="-171450">
              <a:buFont typeface="Arial" panose="020B0604020202020204" pitchFamily="34" charset="0"/>
              <a:buChar char="•"/>
            </a:pPr>
            <a:r>
              <a:rPr lang="en-US" dirty="0"/>
              <a:t>There’s a need to reconcile different scientific views in the assessment</a:t>
            </a:r>
          </a:p>
          <a:p>
            <a:pPr marL="171450" indent="-171450">
              <a:buFont typeface="Arial" panose="020B0604020202020204" pitchFamily="34" charset="0"/>
              <a:buChar char="•"/>
            </a:pPr>
            <a:r>
              <a:rPr lang="en-US" dirty="0"/>
              <a:t>Conducting assessments involves reviewing and understanding existing literature and presenting it in a compelling narrative for policymakers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573E3D9B-0BE1-436D-ABF0-6CB4FB113716}" type="slidenum">
              <a:rPr lang="en-US" smtClean="0"/>
              <a:t>7</a:t>
            </a:fld>
            <a:endParaRPr lang="en-US"/>
          </a:p>
        </p:txBody>
      </p:sp>
    </p:spTree>
    <p:extLst>
      <p:ext uri="{BB962C8B-B14F-4D97-AF65-F5344CB8AC3E}">
        <p14:creationId xmlns:p14="http://schemas.microsoft.com/office/powerpoint/2010/main" val="3408841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process of creating science for decision making and happy to take any questions.</a:t>
            </a:r>
          </a:p>
          <a:p>
            <a:endParaRPr lang="en-US" dirty="0"/>
          </a:p>
          <a:p>
            <a:r>
              <a:rPr lang="en-US" dirty="0"/>
              <a:t>Some UNEP resources:</a:t>
            </a:r>
          </a:p>
          <a:p>
            <a:r>
              <a:rPr lang="en-US" dirty="0"/>
              <a:t>Guidelines for conducting scientific assessments https://www.unep.org/explore-topics/environment-under-review/what-we-do/environmental-assessment/guidelines-conducting</a:t>
            </a:r>
          </a:p>
          <a:p>
            <a:endParaRPr lang="en-US" dirty="0"/>
          </a:p>
          <a:p>
            <a:r>
              <a:rPr lang="en-US" dirty="0"/>
              <a:t>The Global Environment Outlook: https://www.unep.org/global-environment-outlook</a:t>
            </a:r>
          </a:p>
          <a:p>
            <a:endParaRPr lang="en-US" dirty="0"/>
          </a:p>
          <a:p>
            <a:r>
              <a:rPr lang="en-US" dirty="0"/>
              <a:t>The Making Peace </a:t>
            </a:r>
            <a:r>
              <a:rPr lang="en-US"/>
              <a:t>with Nature Report https://www.unep.org/resources/making-peace-nature</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5A28D5-06D7-4AB5-ACD8-1D563887C4F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6682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lvl1pPr algn="l">
              <a:defRPr>
                <a:latin typeface="Roboto Regular"/>
                <a:cs typeface="Roboto Regular"/>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l">
              <a:buNone/>
              <a:defRPr>
                <a:solidFill>
                  <a:schemeClr val="tx1">
                    <a:tint val="75000"/>
                  </a:schemeClr>
                </a:solidFill>
                <a:latin typeface="Roboto Regular"/>
                <a:cs typeface="Roboto Regular"/>
              </a:defRPr>
            </a:lvl1pPr>
            <a:lvl2pPr marL="342852" indent="0" algn="ctr">
              <a:buNone/>
              <a:defRPr>
                <a:solidFill>
                  <a:schemeClr val="tx1">
                    <a:tint val="75000"/>
                  </a:schemeClr>
                </a:solidFill>
              </a:defRPr>
            </a:lvl2pPr>
            <a:lvl3pPr marL="685704" indent="0" algn="ctr">
              <a:buNone/>
              <a:defRPr>
                <a:solidFill>
                  <a:schemeClr val="tx1">
                    <a:tint val="75000"/>
                  </a:schemeClr>
                </a:solidFill>
              </a:defRPr>
            </a:lvl3pPr>
            <a:lvl4pPr marL="1028556" indent="0" algn="ctr">
              <a:buNone/>
              <a:defRPr>
                <a:solidFill>
                  <a:schemeClr val="tx1">
                    <a:tint val="75000"/>
                  </a:schemeClr>
                </a:solidFill>
              </a:defRPr>
            </a:lvl4pPr>
            <a:lvl5pPr marL="1371407" indent="0" algn="ctr">
              <a:buNone/>
              <a:defRPr>
                <a:solidFill>
                  <a:schemeClr val="tx1">
                    <a:tint val="75000"/>
                  </a:schemeClr>
                </a:solidFill>
              </a:defRPr>
            </a:lvl5pPr>
            <a:lvl6pPr marL="1714259" indent="0" algn="ctr">
              <a:buNone/>
              <a:defRPr>
                <a:solidFill>
                  <a:schemeClr val="tx1">
                    <a:tint val="75000"/>
                  </a:schemeClr>
                </a:solidFill>
              </a:defRPr>
            </a:lvl6pPr>
            <a:lvl7pPr marL="2057111" indent="0" algn="ctr">
              <a:buNone/>
              <a:defRPr>
                <a:solidFill>
                  <a:schemeClr val="tx1">
                    <a:tint val="75000"/>
                  </a:schemeClr>
                </a:solidFill>
              </a:defRPr>
            </a:lvl7pPr>
            <a:lvl8pPr marL="2399963" indent="0" algn="ctr">
              <a:buNone/>
              <a:defRPr>
                <a:solidFill>
                  <a:schemeClr val="tx1">
                    <a:tint val="75000"/>
                  </a:schemeClr>
                </a:solidFill>
              </a:defRPr>
            </a:lvl8pPr>
            <a:lvl9pPr marL="27428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smtClean="0"/>
              <a:pPr/>
              <a:t>2/1/2023</a:t>
            </a:fld>
            <a:endParaRPr lang="en-US"/>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7759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8" name="picStripe" descr="E:\Business\2008\RSC Grafikstandard\colourbar_PANTONE293.jpg"/>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735768"/>
            <a:ext cx="1219411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phMission"/>
          <p:cNvSpPr>
            <a:spLocks noGrp="1"/>
          </p:cNvSpPr>
          <p:nvPr>
            <p:ph type="body" sz="quarter" idx="10"/>
          </p:nvPr>
        </p:nvSpPr>
        <p:spPr>
          <a:xfrm>
            <a:off x="1060695" y="6198781"/>
            <a:ext cx="7929276" cy="288148"/>
          </a:xfrm>
        </p:spPr>
        <p:txBody>
          <a:bodyPr anchor="ctr"/>
          <a:lstStyle>
            <a:lvl1pPr marL="0" indent="0" algn="l">
              <a:buNone/>
              <a:defRPr sz="969" b="1">
                <a:latin typeface="Times New Roman" panose="02020603050405020304" pitchFamily="18" charset="0"/>
                <a:cs typeface="Times New Roman" panose="02020603050405020304" pitchFamily="18" charset="0"/>
              </a:defRPr>
            </a:lvl1pPr>
            <a:lvl2pPr>
              <a:buNone/>
              <a:defRPr/>
            </a:lvl2pPr>
            <a:lvl3pPr>
              <a:buNone/>
              <a:defRPr/>
            </a:lvl3pPr>
            <a:lvl4pPr>
              <a:buNone/>
              <a:defRPr/>
            </a:lvl4pPr>
            <a:lvl5pPr>
              <a:buNone/>
              <a:defRPr/>
            </a:lvl5pPr>
          </a:lstStyle>
          <a:p>
            <a:pPr lvl="0"/>
            <a:r>
              <a:rPr lang="en-US"/>
              <a:t>Click to edit Master text styles</a:t>
            </a:r>
          </a:p>
        </p:txBody>
      </p:sp>
      <p:sp>
        <p:nvSpPr>
          <p:cNvPr id="31" name="phDateLoc"/>
          <p:cNvSpPr>
            <a:spLocks noGrp="1"/>
          </p:cNvSpPr>
          <p:nvPr>
            <p:ph type="body" sz="quarter" idx="12"/>
          </p:nvPr>
        </p:nvSpPr>
        <p:spPr>
          <a:xfrm>
            <a:off x="5687102" y="5198505"/>
            <a:ext cx="3672801" cy="847274"/>
          </a:xfrm>
        </p:spPr>
        <p:txBody>
          <a:bodyPr tIns="36000" bIns="36000">
            <a:noAutofit/>
          </a:bodyPr>
          <a:lstStyle>
            <a:lvl1pPr marL="0" indent="0" algn="l">
              <a:spcBef>
                <a:spcPts val="347"/>
              </a:spcBef>
              <a:buNone/>
              <a:defRPr sz="969" b="0">
                <a:latin typeface="Times New Roman" panose="02020603050405020304" pitchFamily="18" charset="0"/>
                <a:cs typeface="Times New Roman" panose="02020603050405020304" pitchFamily="18" charset="0"/>
              </a:defRPr>
            </a:lvl1pPr>
            <a:lvl2pPr>
              <a:buNone/>
              <a:defRPr/>
            </a:lvl2pPr>
            <a:lvl3pPr>
              <a:buNone/>
              <a:defRPr/>
            </a:lvl3pPr>
            <a:lvl4pPr>
              <a:buNone/>
              <a:defRPr/>
            </a:lvl4pPr>
            <a:lvl5pPr>
              <a:buNone/>
              <a:defRPr/>
            </a:lvl5pPr>
          </a:lstStyle>
          <a:p>
            <a:pPr lvl="0"/>
            <a:r>
              <a:rPr lang="en-US"/>
              <a:t>Click to edit Master text styles</a:t>
            </a:r>
          </a:p>
        </p:txBody>
      </p:sp>
      <p:sp>
        <p:nvSpPr>
          <p:cNvPr id="30" name="phAuthorClientName"/>
          <p:cNvSpPr>
            <a:spLocks noGrp="1"/>
          </p:cNvSpPr>
          <p:nvPr>
            <p:ph type="body" sz="quarter" idx="11"/>
          </p:nvPr>
        </p:nvSpPr>
        <p:spPr>
          <a:xfrm>
            <a:off x="1060697" y="5198505"/>
            <a:ext cx="4431335" cy="847274"/>
          </a:xfrm>
        </p:spPr>
        <p:txBody>
          <a:bodyPr tIns="36000" bIns="36000">
            <a:noAutofit/>
          </a:bodyPr>
          <a:lstStyle>
            <a:lvl1pPr marL="0" indent="0" algn="l">
              <a:spcBef>
                <a:spcPts val="347"/>
              </a:spcBef>
              <a:buNone/>
              <a:defRPr sz="969" b="0">
                <a:latin typeface="Times New Roman" panose="02020603050405020304" pitchFamily="18" charset="0"/>
                <a:cs typeface="Times New Roman" panose="02020603050405020304" pitchFamily="18" charset="0"/>
              </a:defRPr>
            </a:lvl1pPr>
            <a:lvl2pPr>
              <a:buNone/>
              <a:defRPr/>
            </a:lvl2pPr>
            <a:lvl3pPr>
              <a:buNone/>
              <a:defRPr/>
            </a:lvl3pPr>
            <a:lvl4pPr>
              <a:buNone/>
              <a:defRPr/>
            </a:lvl4pPr>
            <a:lvl5pPr>
              <a:buNone/>
              <a:defRPr/>
            </a:lvl5pPr>
          </a:lstStyle>
          <a:p>
            <a:pPr lvl="0"/>
            <a:r>
              <a:rPr lang="en-US"/>
              <a:t>Click to edit Master text styles</a:t>
            </a:r>
          </a:p>
        </p:txBody>
      </p:sp>
      <p:sp>
        <p:nvSpPr>
          <p:cNvPr id="20" name="tlTitle"/>
          <p:cNvSpPr>
            <a:spLocks noGrp="1"/>
          </p:cNvSpPr>
          <p:nvPr>
            <p:ph type="title" hasCustomPrompt="1"/>
          </p:nvPr>
        </p:nvSpPr>
        <p:spPr>
          <a:xfrm>
            <a:off x="1060696" y="4890734"/>
            <a:ext cx="8299205" cy="307777"/>
          </a:xfrm>
        </p:spPr>
        <p:txBody>
          <a:bodyPr anchor="b"/>
          <a:lstStyle>
            <a:lvl1pPr>
              <a:defRPr>
                <a:solidFill>
                  <a:srgbClr val="009FE3"/>
                </a:solidFill>
                <a:latin typeface="Times New Roman" panose="02020603050405020304" pitchFamily="18" charset="0"/>
                <a:cs typeface="Times New Roman" panose="02020603050405020304" pitchFamily="18" charset="0"/>
              </a:defRPr>
            </a:lvl1pPr>
          </a:lstStyle>
          <a:p>
            <a:r>
              <a:rPr lang="en-US" dirty="0"/>
              <a:t>Click to edit Master title style </a:t>
            </a:r>
          </a:p>
        </p:txBody>
      </p:sp>
      <p:sp>
        <p:nvSpPr>
          <p:cNvPr id="14" name="lnVert"/>
          <p:cNvSpPr>
            <a:spLocks noChangeShapeType="1"/>
          </p:cNvSpPr>
          <p:nvPr userDrawn="1"/>
        </p:nvSpPr>
        <p:spPr bwMode="auto">
          <a:xfrm>
            <a:off x="9486900" y="0"/>
            <a:ext cx="0" cy="857250"/>
          </a:xfrm>
          <a:prstGeom prst="line">
            <a:avLst/>
          </a:prstGeom>
          <a:noFill/>
          <a:ln w="12700">
            <a:solidFill>
              <a:srgbClr val="A7A9AC"/>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sz="1039" dirty="0"/>
          </a:p>
        </p:txBody>
      </p:sp>
      <p:pic>
        <p:nvPicPr>
          <p:cNvPr id="16" name="Picture 15" descr="C:\Users\trevor.glue\Desktop\Front cov image.jpg"/>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041621" y="892119"/>
            <a:ext cx="8238979" cy="3921125"/>
          </a:xfrm>
          <a:prstGeom prst="rect">
            <a:avLst/>
          </a:prstGeom>
          <a:noFill/>
          <a:ln>
            <a:noFill/>
          </a:ln>
          <a:extLst>
            <a:ext uri="{53640926-AAD7-44D8-BBD7-CCE9431645EC}">
              <a14:shadowObscured xmlns:a14="http://schemas.microsoft.com/office/drawing/2010/main"/>
            </a:ext>
          </a:extLst>
        </p:spPr>
      </p:pic>
      <p:pic>
        <p:nvPicPr>
          <p:cNvPr id="17" name="Picture 16" descr="C:\Users\trevor.glue\Desktop\Front cov image.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0197904" y="279945"/>
            <a:ext cx="1335152" cy="405246"/>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userDrawn="1"/>
        </p:nvPicPr>
        <p:blipFill>
          <a:blip r:embed="rId5"/>
          <a:stretch>
            <a:fillRect/>
          </a:stretch>
        </p:blipFill>
        <p:spPr>
          <a:xfrm>
            <a:off x="10316310" y="5284255"/>
            <a:ext cx="1322719" cy="905018"/>
          </a:xfrm>
          <a:prstGeom prst="rect">
            <a:avLst/>
          </a:prstGeom>
        </p:spPr>
      </p:pic>
    </p:spTree>
    <p:extLst>
      <p:ext uri="{BB962C8B-B14F-4D97-AF65-F5344CB8AC3E}">
        <p14:creationId xmlns:p14="http://schemas.microsoft.com/office/powerpoint/2010/main" val="3124120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ECD59-A37A-C84B-9DFA-8E427AD378B0}"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113572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8"/>
            <a:ext cx="10363200" cy="1500187"/>
          </a:xfrm>
        </p:spPr>
        <p:txBody>
          <a:bodyPr anchor="b"/>
          <a:lstStyle>
            <a:lvl1pPr marL="0" indent="0">
              <a:buNone/>
              <a:defRPr sz="1500">
                <a:solidFill>
                  <a:schemeClr val="tx1">
                    <a:tint val="75000"/>
                  </a:schemeClr>
                </a:solidFill>
              </a:defRPr>
            </a:lvl1pPr>
            <a:lvl2pPr marL="342852" indent="0">
              <a:buNone/>
              <a:defRPr sz="1350">
                <a:solidFill>
                  <a:schemeClr val="tx1">
                    <a:tint val="75000"/>
                  </a:schemeClr>
                </a:solidFill>
              </a:defRPr>
            </a:lvl2pPr>
            <a:lvl3pPr marL="685704" indent="0">
              <a:buNone/>
              <a:defRPr sz="1200">
                <a:solidFill>
                  <a:schemeClr val="tx1">
                    <a:tint val="75000"/>
                  </a:schemeClr>
                </a:solidFill>
              </a:defRPr>
            </a:lvl3pPr>
            <a:lvl4pPr marL="1028556" indent="0">
              <a:buNone/>
              <a:defRPr sz="1050">
                <a:solidFill>
                  <a:schemeClr val="tx1">
                    <a:tint val="75000"/>
                  </a:schemeClr>
                </a:solidFill>
              </a:defRPr>
            </a:lvl4pPr>
            <a:lvl5pPr marL="1371407" indent="0">
              <a:buNone/>
              <a:defRPr sz="1050">
                <a:solidFill>
                  <a:schemeClr val="tx1">
                    <a:tint val="75000"/>
                  </a:schemeClr>
                </a:solidFill>
              </a:defRPr>
            </a:lvl5pPr>
            <a:lvl6pPr marL="1714259" indent="0">
              <a:buNone/>
              <a:defRPr sz="1050">
                <a:solidFill>
                  <a:schemeClr val="tx1">
                    <a:tint val="75000"/>
                  </a:schemeClr>
                </a:solidFill>
              </a:defRPr>
            </a:lvl6pPr>
            <a:lvl7pPr marL="2057111" indent="0">
              <a:buNone/>
              <a:defRPr sz="1050">
                <a:solidFill>
                  <a:schemeClr val="tx1">
                    <a:tint val="75000"/>
                  </a:schemeClr>
                </a:solidFill>
              </a:defRPr>
            </a:lvl7pPr>
            <a:lvl8pPr marL="2399963" indent="0">
              <a:buNone/>
              <a:defRPr sz="1050">
                <a:solidFill>
                  <a:schemeClr val="tx1">
                    <a:tint val="75000"/>
                  </a:schemeClr>
                </a:solidFill>
              </a:defRPr>
            </a:lvl8pPr>
            <a:lvl9pPr marL="2742815"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191373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0ECD59-A37A-C84B-9DFA-8E427AD378B0}"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70039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1800" b="1"/>
            </a:lvl1pPr>
            <a:lvl2pPr marL="342852" indent="0">
              <a:buNone/>
              <a:defRPr sz="1500" b="1"/>
            </a:lvl2pPr>
            <a:lvl3pPr marL="685704" indent="0">
              <a:buNone/>
              <a:defRPr sz="1350" b="1"/>
            </a:lvl3pPr>
            <a:lvl4pPr marL="1028556" indent="0">
              <a:buNone/>
              <a:defRPr sz="1200" b="1"/>
            </a:lvl4pPr>
            <a:lvl5pPr marL="1371407" indent="0">
              <a:buNone/>
              <a:defRPr sz="1200" b="1"/>
            </a:lvl5pPr>
            <a:lvl6pPr marL="1714259" indent="0">
              <a:buNone/>
              <a:defRPr sz="1200" b="1"/>
            </a:lvl6pPr>
            <a:lvl7pPr marL="2057111" indent="0">
              <a:buNone/>
              <a:defRPr sz="1200" b="1"/>
            </a:lvl7pPr>
            <a:lvl8pPr marL="2399963" indent="0">
              <a:buNone/>
              <a:defRPr sz="1200" b="1"/>
            </a:lvl8pPr>
            <a:lvl9pPr marL="2742815"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852" indent="0">
              <a:buNone/>
              <a:defRPr sz="1500" b="1"/>
            </a:lvl2pPr>
            <a:lvl3pPr marL="685704" indent="0">
              <a:buNone/>
              <a:defRPr sz="1350" b="1"/>
            </a:lvl3pPr>
            <a:lvl4pPr marL="1028556" indent="0">
              <a:buNone/>
              <a:defRPr sz="1200" b="1"/>
            </a:lvl4pPr>
            <a:lvl5pPr marL="1371407" indent="0">
              <a:buNone/>
              <a:defRPr sz="1200" b="1"/>
            </a:lvl5pPr>
            <a:lvl6pPr marL="1714259" indent="0">
              <a:buNone/>
              <a:defRPr sz="1200" b="1"/>
            </a:lvl6pPr>
            <a:lvl7pPr marL="2057111" indent="0">
              <a:buNone/>
              <a:defRPr sz="1200" b="1"/>
            </a:lvl7pPr>
            <a:lvl8pPr marL="2399963" indent="0">
              <a:buNone/>
              <a:defRPr sz="1200" b="1"/>
            </a:lvl8pPr>
            <a:lvl9pPr marL="274281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0ECD59-A37A-C84B-9DFA-8E427AD378B0}" type="datetimeFigureOut">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69530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0ECD59-A37A-C84B-9DFA-8E427AD378B0}" type="datetimeFigureOut">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45164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59997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4"/>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52" indent="0">
              <a:buNone/>
              <a:defRPr sz="900"/>
            </a:lvl2pPr>
            <a:lvl3pPr marL="685704" indent="0">
              <a:buNone/>
              <a:defRPr sz="750"/>
            </a:lvl3pPr>
            <a:lvl4pPr marL="1028556" indent="0">
              <a:buNone/>
              <a:defRPr sz="675"/>
            </a:lvl4pPr>
            <a:lvl5pPr marL="1371407" indent="0">
              <a:buNone/>
              <a:defRPr sz="675"/>
            </a:lvl5pPr>
            <a:lvl6pPr marL="1714259" indent="0">
              <a:buNone/>
              <a:defRPr sz="675"/>
            </a:lvl6pPr>
            <a:lvl7pPr marL="2057111" indent="0">
              <a:buNone/>
              <a:defRPr sz="675"/>
            </a:lvl7pPr>
            <a:lvl8pPr marL="2399963" indent="0">
              <a:buNone/>
              <a:defRPr sz="675"/>
            </a:lvl8pPr>
            <a:lvl9pPr marL="2742815"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31192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1"/>
            <a:ext cx="7315200" cy="566738"/>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2389719" y="612775"/>
            <a:ext cx="7315200" cy="4114800"/>
          </a:xfrm>
        </p:spPr>
        <p:txBody>
          <a:bodyPr/>
          <a:lstStyle>
            <a:lvl1pPr marL="0" indent="0">
              <a:buNone/>
              <a:defRPr sz="2400"/>
            </a:lvl1pPr>
            <a:lvl2pPr marL="342852" indent="0">
              <a:buNone/>
              <a:defRPr sz="2100"/>
            </a:lvl2pPr>
            <a:lvl3pPr marL="685704" indent="0">
              <a:buNone/>
              <a:defRPr sz="1800"/>
            </a:lvl3pPr>
            <a:lvl4pPr marL="1028556" indent="0">
              <a:buNone/>
              <a:defRPr sz="1500"/>
            </a:lvl4pPr>
            <a:lvl5pPr marL="1371407" indent="0">
              <a:buNone/>
              <a:defRPr sz="1500"/>
            </a:lvl5pPr>
            <a:lvl6pPr marL="1714259" indent="0">
              <a:buNone/>
              <a:defRPr sz="1500"/>
            </a:lvl6pPr>
            <a:lvl7pPr marL="2057111" indent="0">
              <a:buNone/>
              <a:defRPr sz="1500"/>
            </a:lvl7pPr>
            <a:lvl8pPr marL="2399963" indent="0">
              <a:buNone/>
              <a:defRPr sz="1500"/>
            </a:lvl8pPr>
            <a:lvl9pPr marL="2742815"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2389719" y="5367339"/>
            <a:ext cx="7315200" cy="804862"/>
          </a:xfrm>
        </p:spPr>
        <p:txBody>
          <a:bodyPr/>
          <a:lstStyle>
            <a:lvl1pPr marL="0" indent="0">
              <a:buNone/>
              <a:defRPr sz="1050"/>
            </a:lvl1pPr>
            <a:lvl2pPr marL="342852" indent="0">
              <a:buNone/>
              <a:defRPr sz="900"/>
            </a:lvl2pPr>
            <a:lvl3pPr marL="685704" indent="0">
              <a:buNone/>
              <a:defRPr sz="750"/>
            </a:lvl3pPr>
            <a:lvl4pPr marL="1028556" indent="0">
              <a:buNone/>
              <a:defRPr sz="675"/>
            </a:lvl4pPr>
            <a:lvl5pPr marL="1371407" indent="0">
              <a:buNone/>
              <a:defRPr sz="675"/>
            </a:lvl5pPr>
            <a:lvl6pPr marL="1714259" indent="0">
              <a:buNone/>
              <a:defRPr sz="675"/>
            </a:lvl6pPr>
            <a:lvl7pPr marL="2057111" indent="0">
              <a:buNone/>
              <a:defRPr sz="675"/>
            </a:lvl7pPr>
            <a:lvl8pPr marL="2399963" indent="0">
              <a:buNone/>
              <a:defRPr sz="675"/>
            </a:lvl8pPr>
            <a:lvl9pPr marL="2742815"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115646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27" tIns="45713" rIns="91427" bIns="457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3" rIns="91427" bIns="457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sjdlf</a:t>
            </a:r>
            <a:endParaRPr lang="en-US" dirty="0"/>
          </a:p>
          <a:p>
            <a:pPr lvl="4"/>
            <a:r>
              <a:rPr lang="en-US" dirty="0"/>
              <a:t>Fifth level</a:t>
            </a:r>
          </a:p>
        </p:txBody>
      </p:sp>
      <p:sp>
        <p:nvSpPr>
          <p:cNvPr id="4" name="Date Placeholder 3"/>
          <p:cNvSpPr>
            <a:spLocks noGrp="1"/>
          </p:cNvSpPr>
          <p:nvPr>
            <p:ph type="dt" sz="half" idx="2"/>
          </p:nvPr>
        </p:nvSpPr>
        <p:spPr>
          <a:xfrm>
            <a:off x="609601" y="6356355"/>
            <a:ext cx="2844800" cy="365125"/>
          </a:xfrm>
          <a:prstGeom prst="rect">
            <a:avLst/>
          </a:prstGeom>
        </p:spPr>
        <p:txBody>
          <a:bodyPr vert="horz" lIns="91427" tIns="45713" rIns="91427" bIns="45713" rtlCol="0" anchor="ctr"/>
          <a:lstStyle>
            <a:lvl1pPr algn="l">
              <a:defRPr sz="900">
                <a:solidFill>
                  <a:schemeClr val="tx1">
                    <a:tint val="75000"/>
                  </a:schemeClr>
                </a:solidFill>
                <a:latin typeface="Roboto Regular"/>
                <a:cs typeface="Roboto Regular"/>
              </a:defRPr>
            </a:lvl1pPr>
          </a:lstStyle>
          <a:p>
            <a:fld id="{970ECD59-A37A-C84B-9DFA-8E427AD378B0}" type="datetimeFigureOut">
              <a:rPr lang="en-US" smtClean="0"/>
              <a:pPr/>
              <a:t>2/1/2023</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27" tIns="45713" rIns="91427" bIns="45713" rtlCol="0" anchor="ctr"/>
          <a:lstStyle>
            <a:lvl1pPr algn="l">
              <a:defRPr sz="900">
                <a:solidFill>
                  <a:schemeClr val="tx1">
                    <a:tint val="75000"/>
                  </a:schemeClr>
                </a:solidFill>
                <a:latin typeface="Roboto Regular"/>
                <a:cs typeface="Roboto Regular"/>
              </a:defRPr>
            </a:lvl1pPr>
          </a:lstStyle>
          <a:p>
            <a:endParaRPr lang="en-US"/>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3" rIns="91427" bIns="45713" rtlCol="0" anchor="ctr"/>
          <a:lstStyle>
            <a:lvl1pPr algn="l">
              <a:defRPr sz="900">
                <a:solidFill>
                  <a:schemeClr val="tx1">
                    <a:tint val="75000"/>
                  </a:schemeClr>
                </a:solidFill>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2329819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342852" rtl="0" eaLnBrk="1" latinLnBrk="0" hangingPunct="1">
        <a:spcBef>
          <a:spcPct val="0"/>
        </a:spcBef>
        <a:buNone/>
        <a:defRPr sz="3300" kern="1200">
          <a:solidFill>
            <a:schemeClr val="tx1"/>
          </a:solidFill>
          <a:latin typeface="Roboto Regular"/>
          <a:ea typeface="+mj-ea"/>
          <a:cs typeface="Roboto Regular"/>
        </a:defRPr>
      </a:lvl1pPr>
    </p:titleStyle>
    <p:bodyStyle>
      <a:lvl1pPr marL="257139" indent="-257139" algn="l" defTabSz="342852" rtl="0" eaLnBrk="1" latinLnBrk="0" hangingPunct="1">
        <a:spcBef>
          <a:spcPct val="20000"/>
        </a:spcBef>
        <a:buFont typeface="Arial"/>
        <a:buChar char="•"/>
        <a:defRPr sz="2400" kern="1200">
          <a:solidFill>
            <a:schemeClr val="tx1"/>
          </a:solidFill>
          <a:latin typeface="Roboto Regular"/>
          <a:ea typeface="+mn-ea"/>
          <a:cs typeface="Roboto Regular"/>
        </a:defRPr>
      </a:lvl1pPr>
      <a:lvl2pPr marL="557134" indent="-214283" algn="l" defTabSz="342852" rtl="0" eaLnBrk="1" latinLnBrk="0" hangingPunct="1">
        <a:spcBef>
          <a:spcPct val="20000"/>
        </a:spcBef>
        <a:buFont typeface="Arial"/>
        <a:buChar char="–"/>
        <a:defRPr sz="2100" kern="1200">
          <a:solidFill>
            <a:schemeClr val="tx1"/>
          </a:solidFill>
          <a:latin typeface="Roboto Regular"/>
          <a:ea typeface="+mn-ea"/>
          <a:cs typeface="Roboto Regular"/>
        </a:defRPr>
      </a:lvl2pPr>
      <a:lvl3pPr marL="857130" indent="-171426" algn="l" defTabSz="342852" rtl="0" eaLnBrk="1" latinLnBrk="0" hangingPunct="1">
        <a:spcBef>
          <a:spcPct val="20000"/>
        </a:spcBef>
        <a:buFont typeface="Arial"/>
        <a:buChar char="•"/>
        <a:defRPr sz="1800" kern="1200">
          <a:solidFill>
            <a:schemeClr val="tx1"/>
          </a:solidFill>
          <a:latin typeface="Roboto Regular"/>
          <a:ea typeface="+mn-ea"/>
          <a:cs typeface="Roboto Regular"/>
        </a:defRPr>
      </a:lvl3pPr>
      <a:lvl4pPr marL="1199981" indent="-171426" algn="l" defTabSz="342852" rtl="0" eaLnBrk="1" latinLnBrk="0" hangingPunct="1">
        <a:spcBef>
          <a:spcPct val="20000"/>
        </a:spcBef>
        <a:buFont typeface="Arial"/>
        <a:buChar char="–"/>
        <a:defRPr sz="1500" kern="1200">
          <a:solidFill>
            <a:schemeClr val="tx1"/>
          </a:solidFill>
          <a:latin typeface="Roboto Regular"/>
          <a:ea typeface="+mn-ea"/>
          <a:cs typeface="Roboto Regular"/>
        </a:defRPr>
      </a:lvl4pPr>
      <a:lvl5pPr marL="1628546" indent="-257139" algn="l" defTabSz="342852" rtl="0" eaLnBrk="1" latinLnBrk="0" hangingPunct="1">
        <a:spcBef>
          <a:spcPct val="20000"/>
        </a:spcBef>
        <a:buFont typeface="Wingdings" charset="2"/>
        <a:buChar char="v"/>
        <a:defRPr sz="1500" kern="1200">
          <a:solidFill>
            <a:schemeClr val="tx1"/>
          </a:solidFill>
          <a:latin typeface="Roboto Regular"/>
          <a:ea typeface="+mn-ea"/>
          <a:cs typeface="Roboto Regular"/>
        </a:defRPr>
      </a:lvl5pPr>
      <a:lvl6pPr marL="1885685" indent="-171426" algn="l" defTabSz="342852" rtl="0" eaLnBrk="1" latinLnBrk="0" hangingPunct="1">
        <a:spcBef>
          <a:spcPct val="20000"/>
        </a:spcBef>
        <a:buFont typeface="Arial"/>
        <a:buChar char="•"/>
        <a:defRPr sz="1500" kern="1200">
          <a:solidFill>
            <a:schemeClr val="tx1"/>
          </a:solidFill>
          <a:latin typeface="+mn-lt"/>
          <a:ea typeface="+mn-ea"/>
          <a:cs typeface="+mn-cs"/>
        </a:defRPr>
      </a:lvl6pPr>
      <a:lvl7pPr marL="2228537" indent="-171426" algn="l" defTabSz="342852" rtl="0" eaLnBrk="1" latinLnBrk="0" hangingPunct="1">
        <a:spcBef>
          <a:spcPct val="20000"/>
        </a:spcBef>
        <a:buFont typeface="Arial"/>
        <a:buChar char="•"/>
        <a:defRPr sz="1500" kern="1200">
          <a:solidFill>
            <a:schemeClr val="tx1"/>
          </a:solidFill>
          <a:latin typeface="+mn-lt"/>
          <a:ea typeface="+mn-ea"/>
          <a:cs typeface="+mn-cs"/>
        </a:defRPr>
      </a:lvl7pPr>
      <a:lvl8pPr marL="2571389" indent="-171426" algn="l" defTabSz="342852" rtl="0" eaLnBrk="1" latinLnBrk="0" hangingPunct="1">
        <a:spcBef>
          <a:spcPct val="20000"/>
        </a:spcBef>
        <a:buFont typeface="Arial"/>
        <a:buChar char="•"/>
        <a:defRPr sz="1500" kern="1200">
          <a:solidFill>
            <a:schemeClr val="tx1"/>
          </a:solidFill>
          <a:latin typeface="+mn-lt"/>
          <a:ea typeface="+mn-ea"/>
          <a:cs typeface="+mn-cs"/>
        </a:defRPr>
      </a:lvl8pPr>
      <a:lvl9pPr marL="2914241" indent="-171426" algn="l" defTabSz="34285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52" rtl="0" eaLnBrk="1" latinLnBrk="0" hangingPunct="1">
        <a:defRPr sz="1350" kern="1200">
          <a:solidFill>
            <a:schemeClr val="tx1"/>
          </a:solidFill>
          <a:latin typeface="+mn-lt"/>
          <a:ea typeface="+mn-ea"/>
          <a:cs typeface="+mn-cs"/>
        </a:defRPr>
      </a:lvl1pPr>
      <a:lvl2pPr marL="342852" algn="l" defTabSz="342852" rtl="0" eaLnBrk="1" latinLnBrk="0" hangingPunct="1">
        <a:defRPr sz="1350" kern="1200">
          <a:solidFill>
            <a:schemeClr val="tx1"/>
          </a:solidFill>
          <a:latin typeface="+mn-lt"/>
          <a:ea typeface="+mn-ea"/>
          <a:cs typeface="+mn-cs"/>
        </a:defRPr>
      </a:lvl2pPr>
      <a:lvl3pPr marL="685704" algn="l" defTabSz="342852" rtl="0" eaLnBrk="1" latinLnBrk="0" hangingPunct="1">
        <a:defRPr sz="1350" kern="1200">
          <a:solidFill>
            <a:schemeClr val="tx1"/>
          </a:solidFill>
          <a:latin typeface="+mn-lt"/>
          <a:ea typeface="+mn-ea"/>
          <a:cs typeface="+mn-cs"/>
        </a:defRPr>
      </a:lvl3pPr>
      <a:lvl4pPr marL="1028556" algn="l" defTabSz="342852" rtl="0" eaLnBrk="1" latinLnBrk="0" hangingPunct="1">
        <a:defRPr sz="1350" kern="1200">
          <a:solidFill>
            <a:schemeClr val="tx1"/>
          </a:solidFill>
          <a:latin typeface="+mn-lt"/>
          <a:ea typeface="+mn-ea"/>
          <a:cs typeface="+mn-cs"/>
        </a:defRPr>
      </a:lvl4pPr>
      <a:lvl5pPr marL="1371407" algn="l" defTabSz="342852" rtl="0" eaLnBrk="1" latinLnBrk="0" hangingPunct="1">
        <a:defRPr sz="1350" kern="1200">
          <a:solidFill>
            <a:schemeClr val="tx1"/>
          </a:solidFill>
          <a:latin typeface="+mn-lt"/>
          <a:ea typeface="+mn-ea"/>
          <a:cs typeface="+mn-cs"/>
        </a:defRPr>
      </a:lvl5pPr>
      <a:lvl6pPr marL="1714259" algn="l" defTabSz="342852" rtl="0" eaLnBrk="1" latinLnBrk="0" hangingPunct="1">
        <a:defRPr sz="1350" kern="1200">
          <a:solidFill>
            <a:schemeClr val="tx1"/>
          </a:solidFill>
          <a:latin typeface="+mn-lt"/>
          <a:ea typeface="+mn-ea"/>
          <a:cs typeface="+mn-cs"/>
        </a:defRPr>
      </a:lvl6pPr>
      <a:lvl7pPr marL="2057111" algn="l" defTabSz="342852" rtl="0" eaLnBrk="1" latinLnBrk="0" hangingPunct="1">
        <a:defRPr sz="1350" kern="1200">
          <a:solidFill>
            <a:schemeClr val="tx1"/>
          </a:solidFill>
          <a:latin typeface="+mn-lt"/>
          <a:ea typeface="+mn-ea"/>
          <a:cs typeface="+mn-cs"/>
        </a:defRPr>
      </a:lvl7pPr>
      <a:lvl8pPr marL="2399963" algn="l" defTabSz="342852" rtl="0" eaLnBrk="1" latinLnBrk="0" hangingPunct="1">
        <a:defRPr sz="1350" kern="1200">
          <a:solidFill>
            <a:schemeClr val="tx1"/>
          </a:solidFill>
          <a:latin typeface="+mn-lt"/>
          <a:ea typeface="+mn-ea"/>
          <a:cs typeface="+mn-cs"/>
        </a:defRPr>
      </a:lvl8pPr>
      <a:lvl9pPr marL="2742815" algn="l" defTabSz="34285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ignacio.sanchez@un.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0086" y="2137206"/>
            <a:ext cx="10181673" cy="1392958"/>
          </a:xfrm>
        </p:spPr>
        <p:txBody>
          <a:bodyPr vert="horz" lIns="0" tIns="108000" rIns="0" bIns="108000" rtlCol="0" anchor="t">
            <a:noAutofit/>
          </a:bodyPr>
          <a:lstStyle/>
          <a:p>
            <a:pPr lvl="0"/>
            <a:r>
              <a:rPr lang="en-US" sz="3200" b="1" i="1" dirty="0">
                <a:solidFill>
                  <a:schemeClr val="bg1"/>
                </a:solidFill>
              </a:rPr>
              <a:t>Producing and using science for decision making</a:t>
            </a:r>
          </a:p>
        </p:txBody>
      </p:sp>
      <p:cxnSp>
        <p:nvCxnSpPr>
          <p:cNvPr id="5" name="Straight Connector 4"/>
          <p:cNvCxnSpPr>
            <a:cxnSpLocks/>
          </p:cNvCxnSpPr>
          <p:nvPr/>
        </p:nvCxnSpPr>
        <p:spPr>
          <a:xfrm>
            <a:off x="1230086" y="2170645"/>
            <a:ext cx="10181673" cy="40861"/>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a:cxnSpLocks/>
            <a:stCxn id="3" idx="1"/>
            <a:endCxn id="3" idx="3"/>
          </p:cNvCxnSpPr>
          <p:nvPr/>
        </p:nvCxnSpPr>
        <p:spPr>
          <a:xfrm>
            <a:off x="1230086" y="2833685"/>
            <a:ext cx="1018167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1230086" y="4152343"/>
            <a:ext cx="10099553" cy="1111033"/>
          </a:xfrm>
          <a:prstGeom prst="rect">
            <a:avLst/>
          </a:prstGeom>
        </p:spPr>
        <p:txBody>
          <a:bodyPr vert="horz" lIns="0" tIns="108000" rIns="0" bIns="34285" rtlCol="0">
            <a:no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342900"/>
            <a:r>
              <a:rPr lang="en-US" sz="1600" dirty="0">
                <a:solidFill>
                  <a:srgbClr val="FFFFFF"/>
                </a:solidFill>
              </a:rPr>
              <a:t>Science, Technology and Innovation (STI) Capacity building, Addis Ababa  February 2023</a:t>
            </a:r>
          </a:p>
          <a:p>
            <a:pPr defTabSz="342900"/>
            <a:endParaRPr lang="en-US" sz="1600" dirty="0">
              <a:solidFill>
                <a:srgbClr val="FFFFFF"/>
              </a:solidFill>
            </a:endParaRPr>
          </a:p>
          <a:p>
            <a:pPr defTabSz="342900"/>
            <a:r>
              <a:rPr lang="en-US" sz="1600" dirty="0">
                <a:solidFill>
                  <a:srgbClr val="FFFFFF"/>
                </a:solidFill>
              </a:rPr>
              <a:t>Ignacio Sanchez, UNEP</a:t>
            </a:r>
          </a:p>
        </p:txBody>
      </p:sp>
      <p:pic>
        <p:nvPicPr>
          <p:cNvPr id="4" name="Picture 3" descr="Logo&#10;&#10;Description automatically generated">
            <a:extLst>
              <a:ext uri="{FF2B5EF4-FFF2-40B4-BE49-F238E27FC236}">
                <a16:creationId xmlns:a16="http://schemas.microsoft.com/office/drawing/2014/main" id="{D0D9FE7A-9263-2F77-0051-3ECDA8F73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0634" y="1"/>
            <a:ext cx="1821366" cy="1821366"/>
          </a:xfrm>
          <a:prstGeom prst="rect">
            <a:avLst/>
          </a:prstGeom>
        </p:spPr>
      </p:pic>
    </p:spTree>
    <p:extLst>
      <p:ext uri="{BB962C8B-B14F-4D97-AF65-F5344CB8AC3E}">
        <p14:creationId xmlns:p14="http://schemas.microsoft.com/office/powerpoint/2010/main" val="280131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B20ED76F-5E7D-4932-BDFB-BDDA4BCB7DA2}"/>
              </a:ext>
            </a:extLst>
          </p:cNvPr>
          <p:cNvSpPr>
            <a:spLocks/>
          </p:cNvSpPr>
          <p:nvPr/>
        </p:nvSpPr>
        <p:spPr bwMode="auto">
          <a:xfrm>
            <a:off x="441256" y="205740"/>
            <a:ext cx="8199824" cy="73152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cap="flat">
                <a:solidFill>
                  <a:schemeClr val="tx1"/>
                </a:solidFill>
                <a:miter lim="800000"/>
                <a:headEnd type="none" w="med" len="med"/>
                <a:tailEnd type="none" w="med" len="med"/>
              </a14:hiddenLine>
            </a:ext>
          </a:extLst>
        </p:spPr>
        <p:txBody>
          <a:bodyPr lIns="0" tIns="0" rIns="0" bIns="0" anchor="ctr"/>
          <a:lstStyle/>
          <a:p>
            <a:pPr>
              <a:lnSpc>
                <a:spcPct val="80000"/>
              </a:lnSpc>
            </a:pPr>
            <a:r>
              <a:rPr lang="en-US" sz="3600" b="1" dirty="0">
                <a:solidFill>
                  <a:srgbClr val="00AEEF"/>
                </a:solidFill>
                <a:ea typeface="+mj-ea"/>
                <a:cs typeface="Roboto Regular"/>
                <a:sym typeface="HUGE Avant Garde Bold" charset="0"/>
              </a:rPr>
              <a:t>Introduction</a:t>
            </a:r>
          </a:p>
        </p:txBody>
      </p:sp>
      <p:cxnSp>
        <p:nvCxnSpPr>
          <p:cNvPr id="6" name="Straight Connector 5">
            <a:extLst>
              <a:ext uri="{FF2B5EF4-FFF2-40B4-BE49-F238E27FC236}">
                <a16:creationId xmlns:a16="http://schemas.microsoft.com/office/drawing/2014/main" id="{27959BEA-A472-42C6-BED0-0992F1BD2B2B}"/>
              </a:ext>
            </a:extLst>
          </p:cNvPr>
          <p:cNvCxnSpPr>
            <a:cxnSpLocks/>
          </p:cNvCxnSpPr>
          <p:nvPr/>
        </p:nvCxnSpPr>
        <p:spPr>
          <a:xfrm>
            <a:off x="431072" y="937260"/>
            <a:ext cx="11309171"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2" name="AutoShape 2" descr="Resultado de imagen para happy cow">
            <a:extLst>
              <a:ext uri="{FF2B5EF4-FFF2-40B4-BE49-F238E27FC236}">
                <a16:creationId xmlns:a16="http://schemas.microsoft.com/office/drawing/2014/main" id="{344DD403-D518-4F47-A30A-31CA8289AA95}"/>
              </a:ext>
            </a:extLst>
          </p:cNvPr>
          <p:cNvSpPr>
            <a:spLocks noChangeAspect="1" noChangeArrowheads="1"/>
          </p:cNvSpPr>
          <p:nvPr/>
        </p:nvSpPr>
        <p:spPr bwMode="auto">
          <a:xfrm>
            <a:off x="4051300" y="3276600"/>
            <a:ext cx="2197100" cy="2197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1030" name="Picture 6" descr="Resultado de imagen para contaminacion coches">
            <a:extLst>
              <a:ext uri="{FF2B5EF4-FFF2-40B4-BE49-F238E27FC236}">
                <a16:creationId xmlns:a16="http://schemas.microsoft.com/office/drawing/2014/main" id="{AF66DA67-2F76-4369-A44E-0CCE802FB1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196"/>
          <a:stretch/>
        </p:blipFill>
        <p:spPr bwMode="auto">
          <a:xfrm>
            <a:off x="6098721" y="2486184"/>
            <a:ext cx="5257800" cy="31107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happy cow">
            <a:extLst>
              <a:ext uri="{FF2B5EF4-FFF2-40B4-BE49-F238E27FC236}">
                <a16:creationId xmlns:a16="http://schemas.microsoft.com/office/drawing/2014/main" id="{5E10A53C-35DB-4843-A337-B70B440EBC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919" b="5389"/>
          <a:stretch/>
        </p:blipFill>
        <p:spPr bwMode="auto">
          <a:xfrm>
            <a:off x="835478" y="2486184"/>
            <a:ext cx="5257800" cy="31020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0A9D93-56E2-4E2E-B862-5C7A6B1BB0E2}"/>
              </a:ext>
            </a:extLst>
          </p:cNvPr>
          <p:cNvSpPr txBox="1"/>
          <p:nvPr/>
        </p:nvSpPr>
        <p:spPr>
          <a:xfrm>
            <a:off x="2448378" y="1524476"/>
            <a:ext cx="7289800" cy="584775"/>
          </a:xfrm>
          <a:prstGeom prst="rect">
            <a:avLst/>
          </a:prstGeom>
          <a:noFill/>
        </p:spPr>
        <p:txBody>
          <a:bodyPr wrap="square" rtlCol="0">
            <a:spAutoFit/>
          </a:bodyPr>
          <a:lstStyle/>
          <a:p>
            <a:pPr algn="ctr"/>
            <a:r>
              <a:rPr lang="en-US" sz="3200" b="1"/>
              <a:t>¿Who pollutes more?</a:t>
            </a:r>
          </a:p>
        </p:txBody>
      </p:sp>
    </p:spTree>
    <p:extLst>
      <p:ext uri="{BB962C8B-B14F-4D97-AF65-F5344CB8AC3E}">
        <p14:creationId xmlns:p14="http://schemas.microsoft.com/office/powerpoint/2010/main" val="72304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B20ED76F-5E7D-4932-BDFB-BDDA4BCB7DA2}"/>
              </a:ext>
            </a:extLst>
          </p:cNvPr>
          <p:cNvSpPr>
            <a:spLocks/>
          </p:cNvSpPr>
          <p:nvPr/>
        </p:nvSpPr>
        <p:spPr bwMode="auto">
          <a:xfrm>
            <a:off x="441256" y="205740"/>
            <a:ext cx="8199824" cy="73152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cap="flat">
                <a:solidFill>
                  <a:schemeClr val="tx1"/>
                </a:solidFill>
                <a:miter lim="800000"/>
                <a:headEnd type="none" w="med" len="med"/>
                <a:tailEnd type="none" w="med" len="med"/>
              </a14:hiddenLine>
            </a:ext>
          </a:extLst>
        </p:spPr>
        <p:txBody>
          <a:bodyPr lIns="0" tIns="0" rIns="0" bIns="0" anchor="ctr"/>
          <a:lstStyle/>
          <a:p>
            <a:pPr>
              <a:lnSpc>
                <a:spcPct val="80000"/>
              </a:lnSpc>
            </a:pPr>
            <a:r>
              <a:rPr lang="en-US" sz="3600" b="1" dirty="0">
                <a:solidFill>
                  <a:srgbClr val="00AEEF"/>
                </a:solidFill>
                <a:ea typeface="+mj-ea"/>
                <a:cs typeface="Roboto Regular"/>
                <a:sym typeface="HUGE Avant Garde Bold" charset="0"/>
              </a:rPr>
              <a:t>Introduction</a:t>
            </a:r>
          </a:p>
        </p:txBody>
      </p:sp>
      <p:cxnSp>
        <p:nvCxnSpPr>
          <p:cNvPr id="6" name="Straight Connector 5">
            <a:extLst>
              <a:ext uri="{FF2B5EF4-FFF2-40B4-BE49-F238E27FC236}">
                <a16:creationId xmlns:a16="http://schemas.microsoft.com/office/drawing/2014/main" id="{27959BEA-A472-42C6-BED0-0992F1BD2B2B}"/>
              </a:ext>
            </a:extLst>
          </p:cNvPr>
          <p:cNvCxnSpPr>
            <a:cxnSpLocks/>
          </p:cNvCxnSpPr>
          <p:nvPr/>
        </p:nvCxnSpPr>
        <p:spPr>
          <a:xfrm>
            <a:off x="431072" y="937260"/>
            <a:ext cx="11309171"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pic>
        <p:nvPicPr>
          <p:cNvPr id="2052" name="Picture 4" descr="Resultado de imagen para hamburguesa">
            <a:extLst>
              <a:ext uri="{FF2B5EF4-FFF2-40B4-BE49-F238E27FC236}">
                <a16:creationId xmlns:a16="http://schemas.microsoft.com/office/drawing/2014/main" id="{A99A63CA-3918-4114-BAE1-CB208C7D4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2390216"/>
            <a:ext cx="35179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darse una ducha">
            <a:extLst>
              <a:ext uri="{FF2B5EF4-FFF2-40B4-BE49-F238E27FC236}">
                <a16:creationId xmlns:a16="http://schemas.microsoft.com/office/drawing/2014/main" id="{A0CF01AD-AE01-4CD0-A61C-EC474394F2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05" r="12089"/>
          <a:stretch/>
        </p:blipFill>
        <p:spPr bwMode="auto">
          <a:xfrm>
            <a:off x="6488271" y="2390216"/>
            <a:ext cx="3517900" cy="25597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DAFAE38-17B3-41F3-99B9-6C8C93063266}"/>
              </a:ext>
            </a:extLst>
          </p:cNvPr>
          <p:cNvSpPr txBox="1"/>
          <p:nvPr/>
        </p:nvSpPr>
        <p:spPr>
          <a:xfrm>
            <a:off x="2395696" y="1592889"/>
            <a:ext cx="7289800" cy="584775"/>
          </a:xfrm>
          <a:prstGeom prst="rect">
            <a:avLst/>
          </a:prstGeom>
          <a:noFill/>
        </p:spPr>
        <p:txBody>
          <a:bodyPr wrap="square" rtlCol="0">
            <a:spAutoFit/>
          </a:bodyPr>
          <a:lstStyle/>
          <a:p>
            <a:pPr algn="ctr"/>
            <a:r>
              <a:rPr lang="es-MX" sz="3200" b="1" dirty="0"/>
              <a:t>¿Who has a </a:t>
            </a:r>
            <a:r>
              <a:rPr lang="es-MX" sz="3200" b="1" dirty="0" err="1"/>
              <a:t>bigger</a:t>
            </a:r>
            <a:r>
              <a:rPr lang="es-MX" sz="3200" b="1" dirty="0"/>
              <a:t> </a:t>
            </a:r>
            <a:r>
              <a:rPr lang="es-MX" sz="3200" b="1" dirty="0" err="1"/>
              <a:t>water</a:t>
            </a:r>
            <a:r>
              <a:rPr lang="es-MX" sz="3200" b="1" dirty="0"/>
              <a:t> </a:t>
            </a:r>
            <a:r>
              <a:rPr lang="es-MX" sz="3200" b="1" dirty="0" err="1"/>
              <a:t>footprint</a:t>
            </a:r>
            <a:r>
              <a:rPr lang="es-MX" sz="3200" b="1" dirty="0"/>
              <a:t>?</a:t>
            </a:r>
            <a:endParaRPr lang="es-PA" sz="3200" b="1" dirty="0"/>
          </a:p>
        </p:txBody>
      </p:sp>
      <p:pic>
        <p:nvPicPr>
          <p:cNvPr id="2050" name="Picture 2" descr="http://1.bp.blogspot.com/-6iJlQg6TWW0/VNSqamNcTBI/AAAAAAAADJw/FvzUmRA-wwE/s1600/1379828_311802932350383_4080099058444196455_n.jpg">
            <a:extLst>
              <a:ext uri="{FF2B5EF4-FFF2-40B4-BE49-F238E27FC236}">
                <a16:creationId xmlns:a16="http://schemas.microsoft.com/office/drawing/2014/main" id="{64A26DB4-A588-4449-A563-B362B17E56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6696" y="0"/>
            <a:ext cx="4200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F3DE-81CB-449D-89B3-FBD3A930435A}"/>
              </a:ext>
            </a:extLst>
          </p:cNvPr>
          <p:cNvSpPr>
            <a:spLocks noGrp="1"/>
          </p:cNvSpPr>
          <p:nvPr>
            <p:ph type="title"/>
          </p:nvPr>
        </p:nvSpPr>
        <p:spPr>
          <a:xfrm>
            <a:off x="609601" y="274638"/>
            <a:ext cx="10972800" cy="563562"/>
          </a:xfrm>
        </p:spPr>
        <p:txBody>
          <a:bodyPr>
            <a:normAutofit/>
          </a:bodyPr>
          <a:lstStyle/>
          <a:p>
            <a:pPr algn="ctr"/>
            <a:r>
              <a:rPr lang="en-US" sz="2800" u="sng" dirty="0"/>
              <a:t>Producing science for decision-making</a:t>
            </a:r>
          </a:p>
        </p:txBody>
      </p:sp>
      <p:pic>
        <p:nvPicPr>
          <p:cNvPr id="3" name="Picture 2">
            <a:extLst>
              <a:ext uri="{FF2B5EF4-FFF2-40B4-BE49-F238E27FC236}">
                <a16:creationId xmlns:a16="http://schemas.microsoft.com/office/drawing/2014/main" id="{56E953E7-3B9A-4705-BD7F-D48F4481E532}"/>
              </a:ext>
            </a:extLst>
          </p:cNvPr>
          <p:cNvPicPr>
            <a:picLocks noChangeAspect="1"/>
          </p:cNvPicPr>
          <p:nvPr/>
        </p:nvPicPr>
        <p:blipFill>
          <a:blip r:embed="rId3"/>
          <a:stretch>
            <a:fillRect/>
          </a:stretch>
        </p:blipFill>
        <p:spPr>
          <a:xfrm>
            <a:off x="134759" y="979714"/>
            <a:ext cx="6598507" cy="4582886"/>
          </a:xfrm>
          <a:prstGeom prst="rect">
            <a:avLst/>
          </a:prstGeom>
        </p:spPr>
      </p:pic>
      <p:sp>
        <p:nvSpPr>
          <p:cNvPr id="4" name="TextBox 3">
            <a:extLst>
              <a:ext uri="{FF2B5EF4-FFF2-40B4-BE49-F238E27FC236}">
                <a16:creationId xmlns:a16="http://schemas.microsoft.com/office/drawing/2014/main" id="{A1B7C4AC-E133-483B-90F1-7554AD74C96A}"/>
              </a:ext>
            </a:extLst>
          </p:cNvPr>
          <p:cNvSpPr txBox="1"/>
          <p:nvPr/>
        </p:nvSpPr>
        <p:spPr>
          <a:xfrm>
            <a:off x="7053164" y="990602"/>
            <a:ext cx="4779607" cy="5632311"/>
          </a:xfrm>
          <a:prstGeom prst="rect">
            <a:avLst/>
          </a:prstGeom>
          <a:noFill/>
        </p:spPr>
        <p:txBody>
          <a:bodyPr wrap="square" rtlCol="0">
            <a:spAutoFit/>
          </a:bodyPr>
          <a:lstStyle/>
          <a:p>
            <a:r>
              <a:rPr lang="en-US" sz="2400" u="sng" dirty="0"/>
              <a:t>Environmental challenges</a:t>
            </a:r>
          </a:p>
          <a:p>
            <a:endParaRPr lang="en-US" sz="2400" u="sng" dirty="0"/>
          </a:p>
          <a:p>
            <a:pPr marL="285750" indent="-285750">
              <a:buFont typeface="Arial" panose="020B0604020202020204" pitchFamily="34" charset="0"/>
              <a:buChar char="•"/>
            </a:pPr>
            <a:r>
              <a:rPr lang="en-US" sz="2400" dirty="0"/>
              <a:t>Complex, systemic problems with human and planetary health impacts.</a:t>
            </a:r>
          </a:p>
          <a:p>
            <a:pPr marL="285750" indent="-285750">
              <a:buFont typeface="Arial" panose="020B0604020202020204" pitchFamily="34" charset="0"/>
              <a:buChar char="•"/>
            </a:pPr>
            <a:r>
              <a:rPr lang="en-US" sz="2400" dirty="0"/>
              <a:t>Economic and social impacts, both from the environmental issues themselves but also the mitigation measures.</a:t>
            </a:r>
          </a:p>
          <a:p>
            <a:pPr marL="285750" indent="-285750">
              <a:buFont typeface="Arial" panose="020B0604020202020204" pitchFamily="34" charset="0"/>
              <a:buChar char="•"/>
            </a:pPr>
            <a:r>
              <a:rPr lang="en-US" sz="2400" dirty="0"/>
              <a:t>Problems of collective action, either overuse of resource or pollution created by a large population.</a:t>
            </a:r>
          </a:p>
          <a:p>
            <a:pPr marL="285750" indent="-285750">
              <a:buFont typeface="Arial" panose="020B0604020202020204" pitchFamily="34" charset="0"/>
              <a:buChar char="•"/>
            </a:pPr>
            <a:r>
              <a:rPr lang="en-US" sz="2400" dirty="0"/>
              <a:t>Solutions typically require collective action.</a:t>
            </a:r>
          </a:p>
        </p:txBody>
      </p:sp>
    </p:spTree>
    <p:extLst>
      <p:ext uri="{BB962C8B-B14F-4D97-AF65-F5344CB8AC3E}">
        <p14:creationId xmlns:p14="http://schemas.microsoft.com/office/powerpoint/2010/main" val="249335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74B4-A797-4A24-ABF8-E5A3C1CB324E}"/>
              </a:ext>
            </a:extLst>
          </p:cNvPr>
          <p:cNvSpPr>
            <a:spLocks noGrp="1"/>
          </p:cNvSpPr>
          <p:nvPr>
            <p:ph type="title"/>
          </p:nvPr>
        </p:nvSpPr>
        <p:spPr>
          <a:xfrm>
            <a:off x="609601" y="274638"/>
            <a:ext cx="10972800" cy="650648"/>
          </a:xfrm>
        </p:spPr>
        <p:txBody>
          <a:bodyPr>
            <a:normAutofit/>
          </a:bodyPr>
          <a:lstStyle/>
          <a:p>
            <a:r>
              <a:rPr lang="en-US" sz="2800" u="sng" dirty="0"/>
              <a:t>Clear policy goals </a:t>
            </a:r>
          </a:p>
        </p:txBody>
      </p:sp>
      <p:graphicFrame>
        <p:nvGraphicFramePr>
          <p:cNvPr id="3" name="Chart 2">
            <a:extLst>
              <a:ext uri="{FF2B5EF4-FFF2-40B4-BE49-F238E27FC236}">
                <a16:creationId xmlns:a16="http://schemas.microsoft.com/office/drawing/2014/main" id="{4D5991F4-FB3C-474C-86C0-E3280D19730C}"/>
              </a:ext>
            </a:extLst>
          </p:cNvPr>
          <p:cNvGraphicFramePr>
            <a:graphicFrameLocks/>
          </p:cNvGraphicFramePr>
          <p:nvPr>
            <p:extLst>
              <p:ext uri="{D42A27DB-BD31-4B8C-83A1-F6EECF244321}">
                <p14:modId xmlns:p14="http://schemas.microsoft.com/office/powerpoint/2010/main" val="3222800100"/>
              </p:ext>
            </p:extLst>
          </p:nvPr>
        </p:nvGraphicFramePr>
        <p:xfrm>
          <a:off x="6011059" y="1902069"/>
          <a:ext cx="5713046" cy="3053861"/>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Right 3">
            <a:extLst>
              <a:ext uri="{FF2B5EF4-FFF2-40B4-BE49-F238E27FC236}">
                <a16:creationId xmlns:a16="http://schemas.microsoft.com/office/drawing/2014/main" id="{57AAD889-CE9F-428A-ADEA-2951C89CD879}"/>
              </a:ext>
            </a:extLst>
          </p:cNvPr>
          <p:cNvSpPr/>
          <p:nvPr/>
        </p:nvSpPr>
        <p:spPr>
          <a:xfrm rot="21125691">
            <a:off x="6940568" y="2725992"/>
            <a:ext cx="3990004" cy="342268"/>
          </a:xfrm>
          <a:prstGeom prst="rightArrow">
            <a:avLst>
              <a:gd name="adj1" fmla="val 28325"/>
              <a:gd name="adj2" fmla="val 447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5" name="Arrow: Right 4">
            <a:extLst>
              <a:ext uri="{FF2B5EF4-FFF2-40B4-BE49-F238E27FC236}">
                <a16:creationId xmlns:a16="http://schemas.microsoft.com/office/drawing/2014/main" id="{059B259D-7562-43E6-BB71-5EB808B9DD26}"/>
              </a:ext>
            </a:extLst>
          </p:cNvPr>
          <p:cNvSpPr/>
          <p:nvPr/>
        </p:nvSpPr>
        <p:spPr>
          <a:xfrm rot="1247459">
            <a:off x="6764753" y="3179714"/>
            <a:ext cx="4177446" cy="342268"/>
          </a:xfrm>
          <a:prstGeom prst="rightArrow">
            <a:avLst>
              <a:gd name="adj1" fmla="val 27425"/>
              <a:gd name="adj2" fmla="val 4473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6" name="Rectangle 5">
            <a:extLst>
              <a:ext uri="{FF2B5EF4-FFF2-40B4-BE49-F238E27FC236}">
                <a16:creationId xmlns:a16="http://schemas.microsoft.com/office/drawing/2014/main" id="{F52F24CE-E5F7-4063-BF29-0292C2DFFE3D}"/>
              </a:ext>
            </a:extLst>
          </p:cNvPr>
          <p:cNvSpPr/>
          <p:nvPr/>
        </p:nvSpPr>
        <p:spPr>
          <a:xfrm>
            <a:off x="11519744" y="2155287"/>
            <a:ext cx="216865" cy="2303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KE"/>
          </a:p>
        </p:txBody>
      </p:sp>
      <p:sp>
        <p:nvSpPr>
          <p:cNvPr id="7" name="Rectangle 6">
            <a:extLst>
              <a:ext uri="{FF2B5EF4-FFF2-40B4-BE49-F238E27FC236}">
                <a16:creationId xmlns:a16="http://schemas.microsoft.com/office/drawing/2014/main" id="{1262F834-CA8B-492D-89C5-0A61177EE9D7}"/>
              </a:ext>
            </a:extLst>
          </p:cNvPr>
          <p:cNvSpPr/>
          <p:nvPr/>
        </p:nvSpPr>
        <p:spPr>
          <a:xfrm>
            <a:off x="6045062" y="2152940"/>
            <a:ext cx="216865" cy="23038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KE"/>
          </a:p>
        </p:txBody>
      </p:sp>
      <p:sp>
        <p:nvSpPr>
          <p:cNvPr id="8" name="Arrow: Right 7">
            <a:extLst>
              <a:ext uri="{FF2B5EF4-FFF2-40B4-BE49-F238E27FC236}">
                <a16:creationId xmlns:a16="http://schemas.microsoft.com/office/drawing/2014/main" id="{B7663F96-5D57-460B-83EC-285C92517AA4}"/>
              </a:ext>
            </a:extLst>
          </p:cNvPr>
          <p:cNvSpPr/>
          <p:nvPr/>
        </p:nvSpPr>
        <p:spPr>
          <a:xfrm rot="21446199">
            <a:off x="6954308" y="2919526"/>
            <a:ext cx="3990004" cy="342268"/>
          </a:xfrm>
          <a:prstGeom prst="rightArrow">
            <a:avLst>
              <a:gd name="adj1" fmla="val 28325"/>
              <a:gd name="adj2" fmla="val 4473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9" name="TextBox 8">
            <a:extLst>
              <a:ext uri="{FF2B5EF4-FFF2-40B4-BE49-F238E27FC236}">
                <a16:creationId xmlns:a16="http://schemas.microsoft.com/office/drawing/2014/main" id="{E2BBCD29-7D9E-4F57-A40E-D2D8C79D5F07}"/>
              </a:ext>
            </a:extLst>
          </p:cNvPr>
          <p:cNvSpPr txBox="1"/>
          <p:nvPr/>
        </p:nvSpPr>
        <p:spPr>
          <a:xfrm>
            <a:off x="11091672" y="2371810"/>
            <a:ext cx="985905" cy="830997"/>
          </a:xfrm>
          <a:prstGeom prst="rect">
            <a:avLst/>
          </a:prstGeom>
          <a:solidFill>
            <a:schemeClr val="bg1"/>
          </a:solidFill>
        </p:spPr>
        <p:txBody>
          <a:bodyPr wrap="square" rtlCol="0">
            <a:spAutoFit/>
          </a:bodyPr>
          <a:lstStyle/>
          <a:p>
            <a:r>
              <a:rPr lang="en-US" sz="1600" dirty="0"/>
              <a:t>Reduce demand growth</a:t>
            </a:r>
            <a:endParaRPr lang="en-NL" sz="1600" dirty="0"/>
          </a:p>
        </p:txBody>
      </p:sp>
      <p:sp>
        <p:nvSpPr>
          <p:cNvPr id="10" name="TextBox 9">
            <a:extLst>
              <a:ext uri="{FF2B5EF4-FFF2-40B4-BE49-F238E27FC236}">
                <a16:creationId xmlns:a16="http://schemas.microsoft.com/office/drawing/2014/main" id="{4EF52DA7-B591-48E0-B717-BED53D6E28AA}"/>
              </a:ext>
            </a:extLst>
          </p:cNvPr>
          <p:cNvSpPr txBox="1"/>
          <p:nvPr/>
        </p:nvSpPr>
        <p:spPr>
          <a:xfrm>
            <a:off x="11206095" y="3444809"/>
            <a:ext cx="985905" cy="584775"/>
          </a:xfrm>
          <a:prstGeom prst="rect">
            <a:avLst/>
          </a:prstGeom>
          <a:solidFill>
            <a:schemeClr val="bg1"/>
          </a:solidFill>
        </p:spPr>
        <p:txBody>
          <a:bodyPr wrap="square" rtlCol="0">
            <a:spAutoFit/>
          </a:bodyPr>
          <a:lstStyle/>
          <a:p>
            <a:r>
              <a:rPr lang="en-US" sz="1600" dirty="0"/>
              <a:t>De-carbonize</a:t>
            </a:r>
            <a:endParaRPr lang="en-NL" sz="1600" dirty="0"/>
          </a:p>
        </p:txBody>
      </p:sp>
      <p:cxnSp>
        <p:nvCxnSpPr>
          <p:cNvPr id="11" name="Straight Arrow Connector 10">
            <a:extLst>
              <a:ext uri="{FF2B5EF4-FFF2-40B4-BE49-F238E27FC236}">
                <a16:creationId xmlns:a16="http://schemas.microsoft.com/office/drawing/2014/main" id="{885EB8F9-14E8-49C6-AFCF-188848E4E85C}"/>
              </a:ext>
            </a:extLst>
          </p:cNvPr>
          <p:cNvCxnSpPr/>
          <p:nvPr/>
        </p:nvCxnSpPr>
        <p:spPr>
          <a:xfrm>
            <a:off x="11036213" y="2557662"/>
            <a:ext cx="0" cy="412694"/>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CD9707C-F1A3-475D-884F-F9A512E422CC}"/>
              </a:ext>
            </a:extLst>
          </p:cNvPr>
          <p:cNvCxnSpPr>
            <a:cxnSpLocks/>
          </p:cNvCxnSpPr>
          <p:nvPr/>
        </p:nvCxnSpPr>
        <p:spPr>
          <a:xfrm>
            <a:off x="11036213" y="3144501"/>
            <a:ext cx="23758" cy="88508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BE9CEBA-ABB7-446F-BCB1-9E19FDA63DDF}"/>
              </a:ext>
            </a:extLst>
          </p:cNvPr>
          <p:cNvSpPr txBox="1"/>
          <p:nvPr/>
        </p:nvSpPr>
        <p:spPr>
          <a:xfrm>
            <a:off x="228600" y="1012372"/>
            <a:ext cx="5442857" cy="5632311"/>
          </a:xfrm>
          <a:prstGeom prst="rect">
            <a:avLst/>
          </a:prstGeom>
          <a:noFill/>
        </p:spPr>
        <p:txBody>
          <a:bodyPr wrap="square" rtlCol="0">
            <a:spAutoFit/>
          </a:bodyPr>
          <a:lstStyle/>
          <a:p>
            <a:r>
              <a:rPr lang="en-US" sz="2400" u="sng" dirty="0"/>
              <a:t>Defining the policy question</a:t>
            </a:r>
          </a:p>
          <a:p>
            <a:endParaRPr lang="en-US" sz="2400" u="sng" dirty="0"/>
          </a:p>
          <a:p>
            <a:pPr marL="285750" indent="-285750">
              <a:buFont typeface="Arial" panose="020B0604020202020204" pitchFamily="34" charset="0"/>
              <a:buChar char="•"/>
            </a:pPr>
            <a:r>
              <a:rPr lang="en-US" sz="2400" dirty="0"/>
              <a:t>Science helps define the problem.  Provides the ‘what?’ and the ‘by when?’ of the policy question.</a:t>
            </a:r>
          </a:p>
          <a:p>
            <a:pPr marL="285750" indent="-285750">
              <a:buFont typeface="Arial" panose="020B0604020202020204" pitchFamily="34" charset="0"/>
              <a:buChar char="•"/>
            </a:pPr>
            <a:r>
              <a:rPr lang="en-US" sz="2400" dirty="0"/>
              <a:t>Policy analysis, social science, economic analysis provides the ‘how’.</a:t>
            </a:r>
          </a:p>
          <a:p>
            <a:pPr marL="285750" indent="-285750">
              <a:buFont typeface="Arial" panose="020B0604020202020204" pitchFamily="34" charset="0"/>
              <a:buChar char="•"/>
            </a:pPr>
            <a:r>
              <a:rPr lang="en-US" sz="2400" dirty="0"/>
              <a:t>Engaging the different affected groups helps enable the ‘how’.</a:t>
            </a:r>
          </a:p>
          <a:p>
            <a:pPr marL="285750" indent="-285750">
              <a:buFont typeface="Arial" panose="020B0604020202020204" pitchFamily="34" charset="0"/>
              <a:buChar char="•"/>
            </a:pPr>
            <a:r>
              <a:rPr lang="en-US" sz="2400" dirty="0"/>
              <a:t>Creating partnerships for implementation will likely broaden the engagement of different actors.</a:t>
            </a:r>
          </a:p>
          <a:p>
            <a:pPr marL="285750" indent="-285750">
              <a:buFont typeface="Arial" panose="020B0604020202020204" pitchFamily="34" charset="0"/>
              <a:buChar char="•"/>
            </a:pPr>
            <a:r>
              <a:rPr lang="en-US" sz="2400" dirty="0"/>
              <a:t>Designing policies with multiple benefits for different actors usually deepens the commitment.</a:t>
            </a:r>
          </a:p>
        </p:txBody>
      </p:sp>
    </p:spTree>
    <p:extLst>
      <p:ext uri="{BB962C8B-B14F-4D97-AF65-F5344CB8AC3E}">
        <p14:creationId xmlns:p14="http://schemas.microsoft.com/office/powerpoint/2010/main" val="313199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318C-DE08-4AB6-ACE0-5818A30B908B}"/>
              </a:ext>
            </a:extLst>
          </p:cNvPr>
          <p:cNvSpPr>
            <a:spLocks noGrp="1"/>
          </p:cNvSpPr>
          <p:nvPr>
            <p:ph type="title"/>
          </p:nvPr>
        </p:nvSpPr>
        <p:spPr>
          <a:xfrm>
            <a:off x="250372" y="122238"/>
            <a:ext cx="10972800" cy="705076"/>
          </a:xfrm>
        </p:spPr>
        <p:txBody>
          <a:bodyPr>
            <a:normAutofit/>
          </a:bodyPr>
          <a:lstStyle/>
          <a:p>
            <a:r>
              <a:rPr lang="en-US" sz="2800" u="sng" dirty="0"/>
              <a:t>Relevance, legitimacy and credibility</a:t>
            </a:r>
          </a:p>
        </p:txBody>
      </p:sp>
      <p:pic>
        <p:nvPicPr>
          <p:cNvPr id="3" name="Picture 2">
            <a:extLst>
              <a:ext uri="{FF2B5EF4-FFF2-40B4-BE49-F238E27FC236}">
                <a16:creationId xmlns:a16="http://schemas.microsoft.com/office/drawing/2014/main" id="{76316CFD-4614-43AB-992D-CB3BA4A04B67}"/>
              </a:ext>
            </a:extLst>
          </p:cNvPr>
          <p:cNvPicPr>
            <a:picLocks noChangeAspect="1"/>
          </p:cNvPicPr>
          <p:nvPr/>
        </p:nvPicPr>
        <p:blipFill>
          <a:blip r:embed="rId3"/>
          <a:stretch>
            <a:fillRect/>
          </a:stretch>
        </p:blipFill>
        <p:spPr>
          <a:xfrm>
            <a:off x="6096000" y="1066595"/>
            <a:ext cx="5951736" cy="4724809"/>
          </a:xfrm>
          <a:prstGeom prst="rect">
            <a:avLst/>
          </a:prstGeom>
        </p:spPr>
      </p:pic>
      <p:sp>
        <p:nvSpPr>
          <p:cNvPr id="4" name="TextBox 3">
            <a:extLst>
              <a:ext uri="{FF2B5EF4-FFF2-40B4-BE49-F238E27FC236}">
                <a16:creationId xmlns:a16="http://schemas.microsoft.com/office/drawing/2014/main" id="{58BAF0BB-D1AA-43ED-A497-7A75A1C36649}"/>
              </a:ext>
            </a:extLst>
          </p:cNvPr>
          <p:cNvSpPr txBox="1"/>
          <p:nvPr/>
        </p:nvSpPr>
        <p:spPr>
          <a:xfrm>
            <a:off x="144264" y="979714"/>
            <a:ext cx="5374793" cy="5632311"/>
          </a:xfrm>
          <a:prstGeom prst="rect">
            <a:avLst/>
          </a:prstGeom>
          <a:noFill/>
        </p:spPr>
        <p:txBody>
          <a:bodyPr wrap="square" rtlCol="0">
            <a:spAutoFit/>
          </a:bodyPr>
          <a:lstStyle/>
          <a:p>
            <a:r>
              <a:rPr lang="en-US" sz="2400" u="sng" dirty="0"/>
              <a:t>Policymakers and scientists</a:t>
            </a:r>
          </a:p>
          <a:p>
            <a:endParaRPr lang="en-US" sz="2400" u="sng" dirty="0"/>
          </a:p>
          <a:p>
            <a:pPr marL="285750" indent="-285750">
              <a:buFont typeface="Arial" panose="020B0604020202020204" pitchFamily="34" charset="0"/>
              <a:buChar char="•"/>
            </a:pPr>
            <a:r>
              <a:rPr lang="en-US" sz="2400" dirty="0"/>
              <a:t>Typically speak ‘different language’.</a:t>
            </a:r>
          </a:p>
          <a:p>
            <a:pPr marL="285750" indent="-285750">
              <a:buFont typeface="Arial" panose="020B0604020202020204" pitchFamily="34" charset="0"/>
              <a:buChar char="•"/>
            </a:pPr>
            <a:r>
              <a:rPr lang="en-US" sz="2400" dirty="0"/>
              <a:t>Have different needs when producing science for decision making.</a:t>
            </a:r>
          </a:p>
          <a:p>
            <a:pPr marL="285750" indent="-285750">
              <a:buFont typeface="Arial" panose="020B0604020202020204" pitchFamily="34" charset="0"/>
              <a:buChar char="•"/>
            </a:pPr>
            <a:r>
              <a:rPr lang="en-US" sz="2400" dirty="0"/>
              <a:t>Policymakers need science that can be directly applied to their policy problem (relevant, salient)</a:t>
            </a:r>
          </a:p>
          <a:p>
            <a:pPr marL="285750" indent="-285750">
              <a:buFont typeface="Arial" panose="020B0604020202020204" pitchFamily="34" charset="0"/>
              <a:buChar char="•"/>
            </a:pPr>
            <a:r>
              <a:rPr lang="en-US" sz="2400" dirty="0"/>
              <a:t>To encourage collective action, science must be viewed as legitimate (independent, views are geographically and gender balanced).</a:t>
            </a:r>
          </a:p>
          <a:p>
            <a:pPr marL="285750" indent="-285750">
              <a:buFont typeface="Arial" panose="020B0604020202020204" pitchFamily="34" charset="0"/>
              <a:buChar char="•"/>
            </a:pPr>
            <a:r>
              <a:rPr lang="en-US" sz="2400" dirty="0"/>
              <a:t>Scientists must be seen to produce evidence through a credible process (peer reviews, published, etc.)</a:t>
            </a:r>
          </a:p>
        </p:txBody>
      </p:sp>
    </p:spTree>
    <p:extLst>
      <p:ext uri="{BB962C8B-B14F-4D97-AF65-F5344CB8AC3E}">
        <p14:creationId xmlns:p14="http://schemas.microsoft.com/office/powerpoint/2010/main" val="11914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4B7A-1845-4462-A84A-BE837A6B2ADA}"/>
              </a:ext>
            </a:extLst>
          </p:cNvPr>
          <p:cNvSpPr>
            <a:spLocks noGrp="1"/>
          </p:cNvSpPr>
          <p:nvPr>
            <p:ph type="title"/>
          </p:nvPr>
        </p:nvSpPr>
        <p:spPr>
          <a:xfrm>
            <a:off x="497994" y="213318"/>
            <a:ext cx="10972800" cy="705076"/>
          </a:xfrm>
        </p:spPr>
        <p:txBody>
          <a:bodyPr>
            <a:normAutofit/>
          </a:bodyPr>
          <a:lstStyle/>
          <a:p>
            <a:r>
              <a:rPr lang="en-US" sz="2800" u="sng" dirty="0"/>
              <a:t>Adjustments needed as process moves on</a:t>
            </a:r>
          </a:p>
        </p:txBody>
      </p:sp>
      <p:sp>
        <p:nvSpPr>
          <p:cNvPr id="3" name="TextBox 2">
            <a:extLst>
              <a:ext uri="{FF2B5EF4-FFF2-40B4-BE49-F238E27FC236}">
                <a16:creationId xmlns:a16="http://schemas.microsoft.com/office/drawing/2014/main" id="{32A04833-12EF-49C5-BAB0-065A1DE737BC}"/>
              </a:ext>
            </a:extLst>
          </p:cNvPr>
          <p:cNvSpPr txBox="1"/>
          <p:nvPr/>
        </p:nvSpPr>
        <p:spPr>
          <a:xfrm>
            <a:off x="6686578" y="1012371"/>
            <a:ext cx="5374793" cy="5632311"/>
          </a:xfrm>
          <a:prstGeom prst="rect">
            <a:avLst/>
          </a:prstGeom>
          <a:noFill/>
        </p:spPr>
        <p:txBody>
          <a:bodyPr wrap="square" rtlCol="0">
            <a:spAutoFit/>
          </a:bodyPr>
          <a:lstStyle/>
          <a:p>
            <a:r>
              <a:rPr lang="en-US" sz="2400" u="sng" dirty="0"/>
              <a:t>Differences of opinion, changes in approach</a:t>
            </a:r>
          </a:p>
          <a:p>
            <a:endParaRPr lang="en-US" sz="2400" u="sng" dirty="0"/>
          </a:p>
          <a:p>
            <a:pPr marL="285750" indent="-285750">
              <a:buFont typeface="Arial" panose="020B0604020202020204" pitchFamily="34" charset="0"/>
              <a:buChar char="•"/>
            </a:pPr>
            <a:r>
              <a:rPr lang="en-US" sz="2400" dirty="0"/>
              <a:t>Empirical scientists, social scientists work in different ways.</a:t>
            </a:r>
          </a:p>
          <a:p>
            <a:pPr marL="285750" indent="-285750">
              <a:buFont typeface="Arial" panose="020B0604020202020204" pitchFamily="34" charset="0"/>
              <a:buChar char="•"/>
            </a:pPr>
            <a:r>
              <a:rPr lang="en-US" sz="2400" dirty="0"/>
              <a:t>Differing interpretations across different groups of scientists.</a:t>
            </a:r>
          </a:p>
          <a:p>
            <a:pPr marL="285750" indent="-285750">
              <a:buFont typeface="Arial" panose="020B0604020202020204" pitchFamily="34" charset="0"/>
              <a:buChar char="•"/>
            </a:pPr>
            <a:r>
              <a:rPr lang="en-US" sz="2400" dirty="0"/>
              <a:t>Reconciling science from different published literature.</a:t>
            </a:r>
          </a:p>
          <a:p>
            <a:pPr marL="285750" indent="-285750">
              <a:buFont typeface="Arial" panose="020B0604020202020204" pitchFamily="34" charset="0"/>
              <a:buChar char="•"/>
            </a:pPr>
            <a:r>
              <a:rPr lang="en-US" sz="2400" dirty="0"/>
              <a:t>‘Assessing’ existing literature rather than conducting new research.</a:t>
            </a:r>
          </a:p>
          <a:p>
            <a:pPr marL="285750" indent="-285750">
              <a:buFont typeface="Arial" panose="020B0604020202020204" pitchFamily="34" charset="0"/>
              <a:buChar char="•"/>
            </a:pPr>
            <a:r>
              <a:rPr lang="en-US" sz="2400" dirty="0"/>
              <a:t>Creating a compelling narrative rather than a scientific paper.</a:t>
            </a:r>
          </a:p>
          <a:p>
            <a:pPr marL="285750" indent="-285750">
              <a:buFont typeface="Arial" panose="020B0604020202020204" pitchFamily="34" charset="0"/>
              <a:buChar char="•"/>
            </a:pPr>
            <a:r>
              <a:rPr lang="en-US" sz="2400" dirty="0"/>
              <a:t>Using other visuals effectively (graphics, maps, multimedia)</a:t>
            </a:r>
          </a:p>
        </p:txBody>
      </p:sp>
      <p:pic>
        <p:nvPicPr>
          <p:cNvPr id="5" name="Picture 4" descr="A group of people in a room&#10;&#10;Description automatically generated">
            <a:extLst>
              <a:ext uri="{FF2B5EF4-FFF2-40B4-BE49-F238E27FC236}">
                <a16:creationId xmlns:a16="http://schemas.microsoft.com/office/drawing/2014/main" id="{8BE377A8-8EEC-4892-A546-535FE381D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72" y="1088571"/>
            <a:ext cx="6037944" cy="452845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015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71389" y="2285695"/>
            <a:ext cx="4740370" cy="1392958"/>
          </a:xfrm>
        </p:spPr>
        <p:txBody>
          <a:bodyPr vert="horz" lIns="0" tIns="108000" rIns="0" bIns="108000" rtlCol="0" anchor="t">
            <a:noAutofit/>
          </a:bodyPr>
          <a:lstStyle/>
          <a:p>
            <a:pPr lvl="0"/>
            <a:r>
              <a:rPr lang="en-US" sz="2800" b="1" i="1" dirty="0">
                <a:solidFill>
                  <a:schemeClr val="bg1"/>
                </a:solidFill>
              </a:rPr>
              <a:t>Thank you</a:t>
            </a:r>
          </a:p>
        </p:txBody>
      </p:sp>
      <p:cxnSp>
        <p:nvCxnSpPr>
          <p:cNvPr id="5" name="Straight Connector 4"/>
          <p:cNvCxnSpPr/>
          <p:nvPr/>
        </p:nvCxnSpPr>
        <p:spPr>
          <a:xfrm>
            <a:off x="6671389" y="2192482"/>
            <a:ext cx="4740370" cy="19024"/>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671389" y="3089099"/>
            <a:ext cx="4648091" cy="25929"/>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6746034" y="3327382"/>
            <a:ext cx="4573446" cy="343619"/>
          </a:xfrm>
          <a:prstGeom prst="rect">
            <a:avLst/>
          </a:prstGeom>
        </p:spPr>
        <p:txBody>
          <a:bodyPr vert="horz" lIns="0" tIns="108000" rIns="0" bIns="34285" rtlCol="0">
            <a:no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lang="en-US" sz="1600" dirty="0">
              <a:solidFill>
                <a:srgbClr val="FFFFFF"/>
              </a:solidFill>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sz="1600" dirty="0">
                <a:solidFill>
                  <a:srgbClr val="FFFFFF"/>
                </a:solidFill>
              </a:rPr>
              <a:t>Contact: </a:t>
            </a:r>
            <a:r>
              <a:rPr lang="en-US" sz="1600" dirty="0">
                <a:solidFill>
                  <a:srgbClr val="FFFFFF"/>
                </a:solidFill>
                <a:hlinkClick r:id="rId3"/>
              </a:rPr>
              <a:t>ignacio.sanchez@un.org</a:t>
            </a:r>
            <a:endParaRPr lang="en-US" sz="1600" dirty="0">
              <a:solidFill>
                <a:srgbClr val="FFFFFF"/>
              </a:solidFill>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sz="1600" dirty="0">
                <a:solidFill>
                  <a:srgbClr val="FFFFFF"/>
                </a:solidFill>
              </a:rPr>
              <a:t> </a:t>
            </a:r>
            <a:endParaRPr kumimoji="0" lang="en-US" sz="1600" b="0" i="0" u="none" strike="noStrike" kern="1200" cap="none" spc="0" normalizeH="0" baseline="0" noProof="0" dirty="0">
              <a:ln>
                <a:noFill/>
              </a:ln>
              <a:solidFill>
                <a:srgbClr val="FFFFFF"/>
              </a:solidFill>
              <a:effectLst/>
              <a:uLnTx/>
              <a:uFillTx/>
              <a:latin typeface="Roboto Regular"/>
              <a:ea typeface="+mn-ea"/>
              <a:cs typeface="Roboto Regular"/>
            </a:endParaRPr>
          </a:p>
        </p:txBody>
      </p:sp>
      <p:pic>
        <p:nvPicPr>
          <p:cNvPr id="13" name="Picture 12">
            <a:extLst>
              <a:ext uri="{FF2B5EF4-FFF2-40B4-BE49-F238E27FC236}">
                <a16:creationId xmlns:a16="http://schemas.microsoft.com/office/drawing/2014/main" id="{B03E91F2-E127-46F8-B6CA-E2BC62948383}"/>
              </a:ext>
            </a:extLst>
          </p:cNvPr>
          <p:cNvPicPr>
            <a:picLocks noChangeAspect="1"/>
          </p:cNvPicPr>
          <p:nvPr/>
        </p:nvPicPr>
        <p:blipFill>
          <a:blip r:embed="rId4"/>
          <a:stretch>
            <a:fillRect/>
          </a:stretch>
        </p:blipFill>
        <p:spPr>
          <a:xfrm>
            <a:off x="780241" y="746328"/>
            <a:ext cx="4823004" cy="2150078"/>
          </a:xfrm>
          <a:prstGeom prst="rect">
            <a:avLst/>
          </a:prstGeom>
        </p:spPr>
      </p:pic>
      <p:pic>
        <p:nvPicPr>
          <p:cNvPr id="2" name="Picture 1" descr="Logo&#10;&#10;Description automatically generated">
            <a:extLst>
              <a:ext uri="{FF2B5EF4-FFF2-40B4-BE49-F238E27FC236}">
                <a16:creationId xmlns:a16="http://schemas.microsoft.com/office/drawing/2014/main" id="{832C9608-E068-4277-ACCD-2FFD2AE142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0634" y="1"/>
            <a:ext cx="1821366" cy="1821366"/>
          </a:xfrm>
          <a:prstGeom prst="rect">
            <a:avLst/>
          </a:prstGeom>
        </p:spPr>
      </p:pic>
    </p:spTree>
    <p:extLst>
      <p:ext uri="{BB962C8B-B14F-4D97-AF65-F5344CB8AC3E}">
        <p14:creationId xmlns:p14="http://schemas.microsoft.com/office/powerpoint/2010/main" val="66134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Environment_PPT_Science Branch_lo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C4F38A0555DA42B888A814F7B747C8" ma:contentTypeVersion="2" ma:contentTypeDescription="Create a new document." ma:contentTypeScope="" ma:versionID="b01063b2a0cf328875b82a6d7076f95e">
  <xsd:schema xmlns:xsd="http://www.w3.org/2001/XMLSchema" xmlns:xs="http://www.w3.org/2001/XMLSchema" xmlns:p="http://schemas.microsoft.com/office/2006/metadata/properties" xmlns:ns1="http://schemas.microsoft.com/sharepoint/v3" xmlns:ns2="e04c153b-a11c-455a-abac-fd2056ff5725" targetNamespace="http://schemas.microsoft.com/office/2006/metadata/properties" ma:root="true" ma:fieldsID="df50995ac62259e20dd519ef8939a6e8" ns1:_="" ns2:_="">
    <xsd:import namespace="http://schemas.microsoft.com/sharepoint/v3"/>
    <xsd:import namespace="e04c153b-a11c-455a-abac-fd2056ff572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4c153b-a11c-455a-abac-fd2056ff57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8D501BF-A3DC-4596-9D72-13BF6F29EA1F}"/>
</file>

<file path=customXml/itemProps2.xml><?xml version="1.0" encoding="utf-8"?>
<ds:datastoreItem xmlns:ds="http://schemas.openxmlformats.org/officeDocument/2006/customXml" ds:itemID="{434EF7B8-7E4D-4BEC-ADEF-26961069C003}"/>
</file>

<file path=customXml/itemProps3.xml><?xml version="1.0" encoding="utf-8"?>
<ds:datastoreItem xmlns:ds="http://schemas.openxmlformats.org/officeDocument/2006/customXml" ds:itemID="{C9505DDE-4F17-4977-891C-BA60944D834C}"/>
</file>

<file path=docProps/app.xml><?xml version="1.0" encoding="utf-8"?>
<Properties xmlns="http://schemas.openxmlformats.org/officeDocument/2006/extended-properties" xmlns:vt="http://schemas.openxmlformats.org/officeDocument/2006/docPropsVTypes">
  <TotalTime>22988</TotalTime>
  <Words>1496</Words>
  <Application>Microsoft Office PowerPoint</Application>
  <PresentationFormat>Widescreen</PresentationFormat>
  <Paragraphs>119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Roboto Regular</vt:lpstr>
      <vt:lpstr>Times New Roman</vt:lpstr>
      <vt:lpstr>Wingdings</vt:lpstr>
      <vt:lpstr>UNEnvironment_PPT_Science Branch_long</vt:lpstr>
      <vt:lpstr>PowerPoint Presentation</vt:lpstr>
      <vt:lpstr>PowerPoint Presentation</vt:lpstr>
      <vt:lpstr>PowerPoint Presentation</vt:lpstr>
      <vt:lpstr>Producing science for decision-making</vt:lpstr>
      <vt:lpstr>Clear policy goals </vt:lpstr>
      <vt:lpstr>Relevance, legitimacy and credibility</vt:lpstr>
      <vt:lpstr>Adjustments needed as process moves 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 Henri Boileau</dc:creator>
  <cp:lastModifiedBy>Ignacio Sanchez Diaz</cp:lastModifiedBy>
  <cp:revision>160</cp:revision>
  <dcterms:created xsi:type="dcterms:W3CDTF">2019-03-20T06:43:39Z</dcterms:created>
  <dcterms:modified xsi:type="dcterms:W3CDTF">2023-02-16T04:13:13Z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0x010100E6C4F38A0555DA42B888A814F7B747C8</vt:lpwstr>
  </property>
</Properties>
</file>