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4"/>
  </p:sldMasterIdLst>
  <p:notesMasterIdLst>
    <p:notesMasterId r:id="rId20"/>
  </p:notesMasterIdLst>
  <p:sldIdLst>
    <p:sldId id="327" r:id="rId5"/>
    <p:sldId id="256" r:id="rId6"/>
    <p:sldId id="257" r:id="rId7"/>
    <p:sldId id="258" r:id="rId8"/>
    <p:sldId id="259" r:id="rId9"/>
    <p:sldId id="265" r:id="rId10"/>
    <p:sldId id="266" r:id="rId11"/>
    <p:sldId id="267" r:id="rId12"/>
    <p:sldId id="867" r:id="rId13"/>
    <p:sldId id="844" r:id="rId14"/>
    <p:sldId id="864" r:id="rId15"/>
    <p:sldId id="865" r:id="rId16"/>
    <p:sldId id="318" r:id="rId17"/>
    <p:sldId id="260" r:id="rId18"/>
    <p:sldId id="8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Zengmei" initials="WZ" lastIdx="1" clrIdx="0">
    <p:extLst>
      <p:ext uri="{19B8F6BF-5375-455C-9EA6-DF929625EA0E}">
        <p15:presenceInfo xmlns:p15="http://schemas.microsoft.com/office/powerpoint/2012/main" userId="S::ze.wang@unesco.org::595754d0-ed0f-40e5-9093-0294b4d38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C1688-8AF2-4719-BC53-D0317C9E67FB}" v="1" dt="2023-02-15T21:08:03.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3" autoAdjust="0"/>
  </p:normalViewPr>
  <p:slideViewPr>
    <p:cSldViewPr snapToGrid="0">
      <p:cViewPr varScale="1">
        <p:scale>
          <a:sx n="59" d="100"/>
          <a:sy n="59"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zinova, Kornelia" userId="0289df1e-9d3c-4373-8b96-c53c486637aa" providerId="ADAL" clId="{DF1C1688-8AF2-4719-BC53-D0317C9E67FB}"/>
    <pc:docChg chg="custSel delSld modSld sldOrd">
      <pc:chgData name="Tzinova, Kornelia" userId="0289df1e-9d3c-4373-8b96-c53c486637aa" providerId="ADAL" clId="{DF1C1688-8AF2-4719-BC53-D0317C9E67FB}" dt="2023-02-15T21:08:03.340" v="80" actId="1076"/>
      <pc:docMkLst>
        <pc:docMk/>
      </pc:docMkLst>
      <pc:sldChg chg="modSp mod">
        <pc:chgData name="Tzinova, Kornelia" userId="0289df1e-9d3c-4373-8b96-c53c486637aa" providerId="ADAL" clId="{DF1C1688-8AF2-4719-BC53-D0317C9E67FB}" dt="2023-02-15T21:04:35.883" v="47" actId="403"/>
        <pc:sldMkLst>
          <pc:docMk/>
          <pc:sldMk cId="3123221801" sldId="265"/>
        </pc:sldMkLst>
        <pc:spChg chg="mod">
          <ac:chgData name="Tzinova, Kornelia" userId="0289df1e-9d3c-4373-8b96-c53c486637aa" providerId="ADAL" clId="{DF1C1688-8AF2-4719-BC53-D0317C9E67FB}" dt="2023-02-15T21:04:32.514" v="46" actId="403"/>
          <ac:spMkLst>
            <pc:docMk/>
            <pc:sldMk cId="3123221801" sldId="265"/>
            <ac:spMk id="5" creationId="{507677B0-5008-4993-B956-38A22A7329C2}"/>
          </ac:spMkLst>
        </pc:spChg>
        <pc:spChg chg="mod">
          <ac:chgData name="Tzinova, Kornelia" userId="0289df1e-9d3c-4373-8b96-c53c486637aa" providerId="ADAL" clId="{DF1C1688-8AF2-4719-BC53-D0317C9E67FB}" dt="2023-02-15T21:03:57.951" v="35" actId="14100"/>
          <ac:spMkLst>
            <pc:docMk/>
            <pc:sldMk cId="3123221801" sldId="265"/>
            <ac:spMk id="9" creationId="{6D6508C5-5F3F-4714-A911-2AA0896DA691}"/>
          </ac:spMkLst>
        </pc:spChg>
        <pc:spChg chg="mod">
          <ac:chgData name="Tzinova, Kornelia" userId="0289df1e-9d3c-4373-8b96-c53c486637aa" providerId="ADAL" clId="{DF1C1688-8AF2-4719-BC53-D0317C9E67FB}" dt="2023-02-15T21:01:41.153" v="10" actId="14100"/>
          <ac:spMkLst>
            <pc:docMk/>
            <pc:sldMk cId="3123221801" sldId="265"/>
            <ac:spMk id="10" creationId="{5680CE51-CE52-4DDA-B4FE-5196837DD610}"/>
          </ac:spMkLst>
        </pc:spChg>
        <pc:spChg chg="mod">
          <ac:chgData name="Tzinova, Kornelia" userId="0289df1e-9d3c-4373-8b96-c53c486637aa" providerId="ADAL" clId="{DF1C1688-8AF2-4719-BC53-D0317C9E67FB}" dt="2023-02-15T21:04:03.931" v="37" actId="403"/>
          <ac:spMkLst>
            <pc:docMk/>
            <pc:sldMk cId="3123221801" sldId="265"/>
            <ac:spMk id="11" creationId="{F18DA1FB-54A8-4D94-8A9D-67BC9DA298C5}"/>
          </ac:spMkLst>
        </pc:spChg>
        <pc:spChg chg="mod">
          <ac:chgData name="Tzinova, Kornelia" userId="0289df1e-9d3c-4373-8b96-c53c486637aa" providerId="ADAL" clId="{DF1C1688-8AF2-4719-BC53-D0317C9E67FB}" dt="2023-02-15T21:04:09.488" v="39" actId="403"/>
          <ac:spMkLst>
            <pc:docMk/>
            <pc:sldMk cId="3123221801" sldId="265"/>
            <ac:spMk id="12" creationId="{67C4E21D-2628-4E6F-A847-38C483F115E9}"/>
          </ac:spMkLst>
        </pc:spChg>
        <pc:spChg chg="mod">
          <ac:chgData name="Tzinova, Kornelia" userId="0289df1e-9d3c-4373-8b96-c53c486637aa" providerId="ADAL" clId="{DF1C1688-8AF2-4719-BC53-D0317C9E67FB}" dt="2023-02-15T21:04:00.840" v="36" actId="403"/>
          <ac:spMkLst>
            <pc:docMk/>
            <pc:sldMk cId="3123221801" sldId="265"/>
            <ac:spMk id="13" creationId="{73036040-47FA-426D-84CC-7DAEF06B87A1}"/>
          </ac:spMkLst>
        </pc:spChg>
        <pc:spChg chg="mod">
          <ac:chgData name="Tzinova, Kornelia" userId="0289df1e-9d3c-4373-8b96-c53c486637aa" providerId="ADAL" clId="{DF1C1688-8AF2-4719-BC53-D0317C9E67FB}" dt="2023-02-15T21:04:06.483" v="38" actId="403"/>
          <ac:spMkLst>
            <pc:docMk/>
            <pc:sldMk cId="3123221801" sldId="265"/>
            <ac:spMk id="14" creationId="{EC086FE3-FB6E-4021-B21F-F55A4E561689}"/>
          </ac:spMkLst>
        </pc:spChg>
        <pc:spChg chg="mod">
          <ac:chgData name="Tzinova, Kornelia" userId="0289df1e-9d3c-4373-8b96-c53c486637aa" providerId="ADAL" clId="{DF1C1688-8AF2-4719-BC53-D0317C9E67FB}" dt="2023-02-15T21:04:14.703" v="41" actId="403"/>
          <ac:spMkLst>
            <pc:docMk/>
            <pc:sldMk cId="3123221801" sldId="265"/>
            <ac:spMk id="15" creationId="{C8C71ABE-6B81-4A8A-BD68-E3B83EFDA358}"/>
          </ac:spMkLst>
        </pc:spChg>
        <pc:spChg chg="mod">
          <ac:chgData name="Tzinova, Kornelia" userId="0289df1e-9d3c-4373-8b96-c53c486637aa" providerId="ADAL" clId="{DF1C1688-8AF2-4719-BC53-D0317C9E67FB}" dt="2023-02-15T21:04:25.122" v="44" actId="404"/>
          <ac:spMkLst>
            <pc:docMk/>
            <pc:sldMk cId="3123221801" sldId="265"/>
            <ac:spMk id="16" creationId="{A5CA8D3B-9AA6-4A13-B119-839E05521E50}"/>
          </ac:spMkLst>
        </pc:spChg>
        <pc:spChg chg="mod">
          <ac:chgData name="Tzinova, Kornelia" userId="0289df1e-9d3c-4373-8b96-c53c486637aa" providerId="ADAL" clId="{DF1C1688-8AF2-4719-BC53-D0317C9E67FB}" dt="2023-02-15T21:04:35.883" v="47" actId="403"/>
          <ac:spMkLst>
            <pc:docMk/>
            <pc:sldMk cId="3123221801" sldId="265"/>
            <ac:spMk id="17" creationId="{5342FAE0-B8CA-485E-856F-D47A61730A2D}"/>
          </ac:spMkLst>
        </pc:spChg>
        <pc:spChg chg="mod">
          <ac:chgData name="Tzinova, Kornelia" userId="0289df1e-9d3c-4373-8b96-c53c486637aa" providerId="ADAL" clId="{DF1C1688-8AF2-4719-BC53-D0317C9E67FB}" dt="2023-02-15T21:04:12.211" v="40" actId="403"/>
          <ac:spMkLst>
            <pc:docMk/>
            <pc:sldMk cId="3123221801" sldId="265"/>
            <ac:spMk id="18" creationId="{A8026209-B6C4-4918-8691-E8B90B70B6AD}"/>
          </ac:spMkLst>
        </pc:spChg>
        <pc:spChg chg="mod">
          <ac:chgData name="Tzinova, Kornelia" userId="0289df1e-9d3c-4373-8b96-c53c486637aa" providerId="ADAL" clId="{DF1C1688-8AF2-4719-BC53-D0317C9E67FB}" dt="2023-02-15T21:04:28.080" v="45" actId="403"/>
          <ac:spMkLst>
            <pc:docMk/>
            <pc:sldMk cId="3123221801" sldId="265"/>
            <ac:spMk id="34" creationId="{5ABC95D5-886B-4F76-A7A4-35EABE9E9065}"/>
          </ac:spMkLst>
        </pc:spChg>
      </pc:sldChg>
      <pc:sldChg chg="modSp mod">
        <pc:chgData name="Tzinova, Kornelia" userId="0289df1e-9d3c-4373-8b96-c53c486637aa" providerId="ADAL" clId="{DF1C1688-8AF2-4719-BC53-D0317C9E67FB}" dt="2023-02-15T21:08:03.340" v="80" actId="1076"/>
        <pc:sldMkLst>
          <pc:docMk/>
          <pc:sldMk cId="4016823249" sldId="266"/>
        </pc:sldMkLst>
        <pc:spChg chg="mod">
          <ac:chgData name="Tzinova, Kornelia" userId="0289df1e-9d3c-4373-8b96-c53c486637aa" providerId="ADAL" clId="{DF1C1688-8AF2-4719-BC53-D0317C9E67FB}" dt="2023-02-15T21:07:49.145" v="79" actId="20577"/>
          <ac:spMkLst>
            <pc:docMk/>
            <pc:sldMk cId="4016823249" sldId="266"/>
            <ac:spMk id="4" creationId="{C61C4530-2E18-4860-8F9E-BF0EADE122B9}"/>
          </ac:spMkLst>
        </pc:spChg>
        <pc:spChg chg="mod">
          <ac:chgData name="Tzinova, Kornelia" userId="0289df1e-9d3c-4373-8b96-c53c486637aa" providerId="ADAL" clId="{DF1C1688-8AF2-4719-BC53-D0317C9E67FB}" dt="2023-02-15T21:06:02.043" v="58" actId="1076"/>
          <ac:spMkLst>
            <pc:docMk/>
            <pc:sldMk cId="4016823249" sldId="266"/>
            <ac:spMk id="34" creationId="{D5C5EA91-9E31-4FC8-883D-1C69C9129C80}"/>
          </ac:spMkLst>
        </pc:spChg>
        <pc:spChg chg="mod">
          <ac:chgData name="Tzinova, Kornelia" userId="0289df1e-9d3c-4373-8b96-c53c486637aa" providerId="ADAL" clId="{DF1C1688-8AF2-4719-BC53-D0317C9E67FB}" dt="2023-02-15T21:06:38.953" v="69" actId="403"/>
          <ac:spMkLst>
            <pc:docMk/>
            <pc:sldMk cId="4016823249" sldId="266"/>
            <ac:spMk id="44" creationId="{487B710C-9284-46D1-932E-F316180DCBFF}"/>
          </ac:spMkLst>
        </pc:spChg>
        <pc:grpChg chg="mod">
          <ac:chgData name="Tzinova, Kornelia" userId="0289df1e-9d3c-4373-8b96-c53c486637aa" providerId="ADAL" clId="{DF1C1688-8AF2-4719-BC53-D0317C9E67FB}" dt="2023-02-15T21:06:30.304" v="66" actId="1076"/>
          <ac:grpSpMkLst>
            <pc:docMk/>
            <pc:sldMk cId="4016823249" sldId="266"/>
            <ac:grpSpMk id="40" creationId="{F895D383-FF23-4F95-8F2F-B49F29422B9D}"/>
          </ac:grpSpMkLst>
        </pc:grpChg>
        <pc:picChg chg="mod">
          <ac:chgData name="Tzinova, Kornelia" userId="0289df1e-9d3c-4373-8b96-c53c486637aa" providerId="ADAL" clId="{DF1C1688-8AF2-4719-BC53-D0317C9E67FB}" dt="2023-02-15T21:08:03.340" v="80" actId="1076"/>
          <ac:picMkLst>
            <pc:docMk/>
            <pc:sldMk cId="4016823249" sldId="266"/>
            <ac:picMk id="5" creationId="{3044A3D4-2875-4C00-9BFC-84BEE1C8CD75}"/>
          </ac:picMkLst>
        </pc:picChg>
        <pc:picChg chg="mod">
          <ac:chgData name="Tzinova, Kornelia" userId="0289df1e-9d3c-4373-8b96-c53c486637aa" providerId="ADAL" clId="{DF1C1688-8AF2-4719-BC53-D0317C9E67FB}" dt="2023-02-15T21:06:32.772" v="67" actId="1076"/>
          <ac:picMkLst>
            <pc:docMk/>
            <pc:sldMk cId="4016823249" sldId="266"/>
            <ac:picMk id="8" creationId="{CAC1A23C-FD5D-4F52-B1CA-A20414B4F815}"/>
          </ac:picMkLst>
        </pc:picChg>
      </pc:sldChg>
      <pc:sldChg chg="modSp mod">
        <pc:chgData name="Tzinova, Kornelia" userId="0289df1e-9d3c-4373-8b96-c53c486637aa" providerId="ADAL" clId="{DF1C1688-8AF2-4719-BC53-D0317C9E67FB}" dt="2023-02-15T21:01:23.424" v="8" actId="14100"/>
        <pc:sldMkLst>
          <pc:docMk/>
          <pc:sldMk cId="3905548949" sldId="267"/>
        </pc:sldMkLst>
        <pc:spChg chg="mod">
          <ac:chgData name="Tzinova, Kornelia" userId="0289df1e-9d3c-4373-8b96-c53c486637aa" providerId="ADAL" clId="{DF1C1688-8AF2-4719-BC53-D0317C9E67FB}" dt="2023-02-15T21:01:23.424" v="8" actId="14100"/>
          <ac:spMkLst>
            <pc:docMk/>
            <pc:sldMk cId="3905548949" sldId="267"/>
            <ac:spMk id="30" creationId="{4AF3DEA8-3BEC-4628-8F13-FBAC794BA7C2}"/>
          </ac:spMkLst>
        </pc:spChg>
      </pc:sldChg>
      <pc:sldChg chg="del">
        <pc:chgData name="Tzinova, Kornelia" userId="0289df1e-9d3c-4373-8b96-c53c486637aa" providerId="ADAL" clId="{DF1C1688-8AF2-4719-BC53-D0317C9E67FB}" dt="2023-02-15T21:00:27.012" v="4" actId="47"/>
        <pc:sldMkLst>
          <pc:docMk/>
          <pc:sldMk cId="1239409753" sldId="339"/>
        </pc:sldMkLst>
      </pc:sldChg>
      <pc:sldChg chg="del">
        <pc:chgData name="Tzinova, Kornelia" userId="0289df1e-9d3c-4373-8b96-c53c486637aa" providerId="ADAL" clId="{DF1C1688-8AF2-4719-BC53-D0317C9E67FB}" dt="2023-02-15T20:59:25.166" v="0" actId="47"/>
        <pc:sldMkLst>
          <pc:docMk/>
          <pc:sldMk cId="548042719" sldId="860"/>
        </pc:sldMkLst>
      </pc:sldChg>
      <pc:sldChg chg="del">
        <pc:chgData name="Tzinova, Kornelia" userId="0289df1e-9d3c-4373-8b96-c53c486637aa" providerId="ADAL" clId="{DF1C1688-8AF2-4719-BC53-D0317C9E67FB}" dt="2023-02-15T20:59:26.954" v="1" actId="47"/>
        <pc:sldMkLst>
          <pc:docMk/>
          <pc:sldMk cId="1203277751" sldId="861"/>
        </pc:sldMkLst>
      </pc:sldChg>
      <pc:sldChg chg="ord">
        <pc:chgData name="Tzinova, Kornelia" userId="0289df1e-9d3c-4373-8b96-c53c486637aa" providerId="ADAL" clId="{DF1C1688-8AF2-4719-BC53-D0317C9E67FB}" dt="2023-02-15T21:00:02.237" v="3"/>
        <pc:sldMkLst>
          <pc:docMk/>
          <pc:sldMk cId="4005395808" sldId="867"/>
        </pc:sldMkLst>
      </pc:sldChg>
      <pc:sldMasterChg chg="delSldLayout">
        <pc:chgData name="Tzinova, Kornelia" userId="0289df1e-9d3c-4373-8b96-c53c486637aa" providerId="ADAL" clId="{DF1C1688-8AF2-4719-BC53-D0317C9E67FB}" dt="2023-02-15T20:59:26.954" v="1" actId="47"/>
        <pc:sldMasterMkLst>
          <pc:docMk/>
          <pc:sldMasterMk cId="695622661" sldId="2147484023"/>
        </pc:sldMasterMkLst>
        <pc:sldLayoutChg chg="del">
          <pc:chgData name="Tzinova, Kornelia" userId="0289df1e-9d3c-4373-8b96-c53c486637aa" providerId="ADAL" clId="{DF1C1688-8AF2-4719-BC53-D0317C9E67FB}" dt="2023-02-15T20:59:25.166" v="0" actId="47"/>
          <pc:sldLayoutMkLst>
            <pc:docMk/>
            <pc:sldMasterMk cId="695622661" sldId="2147484023"/>
            <pc:sldLayoutMk cId="554030534" sldId="2147484041"/>
          </pc:sldLayoutMkLst>
        </pc:sldLayoutChg>
        <pc:sldLayoutChg chg="del">
          <pc:chgData name="Tzinova, Kornelia" userId="0289df1e-9d3c-4373-8b96-c53c486637aa" providerId="ADAL" clId="{DF1C1688-8AF2-4719-BC53-D0317C9E67FB}" dt="2023-02-15T20:59:26.954" v="1" actId="47"/>
          <pc:sldLayoutMkLst>
            <pc:docMk/>
            <pc:sldMasterMk cId="695622661" sldId="2147484023"/>
            <pc:sldLayoutMk cId="945557790" sldId="214748404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A51D2-9C69-44E7-B7BE-A822C30D9F69}"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S"/>
        </a:p>
      </dgm:t>
    </dgm:pt>
    <dgm:pt modelId="{2E20B5B4-E103-4691-BF34-E647EEDBF44D}">
      <dgm:prSet phldrT="[Texto]"/>
      <dgm:spPr>
        <a:solidFill>
          <a:srgbClr val="CC9900"/>
        </a:solidFill>
      </dgm:spPr>
      <dgm:t>
        <a:bodyPr/>
        <a:lstStyle/>
        <a:p>
          <a:r>
            <a:rPr lang="es-ES" b="1" dirty="0"/>
            <a:t>PEOPLE</a:t>
          </a:r>
        </a:p>
      </dgm:t>
    </dgm:pt>
    <dgm:pt modelId="{37862335-B36F-4BAF-9980-666EBF046E87}" type="parTrans" cxnId="{36A583D1-4B68-4C99-8BD9-B0E5043B7B36}">
      <dgm:prSet/>
      <dgm:spPr/>
      <dgm:t>
        <a:bodyPr/>
        <a:lstStyle/>
        <a:p>
          <a:endParaRPr lang="es-ES"/>
        </a:p>
      </dgm:t>
    </dgm:pt>
    <dgm:pt modelId="{4AA53FE8-16DE-49F0-9D56-9C98BCE5E193}" type="sibTrans" cxnId="{36A583D1-4B68-4C99-8BD9-B0E5043B7B36}">
      <dgm:prSet/>
      <dgm:spPr/>
      <dgm:t>
        <a:bodyPr/>
        <a:lstStyle/>
        <a:p>
          <a:endParaRPr lang="es-ES"/>
        </a:p>
      </dgm:t>
    </dgm:pt>
    <dgm:pt modelId="{EAE7F083-02D7-4BB8-BB18-ABA838DBA268}">
      <dgm:prSet phldrT="[Texto]"/>
      <dgm:spPr>
        <a:solidFill>
          <a:srgbClr val="33CC33"/>
        </a:solidFill>
      </dgm:spPr>
      <dgm:t>
        <a:bodyPr/>
        <a:lstStyle/>
        <a:p>
          <a:r>
            <a:rPr lang="es-ES" b="1" dirty="0"/>
            <a:t>PLANET</a:t>
          </a:r>
        </a:p>
      </dgm:t>
    </dgm:pt>
    <dgm:pt modelId="{593F5E43-2ED5-4A56-9D6F-D1B41DABB7BF}" type="parTrans" cxnId="{AF2EB682-C980-4213-B4CA-607AC346E1F3}">
      <dgm:prSet/>
      <dgm:spPr/>
      <dgm:t>
        <a:bodyPr/>
        <a:lstStyle/>
        <a:p>
          <a:endParaRPr lang="es-ES"/>
        </a:p>
      </dgm:t>
    </dgm:pt>
    <dgm:pt modelId="{4CF34569-7294-4CAE-AD38-2A577FFC6A7B}" type="sibTrans" cxnId="{AF2EB682-C980-4213-B4CA-607AC346E1F3}">
      <dgm:prSet/>
      <dgm:spPr/>
      <dgm:t>
        <a:bodyPr/>
        <a:lstStyle/>
        <a:p>
          <a:endParaRPr lang="es-ES"/>
        </a:p>
      </dgm:t>
    </dgm:pt>
    <dgm:pt modelId="{5A05E45F-CB07-42D9-BE10-A9B9C36EDCD5}">
      <dgm:prSet phldrT="[Texto]"/>
      <dgm:spPr>
        <a:solidFill>
          <a:srgbClr val="CC3399"/>
        </a:solidFill>
      </dgm:spPr>
      <dgm:t>
        <a:bodyPr/>
        <a:lstStyle/>
        <a:p>
          <a:r>
            <a:rPr lang="es-ES" b="1" dirty="0"/>
            <a:t>PARTNERSHIP</a:t>
          </a:r>
        </a:p>
      </dgm:t>
    </dgm:pt>
    <dgm:pt modelId="{CC8261E9-F833-4E21-A407-7523B8BF5FC3}" type="parTrans" cxnId="{64638DAE-9A36-4ECC-BA66-F91F016A7E81}">
      <dgm:prSet/>
      <dgm:spPr/>
      <dgm:t>
        <a:bodyPr/>
        <a:lstStyle/>
        <a:p>
          <a:endParaRPr lang="es-ES"/>
        </a:p>
      </dgm:t>
    </dgm:pt>
    <dgm:pt modelId="{B9884F9B-4A76-4850-A07D-0733E5CE8796}" type="sibTrans" cxnId="{64638DAE-9A36-4ECC-BA66-F91F016A7E81}">
      <dgm:prSet/>
      <dgm:spPr/>
      <dgm:t>
        <a:bodyPr/>
        <a:lstStyle/>
        <a:p>
          <a:endParaRPr lang="es-ES"/>
        </a:p>
      </dgm:t>
    </dgm:pt>
    <dgm:pt modelId="{8F7C5312-27A6-4D3F-B8DB-24C2B4F6DBF1}">
      <dgm:prSet/>
      <dgm:spPr>
        <a:solidFill>
          <a:srgbClr val="FECE00"/>
        </a:solidFill>
      </dgm:spPr>
      <dgm:t>
        <a:bodyPr/>
        <a:lstStyle/>
        <a:p>
          <a:r>
            <a:rPr lang="es-ES" b="1" dirty="0"/>
            <a:t>PEACE</a:t>
          </a:r>
        </a:p>
      </dgm:t>
    </dgm:pt>
    <dgm:pt modelId="{AD3E6ACD-119D-4250-88C8-A0E7261AC43B}" type="parTrans" cxnId="{286F8DA5-6258-48F7-A7FA-56D6BDFE7F07}">
      <dgm:prSet/>
      <dgm:spPr/>
      <dgm:t>
        <a:bodyPr/>
        <a:lstStyle/>
        <a:p>
          <a:endParaRPr lang="es-ES"/>
        </a:p>
      </dgm:t>
    </dgm:pt>
    <dgm:pt modelId="{612A83A1-E7FC-45FC-9B7A-ADB65163A696}" type="sibTrans" cxnId="{286F8DA5-6258-48F7-A7FA-56D6BDFE7F07}">
      <dgm:prSet/>
      <dgm:spPr/>
      <dgm:t>
        <a:bodyPr/>
        <a:lstStyle/>
        <a:p>
          <a:endParaRPr lang="es-ES"/>
        </a:p>
      </dgm:t>
    </dgm:pt>
    <dgm:pt modelId="{4FAAAA70-93FF-40D9-8C6D-287087965E5A}">
      <dgm:prSet/>
      <dgm:spPr>
        <a:solidFill>
          <a:srgbClr val="0066FF"/>
        </a:solidFill>
      </dgm:spPr>
      <dgm:t>
        <a:bodyPr/>
        <a:lstStyle/>
        <a:p>
          <a:r>
            <a:rPr lang="en-US" b="1" dirty="0"/>
            <a:t>PROSPERITY</a:t>
          </a:r>
          <a:endParaRPr lang="es-ES" b="1" dirty="0"/>
        </a:p>
      </dgm:t>
    </dgm:pt>
    <dgm:pt modelId="{CA2239C8-5FE1-4EB2-A4B5-DC301D7861F9}" type="parTrans" cxnId="{4C19BA0C-3615-414E-94C0-F24E036CA6A3}">
      <dgm:prSet/>
      <dgm:spPr/>
      <dgm:t>
        <a:bodyPr/>
        <a:lstStyle/>
        <a:p>
          <a:endParaRPr lang="es-ES"/>
        </a:p>
      </dgm:t>
    </dgm:pt>
    <dgm:pt modelId="{703254AF-FD32-47A0-9191-41DC2A05986B}" type="sibTrans" cxnId="{4C19BA0C-3615-414E-94C0-F24E036CA6A3}">
      <dgm:prSet/>
      <dgm:spPr/>
      <dgm:t>
        <a:bodyPr/>
        <a:lstStyle/>
        <a:p>
          <a:endParaRPr lang="es-ES"/>
        </a:p>
      </dgm:t>
    </dgm:pt>
    <dgm:pt modelId="{ADB90120-D890-431A-BD46-0FBD4B93188A}" type="pres">
      <dgm:prSet presAssocID="{94FA51D2-9C69-44E7-B7BE-A822C30D9F69}" presName="Name0" presStyleCnt="0">
        <dgm:presLayoutVars>
          <dgm:chPref val="3"/>
          <dgm:dir/>
          <dgm:animLvl val="lvl"/>
          <dgm:resizeHandles/>
        </dgm:presLayoutVars>
      </dgm:prSet>
      <dgm:spPr/>
    </dgm:pt>
    <dgm:pt modelId="{C43D5178-80BC-4672-99E9-2919A39BE96B}" type="pres">
      <dgm:prSet presAssocID="{2E20B5B4-E103-4691-BF34-E647EEDBF44D}" presName="horFlow" presStyleCnt="0"/>
      <dgm:spPr/>
    </dgm:pt>
    <dgm:pt modelId="{7AA13288-7D7B-4EFE-8A46-9F031A74B339}" type="pres">
      <dgm:prSet presAssocID="{2E20B5B4-E103-4691-BF34-E647EEDBF44D}" presName="bigChev" presStyleLbl="node1" presStyleIdx="0" presStyleCnt="5"/>
      <dgm:spPr/>
    </dgm:pt>
    <dgm:pt modelId="{D7CCA36F-5DA0-4481-8697-43D1F5290AF9}" type="pres">
      <dgm:prSet presAssocID="{2E20B5B4-E103-4691-BF34-E647EEDBF44D}" presName="vSp" presStyleCnt="0"/>
      <dgm:spPr/>
    </dgm:pt>
    <dgm:pt modelId="{66D77505-F80E-42B7-A4D7-6E5B4D4A1019}" type="pres">
      <dgm:prSet presAssocID="{EAE7F083-02D7-4BB8-BB18-ABA838DBA268}" presName="horFlow" presStyleCnt="0"/>
      <dgm:spPr/>
    </dgm:pt>
    <dgm:pt modelId="{33F5516F-4FB0-4BBD-9ADB-6B608087708B}" type="pres">
      <dgm:prSet presAssocID="{EAE7F083-02D7-4BB8-BB18-ABA838DBA268}" presName="bigChev" presStyleLbl="node1" presStyleIdx="1" presStyleCnt="5"/>
      <dgm:spPr/>
    </dgm:pt>
    <dgm:pt modelId="{8015A7E8-2F52-413C-9805-D9C826DD6339}" type="pres">
      <dgm:prSet presAssocID="{EAE7F083-02D7-4BB8-BB18-ABA838DBA268}" presName="vSp" presStyleCnt="0"/>
      <dgm:spPr/>
    </dgm:pt>
    <dgm:pt modelId="{74D0806D-682B-4A8D-80AE-D20B85D6676F}" type="pres">
      <dgm:prSet presAssocID="{4FAAAA70-93FF-40D9-8C6D-287087965E5A}" presName="horFlow" presStyleCnt="0"/>
      <dgm:spPr/>
    </dgm:pt>
    <dgm:pt modelId="{474E323A-CBB3-4A89-AE4F-29BA34F833B7}" type="pres">
      <dgm:prSet presAssocID="{4FAAAA70-93FF-40D9-8C6D-287087965E5A}" presName="bigChev" presStyleLbl="node1" presStyleIdx="2" presStyleCnt="5"/>
      <dgm:spPr/>
    </dgm:pt>
    <dgm:pt modelId="{D4B75E42-3DB1-4D33-A38B-A64F712089EE}" type="pres">
      <dgm:prSet presAssocID="{4FAAAA70-93FF-40D9-8C6D-287087965E5A}" presName="vSp" presStyleCnt="0"/>
      <dgm:spPr/>
    </dgm:pt>
    <dgm:pt modelId="{91984248-4E8B-4273-BF28-CA29D914271A}" type="pres">
      <dgm:prSet presAssocID="{8F7C5312-27A6-4D3F-B8DB-24C2B4F6DBF1}" presName="horFlow" presStyleCnt="0"/>
      <dgm:spPr/>
    </dgm:pt>
    <dgm:pt modelId="{FE19125D-0AF3-4F74-9A27-26F1074DC203}" type="pres">
      <dgm:prSet presAssocID="{8F7C5312-27A6-4D3F-B8DB-24C2B4F6DBF1}" presName="bigChev" presStyleLbl="node1" presStyleIdx="3" presStyleCnt="5"/>
      <dgm:spPr/>
    </dgm:pt>
    <dgm:pt modelId="{45522BCA-C0C3-4C6B-9E48-557939A8B851}" type="pres">
      <dgm:prSet presAssocID="{8F7C5312-27A6-4D3F-B8DB-24C2B4F6DBF1}" presName="vSp" presStyleCnt="0"/>
      <dgm:spPr/>
    </dgm:pt>
    <dgm:pt modelId="{1E8CA69F-D8EC-4C54-919F-73661A85F6D2}" type="pres">
      <dgm:prSet presAssocID="{5A05E45F-CB07-42D9-BE10-A9B9C36EDCD5}" presName="horFlow" presStyleCnt="0"/>
      <dgm:spPr/>
    </dgm:pt>
    <dgm:pt modelId="{14347740-2204-4679-B025-18EE0085E85C}" type="pres">
      <dgm:prSet presAssocID="{5A05E45F-CB07-42D9-BE10-A9B9C36EDCD5}" presName="bigChev" presStyleLbl="node1" presStyleIdx="4" presStyleCnt="5" custLinFactNeighborX="-1464" custLinFactNeighborY="262"/>
      <dgm:spPr/>
    </dgm:pt>
  </dgm:ptLst>
  <dgm:cxnLst>
    <dgm:cxn modelId="{4C19BA0C-3615-414E-94C0-F24E036CA6A3}" srcId="{94FA51D2-9C69-44E7-B7BE-A822C30D9F69}" destId="{4FAAAA70-93FF-40D9-8C6D-287087965E5A}" srcOrd="2" destOrd="0" parTransId="{CA2239C8-5FE1-4EB2-A4B5-DC301D7861F9}" sibTransId="{703254AF-FD32-47A0-9191-41DC2A05986B}"/>
    <dgm:cxn modelId="{B5E44C70-3CF8-4C34-B51D-8A551A001F6F}" type="presOf" srcId="{4FAAAA70-93FF-40D9-8C6D-287087965E5A}" destId="{474E323A-CBB3-4A89-AE4F-29BA34F833B7}" srcOrd="0" destOrd="0" presId="urn:microsoft.com/office/officeart/2005/8/layout/lProcess3"/>
    <dgm:cxn modelId="{D960B873-8449-4F41-B792-5230BDD09624}" type="presOf" srcId="{94FA51D2-9C69-44E7-B7BE-A822C30D9F69}" destId="{ADB90120-D890-431A-BD46-0FBD4B93188A}" srcOrd="0" destOrd="0" presId="urn:microsoft.com/office/officeart/2005/8/layout/lProcess3"/>
    <dgm:cxn modelId="{AF2EB682-C980-4213-B4CA-607AC346E1F3}" srcId="{94FA51D2-9C69-44E7-B7BE-A822C30D9F69}" destId="{EAE7F083-02D7-4BB8-BB18-ABA838DBA268}" srcOrd="1" destOrd="0" parTransId="{593F5E43-2ED5-4A56-9D6F-D1B41DABB7BF}" sibTransId="{4CF34569-7294-4CAE-AD38-2A577FFC6A7B}"/>
    <dgm:cxn modelId="{286F8DA5-6258-48F7-A7FA-56D6BDFE7F07}" srcId="{94FA51D2-9C69-44E7-B7BE-A822C30D9F69}" destId="{8F7C5312-27A6-4D3F-B8DB-24C2B4F6DBF1}" srcOrd="3" destOrd="0" parTransId="{AD3E6ACD-119D-4250-88C8-A0E7261AC43B}" sibTransId="{612A83A1-E7FC-45FC-9B7A-ADB65163A696}"/>
    <dgm:cxn modelId="{64638DAE-9A36-4ECC-BA66-F91F016A7E81}" srcId="{94FA51D2-9C69-44E7-B7BE-A822C30D9F69}" destId="{5A05E45F-CB07-42D9-BE10-A9B9C36EDCD5}" srcOrd="4" destOrd="0" parTransId="{CC8261E9-F833-4E21-A407-7523B8BF5FC3}" sibTransId="{B9884F9B-4A76-4850-A07D-0733E5CE8796}"/>
    <dgm:cxn modelId="{EC8056B2-1EF4-447B-8187-9914032C88AB}" type="presOf" srcId="{2E20B5B4-E103-4691-BF34-E647EEDBF44D}" destId="{7AA13288-7D7B-4EFE-8A46-9F031A74B339}" srcOrd="0" destOrd="0" presId="urn:microsoft.com/office/officeart/2005/8/layout/lProcess3"/>
    <dgm:cxn modelId="{287085BE-8747-407D-92C4-2E66BEDE5F46}" type="presOf" srcId="{EAE7F083-02D7-4BB8-BB18-ABA838DBA268}" destId="{33F5516F-4FB0-4BBD-9ADB-6B608087708B}" srcOrd="0" destOrd="0" presId="urn:microsoft.com/office/officeart/2005/8/layout/lProcess3"/>
    <dgm:cxn modelId="{150E30C4-5041-4698-BB37-1ABA5893E21F}" type="presOf" srcId="{5A05E45F-CB07-42D9-BE10-A9B9C36EDCD5}" destId="{14347740-2204-4679-B025-18EE0085E85C}" srcOrd="0" destOrd="0" presId="urn:microsoft.com/office/officeart/2005/8/layout/lProcess3"/>
    <dgm:cxn modelId="{4BC711CD-56F0-4B32-B5DA-B8526D89C6D1}" type="presOf" srcId="{8F7C5312-27A6-4D3F-B8DB-24C2B4F6DBF1}" destId="{FE19125D-0AF3-4F74-9A27-26F1074DC203}" srcOrd="0" destOrd="0" presId="urn:microsoft.com/office/officeart/2005/8/layout/lProcess3"/>
    <dgm:cxn modelId="{36A583D1-4B68-4C99-8BD9-B0E5043B7B36}" srcId="{94FA51D2-9C69-44E7-B7BE-A822C30D9F69}" destId="{2E20B5B4-E103-4691-BF34-E647EEDBF44D}" srcOrd="0" destOrd="0" parTransId="{37862335-B36F-4BAF-9980-666EBF046E87}" sibTransId="{4AA53FE8-16DE-49F0-9D56-9C98BCE5E193}"/>
    <dgm:cxn modelId="{6C292E42-2B90-46C9-83EC-B94DB542EAC2}" type="presParOf" srcId="{ADB90120-D890-431A-BD46-0FBD4B93188A}" destId="{C43D5178-80BC-4672-99E9-2919A39BE96B}" srcOrd="0" destOrd="0" presId="urn:microsoft.com/office/officeart/2005/8/layout/lProcess3"/>
    <dgm:cxn modelId="{D55025BC-4218-41FD-8A32-93460243DA62}" type="presParOf" srcId="{C43D5178-80BC-4672-99E9-2919A39BE96B}" destId="{7AA13288-7D7B-4EFE-8A46-9F031A74B339}" srcOrd="0" destOrd="0" presId="urn:microsoft.com/office/officeart/2005/8/layout/lProcess3"/>
    <dgm:cxn modelId="{9BA9A906-A4BD-4366-87E0-E999CD613B25}" type="presParOf" srcId="{ADB90120-D890-431A-BD46-0FBD4B93188A}" destId="{D7CCA36F-5DA0-4481-8697-43D1F5290AF9}" srcOrd="1" destOrd="0" presId="urn:microsoft.com/office/officeart/2005/8/layout/lProcess3"/>
    <dgm:cxn modelId="{74F308D5-6AA4-4BD5-8AFD-47F896E7DE7A}" type="presParOf" srcId="{ADB90120-D890-431A-BD46-0FBD4B93188A}" destId="{66D77505-F80E-42B7-A4D7-6E5B4D4A1019}" srcOrd="2" destOrd="0" presId="urn:microsoft.com/office/officeart/2005/8/layout/lProcess3"/>
    <dgm:cxn modelId="{5B0EA054-38C8-4969-BEEF-D2C5EB3EE9DE}" type="presParOf" srcId="{66D77505-F80E-42B7-A4D7-6E5B4D4A1019}" destId="{33F5516F-4FB0-4BBD-9ADB-6B608087708B}" srcOrd="0" destOrd="0" presId="urn:microsoft.com/office/officeart/2005/8/layout/lProcess3"/>
    <dgm:cxn modelId="{246ED890-5378-4E4B-B23C-FFE149072551}" type="presParOf" srcId="{ADB90120-D890-431A-BD46-0FBD4B93188A}" destId="{8015A7E8-2F52-413C-9805-D9C826DD6339}" srcOrd="3" destOrd="0" presId="urn:microsoft.com/office/officeart/2005/8/layout/lProcess3"/>
    <dgm:cxn modelId="{0694BDD6-A6FD-488D-A0F1-B5C0742471A2}" type="presParOf" srcId="{ADB90120-D890-431A-BD46-0FBD4B93188A}" destId="{74D0806D-682B-4A8D-80AE-D20B85D6676F}" srcOrd="4" destOrd="0" presId="urn:microsoft.com/office/officeart/2005/8/layout/lProcess3"/>
    <dgm:cxn modelId="{6D855B80-6802-449F-B285-8546589AC2BD}" type="presParOf" srcId="{74D0806D-682B-4A8D-80AE-D20B85D6676F}" destId="{474E323A-CBB3-4A89-AE4F-29BA34F833B7}" srcOrd="0" destOrd="0" presId="urn:microsoft.com/office/officeart/2005/8/layout/lProcess3"/>
    <dgm:cxn modelId="{EDC0D2AB-BE37-4CA6-93A4-749DC8894538}" type="presParOf" srcId="{ADB90120-D890-431A-BD46-0FBD4B93188A}" destId="{D4B75E42-3DB1-4D33-A38B-A64F712089EE}" srcOrd="5" destOrd="0" presId="urn:microsoft.com/office/officeart/2005/8/layout/lProcess3"/>
    <dgm:cxn modelId="{B8E2A5D4-E1C4-4D60-93AC-2FCCEBA16827}" type="presParOf" srcId="{ADB90120-D890-431A-BD46-0FBD4B93188A}" destId="{91984248-4E8B-4273-BF28-CA29D914271A}" srcOrd="6" destOrd="0" presId="urn:microsoft.com/office/officeart/2005/8/layout/lProcess3"/>
    <dgm:cxn modelId="{C9D4A2D7-9C55-4CE6-9252-B1FC32132455}" type="presParOf" srcId="{91984248-4E8B-4273-BF28-CA29D914271A}" destId="{FE19125D-0AF3-4F74-9A27-26F1074DC203}" srcOrd="0" destOrd="0" presId="urn:microsoft.com/office/officeart/2005/8/layout/lProcess3"/>
    <dgm:cxn modelId="{3EA35E91-0E8C-4864-8C91-63E4B16616E0}" type="presParOf" srcId="{ADB90120-D890-431A-BD46-0FBD4B93188A}" destId="{45522BCA-C0C3-4C6B-9E48-557939A8B851}" srcOrd="7" destOrd="0" presId="urn:microsoft.com/office/officeart/2005/8/layout/lProcess3"/>
    <dgm:cxn modelId="{C7B1740F-A7C6-44E4-997A-71942F40854F}" type="presParOf" srcId="{ADB90120-D890-431A-BD46-0FBD4B93188A}" destId="{1E8CA69F-D8EC-4C54-919F-73661A85F6D2}" srcOrd="8" destOrd="0" presId="urn:microsoft.com/office/officeart/2005/8/layout/lProcess3"/>
    <dgm:cxn modelId="{D6A502E7-2321-41AF-B95B-6C325BFA12FA}" type="presParOf" srcId="{1E8CA69F-D8EC-4C54-919F-73661A85F6D2}" destId="{14347740-2204-4679-B025-18EE0085E85C}" srcOrd="0" destOrd="0" presId="urn:microsoft.com/office/officeart/2005/8/layout/lProcess3"/>
  </dgm:cxnLst>
  <dgm:bg/>
  <dgm:whole/>
  <dgm:extLst>
    <a:ext uri="http://schemas.microsoft.com/office/drawing/2008/diagram">
      <dsp:dataModelExt xmlns:dsp="http://schemas.microsoft.com/office/drawing/2008/diagram" relId="rId2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0C3B3A-19C5-44D9-B4AB-F362BB7B9D42}"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en-US"/>
        </a:p>
      </dgm:t>
    </dgm:pt>
    <dgm:pt modelId="{1F57E1B9-CCB6-4C1C-84F5-93AA977BBCB0}">
      <dgm:prSet phldrT="[Text]" custT="1"/>
      <dgm:spPr/>
      <dgm:t>
        <a:bodyPr/>
        <a:lstStyle/>
        <a:p>
          <a:r>
            <a:rPr lang="en-US" sz="1400" b="1" dirty="0"/>
            <a:t>Setting the Agenda of STI</a:t>
          </a:r>
        </a:p>
      </dgm:t>
    </dgm:pt>
    <dgm:pt modelId="{54C21B40-EEC3-41DE-85C1-34CAC3119C67}" type="parTrans" cxnId="{F1D0BE9B-3388-4D41-B13E-F69670817D33}">
      <dgm:prSet/>
      <dgm:spPr/>
      <dgm:t>
        <a:bodyPr/>
        <a:lstStyle/>
        <a:p>
          <a:endParaRPr lang="en-US" sz="1800" b="1"/>
        </a:p>
      </dgm:t>
    </dgm:pt>
    <dgm:pt modelId="{634470B0-A109-4A59-BA8B-C7106E83DA82}" type="sibTrans" cxnId="{F1D0BE9B-3388-4D41-B13E-F69670817D33}">
      <dgm:prSet/>
      <dgm:spPr/>
      <dgm:t>
        <a:bodyPr/>
        <a:lstStyle/>
        <a:p>
          <a:endParaRPr lang="en-US" sz="1800" b="1"/>
        </a:p>
      </dgm:t>
    </dgm:pt>
    <dgm:pt modelId="{04C8730D-8295-4FF8-B09F-6EE6A7EC1313}">
      <dgm:prSet phldrT="[Text]" custT="1"/>
      <dgm:spPr/>
      <dgm:t>
        <a:bodyPr/>
        <a:lstStyle/>
        <a:p>
          <a:r>
            <a:rPr lang="en-US" sz="1400" b="1" dirty="0"/>
            <a:t>STI Policy Formulation</a:t>
          </a:r>
        </a:p>
      </dgm:t>
    </dgm:pt>
    <dgm:pt modelId="{BB1AEA57-C52F-4186-A01C-C82510EA05C2}" type="parTrans" cxnId="{11154CAC-AB2B-42CF-A98B-80810C6925AA}">
      <dgm:prSet/>
      <dgm:spPr/>
      <dgm:t>
        <a:bodyPr/>
        <a:lstStyle/>
        <a:p>
          <a:endParaRPr lang="en-US" sz="1800" b="1"/>
        </a:p>
      </dgm:t>
    </dgm:pt>
    <dgm:pt modelId="{E3445E81-013A-4904-9534-79DA4DF3B03B}" type="sibTrans" cxnId="{11154CAC-AB2B-42CF-A98B-80810C6925AA}">
      <dgm:prSet/>
      <dgm:spPr/>
      <dgm:t>
        <a:bodyPr/>
        <a:lstStyle/>
        <a:p>
          <a:endParaRPr lang="en-US" sz="1800" b="1"/>
        </a:p>
      </dgm:t>
    </dgm:pt>
    <dgm:pt modelId="{E1AD6E2F-89A2-4FCA-825E-4C73792DD5B2}">
      <dgm:prSet phldrT="[Text]" custT="1"/>
      <dgm:spPr/>
      <dgm:t>
        <a:bodyPr/>
        <a:lstStyle/>
        <a:p>
          <a:r>
            <a:rPr lang="en-US" sz="1400" b="1"/>
            <a:t>STI Decision Making</a:t>
          </a:r>
          <a:endParaRPr lang="en-US" sz="1400" b="1" dirty="0"/>
        </a:p>
      </dgm:t>
    </dgm:pt>
    <dgm:pt modelId="{04BA7080-4D6B-4FD3-93B8-4D239415A85D}" type="parTrans" cxnId="{D760FCBE-F480-474B-9413-3F91A1D711C3}">
      <dgm:prSet/>
      <dgm:spPr/>
      <dgm:t>
        <a:bodyPr/>
        <a:lstStyle/>
        <a:p>
          <a:endParaRPr lang="en-US" sz="1800" b="1"/>
        </a:p>
      </dgm:t>
    </dgm:pt>
    <dgm:pt modelId="{6298D485-C37E-4D75-9AA1-EC8A3EA25CBC}" type="sibTrans" cxnId="{D760FCBE-F480-474B-9413-3F91A1D711C3}">
      <dgm:prSet/>
      <dgm:spPr/>
      <dgm:t>
        <a:bodyPr/>
        <a:lstStyle/>
        <a:p>
          <a:endParaRPr lang="en-US" sz="1800" b="1"/>
        </a:p>
      </dgm:t>
    </dgm:pt>
    <dgm:pt modelId="{4589EB57-8B62-41D4-BDCD-ED3E4C91FEBE}">
      <dgm:prSet phldrT="[Text]" custT="1"/>
      <dgm:spPr/>
      <dgm:t>
        <a:bodyPr/>
        <a:lstStyle/>
        <a:p>
          <a:r>
            <a:rPr lang="en-US" sz="1400" b="1" kern="1200" dirty="0">
              <a:solidFill>
                <a:prstClr val="white"/>
              </a:solidFill>
              <a:latin typeface="Calibri" panose="020F0502020204030204"/>
              <a:ea typeface="+mn-ea"/>
              <a:cs typeface="+mn-cs"/>
            </a:rPr>
            <a:t>Implementation </a:t>
          </a:r>
          <a:r>
            <a:rPr lang="en-US" sz="1400" b="1" kern="1200" dirty="0"/>
            <a:t>of STI Policies</a:t>
          </a:r>
        </a:p>
      </dgm:t>
    </dgm:pt>
    <dgm:pt modelId="{3455607D-8028-4FD0-B120-565C25913862}" type="parTrans" cxnId="{3BE1EDA6-61E3-4979-9E30-FAD5682266FF}">
      <dgm:prSet/>
      <dgm:spPr/>
      <dgm:t>
        <a:bodyPr/>
        <a:lstStyle/>
        <a:p>
          <a:endParaRPr lang="en-US" sz="1800" b="1"/>
        </a:p>
      </dgm:t>
    </dgm:pt>
    <dgm:pt modelId="{1E55DF8A-7815-4356-A0A7-5FE1CD9628A5}" type="sibTrans" cxnId="{3BE1EDA6-61E3-4979-9E30-FAD5682266FF}">
      <dgm:prSet/>
      <dgm:spPr/>
      <dgm:t>
        <a:bodyPr/>
        <a:lstStyle/>
        <a:p>
          <a:endParaRPr lang="en-US" sz="1800" b="1"/>
        </a:p>
      </dgm:t>
    </dgm:pt>
    <dgm:pt modelId="{412ED0AC-B498-411C-84F1-31C5A2A163D5}">
      <dgm:prSet phldrT="[Text]" custT="1"/>
      <dgm:spPr/>
      <dgm:t>
        <a:bodyPr/>
        <a:lstStyle/>
        <a:p>
          <a:r>
            <a:rPr lang="en-US" sz="1400" b="1"/>
            <a:t>Policy Evaluation</a:t>
          </a:r>
          <a:endParaRPr lang="en-US" sz="1400" b="1" dirty="0"/>
        </a:p>
      </dgm:t>
    </dgm:pt>
    <dgm:pt modelId="{1BA42424-8C50-4528-9320-E4B884931B51}" type="parTrans" cxnId="{0DE3B591-CA25-4F45-B83B-A965E552CF37}">
      <dgm:prSet/>
      <dgm:spPr/>
      <dgm:t>
        <a:bodyPr/>
        <a:lstStyle/>
        <a:p>
          <a:endParaRPr lang="en-US" sz="1800" b="1"/>
        </a:p>
      </dgm:t>
    </dgm:pt>
    <dgm:pt modelId="{328334C0-9D2F-408B-B578-6E34878B312D}" type="sibTrans" cxnId="{0DE3B591-CA25-4F45-B83B-A965E552CF37}">
      <dgm:prSet/>
      <dgm:spPr/>
      <dgm:t>
        <a:bodyPr/>
        <a:lstStyle/>
        <a:p>
          <a:endParaRPr lang="en-US" sz="1800" b="1"/>
        </a:p>
      </dgm:t>
    </dgm:pt>
    <dgm:pt modelId="{251FBEA7-CF80-4A01-A3EB-29260EEB887E}" type="pres">
      <dgm:prSet presAssocID="{F10C3B3A-19C5-44D9-B4AB-F362BB7B9D42}" presName="cycle" presStyleCnt="0">
        <dgm:presLayoutVars>
          <dgm:dir/>
          <dgm:resizeHandles val="exact"/>
        </dgm:presLayoutVars>
      </dgm:prSet>
      <dgm:spPr/>
    </dgm:pt>
    <dgm:pt modelId="{8174A2A5-793C-404B-B9D1-F017DDE9317E}" type="pres">
      <dgm:prSet presAssocID="{1F57E1B9-CCB6-4C1C-84F5-93AA977BBCB0}" presName="node" presStyleLbl="node1" presStyleIdx="0" presStyleCnt="5">
        <dgm:presLayoutVars>
          <dgm:bulletEnabled val="1"/>
        </dgm:presLayoutVars>
      </dgm:prSet>
      <dgm:spPr/>
    </dgm:pt>
    <dgm:pt modelId="{224CC73C-191A-4C12-98A3-090628504E65}" type="pres">
      <dgm:prSet presAssocID="{634470B0-A109-4A59-BA8B-C7106E83DA82}" presName="sibTrans" presStyleLbl="sibTrans2D1" presStyleIdx="0" presStyleCnt="5"/>
      <dgm:spPr/>
    </dgm:pt>
    <dgm:pt modelId="{B159DFD3-CE36-42FB-9122-563194EE6D55}" type="pres">
      <dgm:prSet presAssocID="{634470B0-A109-4A59-BA8B-C7106E83DA82}" presName="connectorText" presStyleLbl="sibTrans2D1" presStyleIdx="0" presStyleCnt="5"/>
      <dgm:spPr/>
    </dgm:pt>
    <dgm:pt modelId="{52A5B557-2B5F-44B4-B52E-21F3E20FC852}" type="pres">
      <dgm:prSet presAssocID="{04C8730D-8295-4FF8-B09F-6EE6A7EC1313}" presName="node" presStyleLbl="node1" presStyleIdx="1" presStyleCnt="5">
        <dgm:presLayoutVars>
          <dgm:bulletEnabled val="1"/>
        </dgm:presLayoutVars>
      </dgm:prSet>
      <dgm:spPr/>
    </dgm:pt>
    <dgm:pt modelId="{98EC55DB-41EF-4459-A530-E9391C0F209D}" type="pres">
      <dgm:prSet presAssocID="{E3445E81-013A-4904-9534-79DA4DF3B03B}" presName="sibTrans" presStyleLbl="sibTrans2D1" presStyleIdx="1" presStyleCnt="5"/>
      <dgm:spPr/>
    </dgm:pt>
    <dgm:pt modelId="{6CFAF4B6-37E7-45E8-8ECF-A110EA55F259}" type="pres">
      <dgm:prSet presAssocID="{E3445E81-013A-4904-9534-79DA4DF3B03B}" presName="connectorText" presStyleLbl="sibTrans2D1" presStyleIdx="1" presStyleCnt="5"/>
      <dgm:spPr/>
    </dgm:pt>
    <dgm:pt modelId="{80EA74E4-0DE4-4C71-86CC-BCC84DE2CB2C}" type="pres">
      <dgm:prSet presAssocID="{E1AD6E2F-89A2-4FCA-825E-4C73792DD5B2}" presName="node" presStyleLbl="node1" presStyleIdx="2" presStyleCnt="5">
        <dgm:presLayoutVars>
          <dgm:bulletEnabled val="1"/>
        </dgm:presLayoutVars>
      </dgm:prSet>
      <dgm:spPr/>
    </dgm:pt>
    <dgm:pt modelId="{AE07A12E-C1A7-4A49-9A0B-4EBB08025EFF}" type="pres">
      <dgm:prSet presAssocID="{6298D485-C37E-4D75-9AA1-EC8A3EA25CBC}" presName="sibTrans" presStyleLbl="sibTrans2D1" presStyleIdx="2" presStyleCnt="5"/>
      <dgm:spPr/>
    </dgm:pt>
    <dgm:pt modelId="{20A35589-DD38-4978-9474-5207C4B1851F}" type="pres">
      <dgm:prSet presAssocID="{6298D485-C37E-4D75-9AA1-EC8A3EA25CBC}" presName="connectorText" presStyleLbl="sibTrans2D1" presStyleIdx="2" presStyleCnt="5"/>
      <dgm:spPr/>
    </dgm:pt>
    <dgm:pt modelId="{19DCEC45-878A-4EEB-8E55-0F8969DF7D68}" type="pres">
      <dgm:prSet presAssocID="{4589EB57-8B62-41D4-BDCD-ED3E4C91FEBE}" presName="node" presStyleLbl="node1" presStyleIdx="3" presStyleCnt="5" custScaleX="105005">
        <dgm:presLayoutVars>
          <dgm:bulletEnabled val="1"/>
        </dgm:presLayoutVars>
      </dgm:prSet>
      <dgm:spPr/>
    </dgm:pt>
    <dgm:pt modelId="{74C704FB-AB67-4FC4-B74F-49E77518D9C5}" type="pres">
      <dgm:prSet presAssocID="{1E55DF8A-7815-4356-A0A7-5FE1CD9628A5}" presName="sibTrans" presStyleLbl="sibTrans2D1" presStyleIdx="3" presStyleCnt="5"/>
      <dgm:spPr/>
    </dgm:pt>
    <dgm:pt modelId="{2A83F48D-37D7-4BAF-8493-6D08823AD637}" type="pres">
      <dgm:prSet presAssocID="{1E55DF8A-7815-4356-A0A7-5FE1CD9628A5}" presName="connectorText" presStyleLbl="sibTrans2D1" presStyleIdx="3" presStyleCnt="5"/>
      <dgm:spPr/>
    </dgm:pt>
    <dgm:pt modelId="{38C4CE78-8C8C-4350-8E9B-8E4D8E21606D}" type="pres">
      <dgm:prSet presAssocID="{412ED0AC-B498-411C-84F1-31C5A2A163D5}" presName="node" presStyleLbl="node1" presStyleIdx="4" presStyleCnt="5">
        <dgm:presLayoutVars>
          <dgm:bulletEnabled val="1"/>
        </dgm:presLayoutVars>
      </dgm:prSet>
      <dgm:spPr/>
    </dgm:pt>
    <dgm:pt modelId="{4AE6064B-61C1-43C5-A4FC-7060BDC5DE09}" type="pres">
      <dgm:prSet presAssocID="{328334C0-9D2F-408B-B578-6E34878B312D}" presName="sibTrans" presStyleLbl="sibTrans2D1" presStyleIdx="4" presStyleCnt="5"/>
      <dgm:spPr/>
    </dgm:pt>
    <dgm:pt modelId="{DDD0C944-ED81-4139-A9BF-47CA6F25504F}" type="pres">
      <dgm:prSet presAssocID="{328334C0-9D2F-408B-B578-6E34878B312D}" presName="connectorText" presStyleLbl="sibTrans2D1" presStyleIdx="4" presStyleCnt="5"/>
      <dgm:spPr/>
    </dgm:pt>
  </dgm:ptLst>
  <dgm:cxnLst>
    <dgm:cxn modelId="{2D266200-4201-4FC0-BC53-60A2FF416437}" type="presOf" srcId="{328334C0-9D2F-408B-B578-6E34878B312D}" destId="{DDD0C944-ED81-4139-A9BF-47CA6F25504F}" srcOrd="1" destOrd="0" presId="urn:microsoft.com/office/officeart/2005/8/layout/cycle2"/>
    <dgm:cxn modelId="{EC6D0122-4522-4BCA-875B-8B2F478A8FC3}" type="presOf" srcId="{328334C0-9D2F-408B-B578-6E34878B312D}" destId="{4AE6064B-61C1-43C5-A4FC-7060BDC5DE09}" srcOrd="0" destOrd="0" presId="urn:microsoft.com/office/officeart/2005/8/layout/cycle2"/>
    <dgm:cxn modelId="{92AF4A5C-9AFB-46FE-9748-D9199E9052DC}" type="presOf" srcId="{6298D485-C37E-4D75-9AA1-EC8A3EA25CBC}" destId="{AE07A12E-C1A7-4A49-9A0B-4EBB08025EFF}" srcOrd="0" destOrd="0" presId="urn:microsoft.com/office/officeart/2005/8/layout/cycle2"/>
    <dgm:cxn modelId="{BB298E60-BAFE-4F4A-9F93-1899E90CF947}" type="presOf" srcId="{1E55DF8A-7815-4356-A0A7-5FE1CD9628A5}" destId="{2A83F48D-37D7-4BAF-8493-6D08823AD637}" srcOrd="1" destOrd="0" presId="urn:microsoft.com/office/officeart/2005/8/layout/cycle2"/>
    <dgm:cxn modelId="{4CA19E71-7BF4-4974-BFF3-0185C1F77BA6}" type="presOf" srcId="{634470B0-A109-4A59-BA8B-C7106E83DA82}" destId="{224CC73C-191A-4C12-98A3-090628504E65}" srcOrd="0" destOrd="0" presId="urn:microsoft.com/office/officeart/2005/8/layout/cycle2"/>
    <dgm:cxn modelId="{1F8B1873-3D04-455A-962B-77F3F8F08F34}" type="presOf" srcId="{6298D485-C37E-4D75-9AA1-EC8A3EA25CBC}" destId="{20A35589-DD38-4978-9474-5207C4B1851F}" srcOrd="1" destOrd="0" presId="urn:microsoft.com/office/officeart/2005/8/layout/cycle2"/>
    <dgm:cxn modelId="{26206386-3972-43F3-9344-F816335A608C}" type="presOf" srcId="{E3445E81-013A-4904-9534-79DA4DF3B03B}" destId="{6CFAF4B6-37E7-45E8-8ECF-A110EA55F259}" srcOrd="1" destOrd="0" presId="urn:microsoft.com/office/officeart/2005/8/layout/cycle2"/>
    <dgm:cxn modelId="{4356908B-44BD-46AD-9A63-E5506E0F7CCC}" type="presOf" srcId="{E3445E81-013A-4904-9534-79DA4DF3B03B}" destId="{98EC55DB-41EF-4459-A530-E9391C0F209D}" srcOrd="0" destOrd="0" presId="urn:microsoft.com/office/officeart/2005/8/layout/cycle2"/>
    <dgm:cxn modelId="{E375218D-A3F2-4E9B-ACD8-97C785D2C0A3}" type="presOf" srcId="{412ED0AC-B498-411C-84F1-31C5A2A163D5}" destId="{38C4CE78-8C8C-4350-8E9B-8E4D8E21606D}" srcOrd="0" destOrd="0" presId="urn:microsoft.com/office/officeart/2005/8/layout/cycle2"/>
    <dgm:cxn modelId="{3FB08C8F-FE64-4E77-9375-8B8DC8627FEC}" type="presOf" srcId="{634470B0-A109-4A59-BA8B-C7106E83DA82}" destId="{B159DFD3-CE36-42FB-9122-563194EE6D55}" srcOrd="1" destOrd="0" presId="urn:microsoft.com/office/officeart/2005/8/layout/cycle2"/>
    <dgm:cxn modelId="{0DE3B591-CA25-4F45-B83B-A965E552CF37}" srcId="{F10C3B3A-19C5-44D9-B4AB-F362BB7B9D42}" destId="{412ED0AC-B498-411C-84F1-31C5A2A163D5}" srcOrd="4" destOrd="0" parTransId="{1BA42424-8C50-4528-9320-E4B884931B51}" sibTransId="{328334C0-9D2F-408B-B578-6E34878B312D}"/>
    <dgm:cxn modelId="{F1D0BE9B-3388-4D41-B13E-F69670817D33}" srcId="{F10C3B3A-19C5-44D9-B4AB-F362BB7B9D42}" destId="{1F57E1B9-CCB6-4C1C-84F5-93AA977BBCB0}" srcOrd="0" destOrd="0" parTransId="{54C21B40-EEC3-41DE-85C1-34CAC3119C67}" sibTransId="{634470B0-A109-4A59-BA8B-C7106E83DA82}"/>
    <dgm:cxn modelId="{3BE1EDA6-61E3-4979-9E30-FAD5682266FF}" srcId="{F10C3B3A-19C5-44D9-B4AB-F362BB7B9D42}" destId="{4589EB57-8B62-41D4-BDCD-ED3E4C91FEBE}" srcOrd="3" destOrd="0" parTransId="{3455607D-8028-4FD0-B120-565C25913862}" sibTransId="{1E55DF8A-7815-4356-A0A7-5FE1CD9628A5}"/>
    <dgm:cxn modelId="{11154CAC-AB2B-42CF-A98B-80810C6925AA}" srcId="{F10C3B3A-19C5-44D9-B4AB-F362BB7B9D42}" destId="{04C8730D-8295-4FF8-B09F-6EE6A7EC1313}" srcOrd="1" destOrd="0" parTransId="{BB1AEA57-C52F-4186-A01C-C82510EA05C2}" sibTransId="{E3445E81-013A-4904-9534-79DA4DF3B03B}"/>
    <dgm:cxn modelId="{E8D038B8-5A41-4ACA-84EB-5343DFDDB866}" type="presOf" srcId="{1F57E1B9-CCB6-4C1C-84F5-93AA977BBCB0}" destId="{8174A2A5-793C-404B-B9D1-F017DDE9317E}" srcOrd="0" destOrd="0" presId="urn:microsoft.com/office/officeart/2005/8/layout/cycle2"/>
    <dgm:cxn modelId="{D760FCBE-F480-474B-9413-3F91A1D711C3}" srcId="{F10C3B3A-19C5-44D9-B4AB-F362BB7B9D42}" destId="{E1AD6E2F-89A2-4FCA-825E-4C73792DD5B2}" srcOrd="2" destOrd="0" parTransId="{04BA7080-4D6B-4FD3-93B8-4D239415A85D}" sibTransId="{6298D485-C37E-4D75-9AA1-EC8A3EA25CBC}"/>
    <dgm:cxn modelId="{0423C9C5-C997-43D8-8887-F9115C7EF68D}" type="presOf" srcId="{4589EB57-8B62-41D4-BDCD-ED3E4C91FEBE}" destId="{19DCEC45-878A-4EEB-8E55-0F8969DF7D68}" srcOrd="0" destOrd="0" presId="urn:microsoft.com/office/officeart/2005/8/layout/cycle2"/>
    <dgm:cxn modelId="{D7101BD1-5C73-4C07-83F2-874622A83302}" type="presOf" srcId="{F10C3B3A-19C5-44D9-B4AB-F362BB7B9D42}" destId="{251FBEA7-CF80-4A01-A3EB-29260EEB887E}" srcOrd="0" destOrd="0" presId="urn:microsoft.com/office/officeart/2005/8/layout/cycle2"/>
    <dgm:cxn modelId="{8FF8ACDA-E54B-4EE0-ABB9-008D55D1B9BD}" type="presOf" srcId="{04C8730D-8295-4FF8-B09F-6EE6A7EC1313}" destId="{52A5B557-2B5F-44B4-B52E-21F3E20FC852}" srcOrd="0" destOrd="0" presId="urn:microsoft.com/office/officeart/2005/8/layout/cycle2"/>
    <dgm:cxn modelId="{E73075DE-A505-414E-869B-7EF60ECDA59C}" type="presOf" srcId="{E1AD6E2F-89A2-4FCA-825E-4C73792DD5B2}" destId="{80EA74E4-0DE4-4C71-86CC-BCC84DE2CB2C}" srcOrd="0" destOrd="0" presId="urn:microsoft.com/office/officeart/2005/8/layout/cycle2"/>
    <dgm:cxn modelId="{729E64EB-2D19-4289-B3B0-26C42A29ADBD}" type="presOf" srcId="{1E55DF8A-7815-4356-A0A7-5FE1CD9628A5}" destId="{74C704FB-AB67-4FC4-B74F-49E77518D9C5}" srcOrd="0" destOrd="0" presId="urn:microsoft.com/office/officeart/2005/8/layout/cycle2"/>
    <dgm:cxn modelId="{36E844F8-4C06-4858-BB46-BB7CFACA5E3D}" type="presParOf" srcId="{251FBEA7-CF80-4A01-A3EB-29260EEB887E}" destId="{8174A2A5-793C-404B-B9D1-F017DDE9317E}" srcOrd="0" destOrd="0" presId="urn:microsoft.com/office/officeart/2005/8/layout/cycle2"/>
    <dgm:cxn modelId="{170F4DC4-FD1E-49C7-B299-25EEDA213DB8}" type="presParOf" srcId="{251FBEA7-CF80-4A01-A3EB-29260EEB887E}" destId="{224CC73C-191A-4C12-98A3-090628504E65}" srcOrd="1" destOrd="0" presId="urn:microsoft.com/office/officeart/2005/8/layout/cycle2"/>
    <dgm:cxn modelId="{FF7DDD0C-C4F7-4731-887A-06958E768541}" type="presParOf" srcId="{224CC73C-191A-4C12-98A3-090628504E65}" destId="{B159DFD3-CE36-42FB-9122-563194EE6D55}" srcOrd="0" destOrd="0" presId="urn:microsoft.com/office/officeart/2005/8/layout/cycle2"/>
    <dgm:cxn modelId="{943ED977-996F-4FBE-B31B-3EF3BF1D6486}" type="presParOf" srcId="{251FBEA7-CF80-4A01-A3EB-29260EEB887E}" destId="{52A5B557-2B5F-44B4-B52E-21F3E20FC852}" srcOrd="2" destOrd="0" presId="urn:microsoft.com/office/officeart/2005/8/layout/cycle2"/>
    <dgm:cxn modelId="{7946CC03-BC77-4BAA-AC6D-68F3E6368AB1}" type="presParOf" srcId="{251FBEA7-CF80-4A01-A3EB-29260EEB887E}" destId="{98EC55DB-41EF-4459-A530-E9391C0F209D}" srcOrd="3" destOrd="0" presId="urn:microsoft.com/office/officeart/2005/8/layout/cycle2"/>
    <dgm:cxn modelId="{52BECEFE-AC41-4F8B-8888-76DB392447C6}" type="presParOf" srcId="{98EC55DB-41EF-4459-A530-E9391C0F209D}" destId="{6CFAF4B6-37E7-45E8-8ECF-A110EA55F259}" srcOrd="0" destOrd="0" presId="urn:microsoft.com/office/officeart/2005/8/layout/cycle2"/>
    <dgm:cxn modelId="{291EA489-9909-46A3-B46E-A471791ADDFA}" type="presParOf" srcId="{251FBEA7-CF80-4A01-A3EB-29260EEB887E}" destId="{80EA74E4-0DE4-4C71-86CC-BCC84DE2CB2C}" srcOrd="4" destOrd="0" presId="urn:microsoft.com/office/officeart/2005/8/layout/cycle2"/>
    <dgm:cxn modelId="{DF54DAF1-2B24-4893-95F1-D6D26D65CC50}" type="presParOf" srcId="{251FBEA7-CF80-4A01-A3EB-29260EEB887E}" destId="{AE07A12E-C1A7-4A49-9A0B-4EBB08025EFF}" srcOrd="5" destOrd="0" presId="urn:microsoft.com/office/officeart/2005/8/layout/cycle2"/>
    <dgm:cxn modelId="{BA546530-265B-4927-8A70-D5D3DF934102}" type="presParOf" srcId="{AE07A12E-C1A7-4A49-9A0B-4EBB08025EFF}" destId="{20A35589-DD38-4978-9474-5207C4B1851F}" srcOrd="0" destOrd="0" presId="urn:microsoft.com/office/officeart/2005/8/layout/cycle2"/>
    <dgm:cxn modelId="{9D579591-7465-42C2-A339-1BF41DB0B38D}" type="presParOf" srcId="{251FBEA7-CF80-4A01-A3EB-29260EEB887E}" destId="{19DCEC45-878A-4EEB-8E55-0F8969DF7D68}" srcOrd="6" destOrd="0" presId="urn:microsoft.com/office/officeart/2005/8/layout/cycle2"/>
    <dgm:cxn modelId="{9FA06A18-EDD5-425E-8473-FC2346D4AD4F}" type="presParOf" srcId="{251FBEA7-CF80-4A01-A3EB-29260EEB887E}" destId="{74C704FB-AB67-4FC4-B74F-49E77518D9C5}" srcOrd="7" destOrd="0" presId="urn:microsoft.com/office/officeart/2005/8/layout/cycle2"/>
    <dgm:cxn modelId="{881F2F46-4DC8-47E0-9447-5E7FB34B1BAD}" type="presParOf" srcId="{74C704FB-AB67-4FC4-B74F-49E77518D9C5}" destId="{2A83F48D-37D7-4BAF-8493-6D08823AD637}" srcOrd="0" destOrd="0" presId="urn:microsoft.com/office/officeart/2005/8/layout/cycle2"/>
    <dgm:cxn modelId="{3FF70627-EADE-4740-AAA1-803406520DED}" type="presParOf" srcId="{251FBEA7-CF80-4A01-A3EB-29260EEB887E}" destId="{38C4CE78-8C8C-4350-8E9B-8E4D8E21606D}" srcOrd="8" destOrd="0" presId="urn:microsoft.com/office/officeart/2005/8/layout/cycle2"/>
    <dgm:cxn modelId="{01322BAD-D5BE-464B-903B-B79EB8ECFA19}" type="presParOf" srcId="{251FBEA7-CF80-4A01-A3EB-29260EEB887E}" destId="{4AE6064B-61C1-43C5-A4FC-7060BDC5DE09}" srcOrd="9" destOrd="0" presId="urn:microsoft.com/office/officeart/2005/8/layout/cycle2"/>
    <dgm:cxn modelId="{1B97250A-7569-41F5-85F4-1EACD1BCFC4A}" type="presParOf" srcId="{4AE6064B-61C1-43C5-A4FC-7060BDC5DE09}" destId="{DDD0C944-ED81-4139-A9BF-47CA6F25504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13288-7D7B-4EFE-8A46-9F031A74B339}">
      <dsp:nvSpPr>
        <dsp:cNvPr id="0" name=""/>
        <dsp:cNvSpPr/>
      </dsp:nvSpPr>
      <dsp:spPr>
        <a:xfrm>
          <a:off x="328357" y="1885"/>
          <a:ext cx="1797579" cy="719031"/>
        </a:xfrm>
        <a:prstGeom prst="chevron">
          <a:avLst/>
        </a:prstGeom>
        <a:solidFill>
          <a:srgbClr val="CC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PEOPLE</a:t>
          </a:r>
        </a:p>
      </dsp:txBody>
      <dsp:txXfrm>
        <a:off x="687873" y="1885"/>
        <a:ext cx="1078548" cy="719031"/>
      </dsp:txXfrm>
    </dsp:sp>
    <dsp:sp modelId="{33F5516F-4FB0-4BBD-9ADB-6B608087708B}">
      <dsp:nvSpPr>
        <dsp:cNvPr id="0" name=""/>
        <dsp:cNvSpPr/>
      </dsp:nvSpPr>
      <dsp:spPr>
        <a:xfrm>
          <a:off x="328357" y="821581"/>
          <a:ext cx="1797579" cy="719031"/>
        </a:xfrm>
        <a:prstGeom prst="chevron">
          <a:avLst/>
        </a:prstGeom>
        <a:solidFill>
          <a:srgbClr val="33CC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PLANET</a:t>
          </a:r>
        </a:p>
      </dsp:txBody>
      <dsp:txXfrm>
        <a:off x="687873" y="821581"/>
        <a:ext cx="1078548" cy="719031"/>
      </dsp:txXfrm>
    </dsp:sp>
    <dsp:sp modelId="{474E323A-CBB3-4A89-AE4F-29BA34F833B7}">
      <dsp:nvSpPr>
        <dsp:cNvPr id="0" name=""/>
        <dsp:cNvSpPr/>
      </dsp:nvSpPr>
      <dsp:spPr>
        <a:xfrm>
          <a:off x="328357" y="1641277"/>
          <a:ext cx="1797579" cy="719031"/>
        </a:xfrm>
        <a:prstGeom prst="chevron">
          <a:avLst/>
        </a:prstGeom>
        <a:solidFill>
          <a:srgbClr val="0066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PROSPERITY</a:t>
          </a:r>
          <a:endParaRPr lang="es-ES" sz="1400" b="1" kern="1200" dirty="0"/>
        </a:p>
      </dsp:txBody>
      <dsp:txXfrm>
        <a:off x="687873" y="1641277"/>
        <a:ext cx="1078548" cy="719031"/>
      </dsp:txXfrm>
    </dsp:sp>
    <dsp:sp modelId="{FE19125D-0AF3-4F74-9A27-26F1074DC203}">
      <dsp:nvSpPr>
        <dsp:cNvPr id="0" name=""/>
        <dsp:cNvSpPr/>
      </dsp:nvSpPr>
      <dsp:spPr>
        <a:xfrm>
          <a:off x="328357" y="2460973"/>
          <a:ext cx="1797579" cy="719031"/>
        </a:xfrm>
        <a:prstGeom prst="chevron">
          <a:avLst/>
        </a:prstGeom>
        <a:solidFill>
          <a:srgbClr val="FECE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PEACE</a:t>
          </a:r>
        </a:p>
      </dsp:txBody>
      <dsp:txXfrm>
        <a:off x="687873" y="2460973"/>
        <a:ext cx="1078548" cy="719031"/>
      </dsp:txXfrm>
    </dsp:sp>
    <dsp:sp modelId="{14347740-2204-4679-B025-18EE0085E85C}">
      <dsp:nvSpPr>
        <dsp:cNvPr id="0" name=""/>
        <dsp:cNvSpPr/>
      </dsp:nvSpPr>
      <dsp:spPr>
        <a:xfrm>
          <a:off x="302041" y="3282553"/>
          <a:ext cx="1797579" cy="719031"/>
        </a:xfrm>
        <a:prstGeom prst="chevron">
          <a:avLst/>
        </a:prstGeom>
        <a:solidFill>
          <a:srgbClr val="CC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PARTNERSHIP</a:t>
          </a:r>
        </a:p>
      </dsp:txBody>
      <dsp:txXfrm>
        <a:off x="661557" y="3282553"/>
        <a:ext cx="1078548" cy="719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4A2A5-793C-404B-B9D1-F017DDE9317E}">
      <dsp:nvSpPr>
        <dsp:cNvPr id="0" name=""/>
        <dsp:cNvSpPr/>
      </dsp:nvSpPr>
      <dsp:spPr>
        <a:xfrm>
          <a:off x="2968875" y="2262"/>
          <a:ext cx="1688786" cy="16887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Setting the Agenda of STI</a:t>
          </a:r>
        </a:p>
      </dsp:txBody>
      <dsp:txXfrm>
        <a:off x="3216192" y="249579"/>
        <a:ext cx="1194152" cy="1194152"/>
      </dsp:txXfrm>
    </dsp:sp>
    <dsp:sp modelId="{224CC73C-191A-4C12-98A3-090628504E65}">
      <dsp:nvSpPr>
        <dsp:cNvPr id="0" name=""/>
        <dsp:cNvSpPr/>
      </dsp:nvSpPr>
      <dsp:spPr>
        <a:xfrm rot="2160000">
          <a:off x="4604291" y="1299476"/>
          <a:ext cx="448950" cy="5699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617152" y="1373886"/>
        <a:ext cx="314265" cy="341979"/>
      </dsp:txXfrm>
    </dsp:sp>
    <dsp:sp modelId="{52A5B557-2B5F-44B4-B52E-21F3E20FC852}">
      <dsp:nvSpPr>
        <dsp:cNvPr id="0" name=""/>
        <dsp:cNvSpPr/>
      </dsp:nvSpPr>
      <dsp:spPr>
        <a:xfrm>
          <a:off x="5020431" y="1492805"/>
          <a:ext cx="1688786" cy="1688786"/>
        </a:xfrm>
        <a:prstGeom prst="ellipse">
          <a:avLst/>
        </a:prstGeom>
        <a:solidFill>
          <a:schemeClr val="accent2">
            <a:hueOff val="-330843"/>
            <a:satOff val="373"/>
            <a:lumOff val="88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STI Policy Formulation</a:t>
          </a:r>
        </a:p>
      </dsp:txBody>
      <dsp:txXfrm>
        <a:off x="5267748" y="1740122"/>
        <a:ext cx="1194152" cy="1194152"/>
      </dsp:txXfrm>
    </dsp:sp>
    <dsp:sp modelId="{98EC55DB-41EF-4459-A530-E9391C0F209D}">
      <dsp:nvSpPr>
        <dsp:cNvPr id="0" name=""/>
        <dsp:cNvSpPr/>
      </dsp:nvSpPr>
      <dsp:spPr>
        <a:xfrm rot="6480000">
          <a:off x="5252463" y="3246005"/>
          <a:ext cx="448950" cy="569965"/>
        </a:xfrm>
        <a:prstGeom prst="rightArrow">
          <a:avLst>
            <a:gd name="adj1" fmla="val 60000"/>
            <a:gd name="adj2" fmla="val 50000"/>
          </a:avLst>
        </a:prstGeom>
        <a:solidFill>
          <a:schemeClr val="accent2">
            <a:hueOff val="-330843"/>
            <a:satOff val="373"/>
            <a:lumOff val="88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5340615" y="3295951"/>
        <a:ext cx="314265" cy="341979"/>
      </dsp:txXfrm>
    </dsp:sp>
    <dsp:sp modelId="{80EA74E4-0DE4-4C71-86CC-BCC84DE2CB2C}">
      <dsp:nvSpPr>
        <dsp:cNvPr id="0" name=""/>
        <dsp:cNvSpPr/>
      </dsp:nvSpPr>
      <dsp:spPr>
        <a:xfrm>
          <a:off x="4236806" y="3904553"/>
          <a:ext cx="1688786" cy="1688786"/>
        </a:xfrm>
        <a:prstGeom prst="ellipse">
          <a:avLst/>
        </a:prstGeom>
        <a:solidFill>
          <a:schemeClr val="accent2">
            <a:hueOff val="-661686"/>
            <a:satOff val="746"/>
            <a:lumOff val="176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STI Decision Making</a:t>
          </a:r>
          <a:endParaRPr lang="en-US" sz="1400" b="1" kern="1200" dirty="0"/>
        </a:p>
      </dsp:txBody>
      <dsp:txXfrm>
        <a:off x="4484123" y="4151870"/>
        <a:ext cx="1194152" cy="1194152"/>
      </dsp:txXfrm>
    </dsp:sp>
    <dsp:sp modelId="{AE07A12E-C1A7-4A49-9A0B-4EBB08025EFF}">
      <dsp:nvSpPr>
        <dsp:cNvPr id="0" name=""/>
        <dsp:cNvSpPr/>
      </dsp:nvSpPr>
      <dsp:spPr>
        <a:xfrm rot="10800000">
          <a:off x="3633195" y="4463964"/>
          <a:ext cx="426551" cy="569965"/>
        </a:xfrm>
        <a:prstGeom prst="rightArrow">
          <a:avLst>
            <a:gd name="adj1" fmla="val 60000"/>
            <a:gd name="adj2" fmla="val 50000"/>
          </a:avLst>
        </a:prstGeom>
        <a:solidFill>
          <a:schemeClr val="accent2">
            <a:hueOff val="-661686"/>
            <a:satOff val="746"/>
            <a:lumOff val="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761160" y="4577957"/>
        <a:ext cx="298586" cy="341979"/>
      </dsp:txXfrm>
    </dsp:sp>
    <dsp:sp modelId="{19DCEC45-878A-4EEB-8E55-0F8969DF7D68}">
      <dsp:nvSpPr>
        <dsp:cNvPr id="0" name=""/>
        <dsp:cNvSpPr/>
      </dsp:nvSpPr>
      <dsp:spPr>
        <a:xfrm>
          <a:off x="1658682" y="3904553"/>
          <a:ext cx="1773310" cy="1688786"/>
        </a:xfrm>
        <a:prstGeom prst="ellipse">
          <a:avLst/>
        </a:prstGeom>
        <a:solidFill>
          <a:schemeClr val="accent2">
            <a:hueOff val="-992530"/>
            <a:satOff val="1119"/>
            <a:lumOff val="26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Calibri" panose="020F0502020204030204"/>
              <a:ea typeface="+mn-ea"/>
              <a:cs typeface="+mn-cs"/>
            </a:rPr>
            <a:t>Implementation </a:t>
          </a:r>
          <a:r>
            <a:rPr lang="en-US" sz="1400" b="1" kern="1200" dirty="0"/>
            <a:t>of STI Policies</a:t>
          </a:r>
        </a:p>
      </dsp:txBody>
      <dsp:txXfrm>
        <a:off x="1918377" y="4151870"/>
        <a:ext cx="1253920" cy="1194152"/>
      </dsp:txXfrm>
    </dsp:sp>
    <dsp:sp modelId="{74C704FB-AB67-4FC4-B74F-49E77518D9C5}">
      <dsp:nvSpPr>
        <dsp:cNvPr id="0" name=""/>
        <dsp:cNvSpPr/>
      </dsp:nvSpPr>
      <dsp:spPr>
        <a:xfrm rot="15120000">
          <a:off x="1933376" y="3268324"/>
          <a:ext cx="446948" cy="569965"/>
        </a:xfrm>
        <a:prstGeom prst="rightArrow">
          <a:avLst>
            <a:gd name="adj1" fmla="val 60000"/>
            <a:gd name="adj2" fmla="val 50000"/>
          </a:avLst>
        </a:prstGeom>
        <a:solidFill>
          <a:schemeClr val="accent2">
            <a:hueOff val="-992530"/>
            <a:satOff val="1119"/>
            <a:lumOff val="264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2021135" y="3446078"/>
        <a:ext cx="312864" cy="341979"/>
      </dsp:txXfrm>
    </dsp:sp>
    <dsp:sp modelId="{38C4CE78-8C8C-4350-8E9B-8E4D8E21606D}">
      <dsp:nvSpPr>
        <dsp:cNvPr id="0" name=""/>
        <dsp:cNvSpPr/>
      </dsp:nvSpPr>
      <dsp:spPr>
        <a:xfrm>
          <a:off x="917319" y="1492805"/>
          <a:ext cx="1688786" cy="1688786"/>
        </a:xfrm>
        <a:prstGeom prst="ellipse">
          <a:avLst/>
        </a:prstGeom>
        <a:solidFill>
          <a:schemeClr val="accent2">
            <a:hueOff val="-1323373"/>
            <a:satOff val="1492"/>
            <a:lumOff val="3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Policy Evaluation</a:t>
          </a:r>
          <a:endParaRPr lang="en-US" sz="1400" b="1" kern="1200" dirty="0"/>
        </a:p>
      </dsp:txBody>
      <dsp:txXfrm>
        <a:off x="1164636" y="1740122"/>
        <a:ext cx="1194152" cy="1194152"/>
      </dsp:txXfrm>
    </dsp:sp>
    <dsp:sp modelId="{4AE6064B-61C1-43C5-A4FC-7060BDC5DE09}">
      <dsp:nvSpPr>
        <dsp:cNvPr id="0" name=""/>
        <dsp:cNvSpPr/>
      </dsp:nvSpPr>
      <dsp:spPr>
        <a:xfrm rot="19440000">
          <a:off x="2552735" y="1314413"/>
          <a:ext cx="448950" cy="569965"/>
        </a:xfrm>
        <a:prstGeom prst="rightArrow">
          <a:avLst>
            <a:gd name="adj1" fmla="val 60000"/>
            <a:gd name="adj2" fmla="val 50000"/>
          </a:avLst>
        </a:prstGeom>
        <a:solidFill>
          <a:schemeClr val="accent2">
            <a:hueOff val="-1323373"/>
            <a:satOff val="1492"/>
            <a:lumOff val="353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2565596" y="1467989"/>
        <a:ext cx="314265" cy="3419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4B088-48A7-4ED6-BB06-4E7C4F606C2D}"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C5573-4E9A-440D-90D4-08B4355B6F0D}" type="slidenum">
              <a:rPr lang="en-US" smtClean="0"/>
              <a:t>‹N°›</a:t>
            </a:fld>
            <a:endParaRPr lang="en-US"/>
          </a:p>
        </p:txBody>
      </p:sp>
    </p:spTree>
    <p:extLst>
      <p:ext uri="{BB962C8B-B14F-4D97-AF65-F5344CB8AC3E}">
        <p14:creationId xmlns:p14="http://schemas.microsoft.com/office/powerpoint/2010/main" val="327800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30036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C5573-4E9A-440D-90D4-08B4355B6F0D}" type="slidenum">
              <a:rPr lang="en-US" smtClean="0"/>
              <a:t>2</a:t>
            </a:fld>
            <a:endParaRPr lang="en-US"/>
          </a:p>
        </p:txBody>
      </p:sp>
    </p:spTree>
    <p:extLst>
      <p:ext uri="{BB962C8B-B14F-4D97-AF65-F5344CB8AC3E}">
        <p14:creationId xmlns:p14="http://schemas.microsoft.com/office/powerpoint/2010/main" val="68847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C5573-4E9A-440D-90D4-08B4355B6F0D}" type="slidenum">
              <a:rPr lang="en-US" smtClean="0"/>
              <a:t>6</a:t>
            </a:fld>
            <a:endParaRPr lang="en-US"/>
          </a:p>
        </p:txBody>
      </p:sp>
    </p:spTree>
    <p:extLst>
      <p:ext uri="{BB962C8B-B14F-4D97-AF65-F5344CB8AC3E}">
        <p14:creationId xmlns:p14="http://schemas.microsoft.com/office/powerpoint/2010/main" val="333692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ED7C5573-4E9A-440D-90D4-08B4355B6F0D}" type="slidenum">
              <a:rPr lang="en-US" smtClean="0"/>
              <a:t>8</a:t>
            </a:fld>
            <a:endParaRPr lang="en-US"/>
          </a:p>
        </p:txBody>
      </p:sp>
    </p:spTree>
    <p:extLst>
      <p:ext uri="{BB962C8B-B14F-4D97-AF65-F5344CB8AC3E}">
        <p14:creationId xmlns:p14="http://schemas.microsoft.com/office/powerpoint/2010/main" val="351089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ltLang="zh-CN" sz="1800" dirty="0">
                <a:solidFill>
                  <a:srgbClr val="000000"/>
                </a:solidFill>
                <a:effectLst/>
                <a:ea typeface="Calibri" panose="020F0502020204030204" pitchFamily="34" charset="0"/>
              </a:rPr>
              <a:t> and therefore do not adequately and equitably address all development concerns</a:t>
            </a:r>
          </a:p>
        </p:txBody>
      </p:sp>
      <p:sp>
        <p:nvSpPr>
          <p:cNvPr id="4" name="Slide Number Placeholder 3"/>
          <p:cNvSpPr>
            <a:spLocks noGrp="1"/>
          </p:cNvSpPr>
          <p:nvPr>
            <p:ph type="sldNum" sz="quarter" idx="5"/>
          </p:nvPr>
        </p:nvSpPr>
        <p:spPr/>
        <p:txBody>
          <a:bodyPr/>
          <a:lstStyle/>
          <a:p>
            <a:fld id="{ED7C5573-4E9A-440D-90D4-08B4355B6F0D}" type="slidenum">
              <a:rPr lang="en-US" smtClean="0"/>
              <a:t>10</a:t>
            </a:fld>
            <a:endParaRPr lang="en-US"/>
          </a:p>
        </p:txBody>
      </p:sp>
    </p:spTree>
    <p:extLst>
      <p:ext uri="{BB962C8B-B14F-4D97-AF65-F5344CB8AC3E}">
        <p14:creationId xmlns:p14="http://schemas.microsoft.com/office/powerpoint/2010/main" val="371862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333333"/>
                </a:solidFill>
                <a:effectLst/>
                <a:latin typeface="Lato" panose="020F0502020204030203" pitchFamily="34" charset="0"/>
              </a:rPr>
              <a:t>As the benefits of diversity and inclusiveness in STI become increasingly obvious for research excellence and relevance, many countries have established strategies and introduced policy initiatives to promote gender equality in STI</a:t>
            </a:r>
          </a:p>
          <a:p>
            <a:endParaRPr lang="en-US" altLang="zh-CN" b="0" i="0" dirty="0">
              <a:solidFill>
                <a:srgbClr val="333333"/>
              </a:solidFill>
              <a:effectLst/>
              <a:latin typeface="Lato" panose="020F0502020204030203" pitchFamily="34" charset="0"/>
            </a:endParaRPr>
          </a:p>
          <a:p>
            <a:endParaRPr lang="zh-CN" altLang="en-US" dirty="0"/>
          </a:p>
        </p:txBody>
      </p:sp>
      <p:sp>
        <p:nvSpPr>
          <p:cNvPr id="4" name="Slide Number Placeholder 3"/>
          <p:cNvSpPr>
            <a:spLocks noGrp="1"/>
          </p:cNvSpPr>
          <p:nvPr>
            <p:ph type="sldNum" sz="quarter" idx="5"/>
          </p:nvPr>
        </p:nvSpPr>
        <p:spPr/>
        <p:txBody>
          <a:bodyPr/>
          <a:lstStyle/>
          <a:p>
            <a:fld id="{ED7C5573-4E9A-440D-90D4-08B4355B6F0D}" type="slidenum">
              <a:rPr lang="en-US" smtClean="0"/>
              <a:t>11</a:t>
            </a:fld>
            <a:endParaRPr lang="en-US"/>
          </a:p>
        </p:txBody>
      </p:sp>
    </p:spTree>
    <p:extLst>
      <p:ext uri="{BB962C8B-B14F-4D97-AF65-F5344CB8AC3E}">
        <p14:creationId xmlns:p14="http://schemas.microsoft.com/office/powerpoint/2010/main" val="390859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808080"/>
                </a:solidFill>
                <a:effectLst/>
                <a:latin typeface="-apple-system"/>
              </a:rPr>
              <a:t>The under-representation of women in many fields of STI has long been a source of concern.</a:t>
            </a:r>
          </a:p>
          <a:p>
            <a:r>
              <a:rPr lang="en-US" altLang="zh-CN" b="0" i="0" dirty="0">
                <a:solidFill>
                  <a:srgbClr val="808080"/>
                </a:solidFill>
                <a:effectLst/>
                <a:latin typeface="-apple-system"/>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Lack of data on women in STI can obstruct the design, monitoring and evaluation of the STI policies that aim at gender 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Some sources for data on women in STI</a:t>
            </a:r>
            <a:endParaRPr lang="zh-CN" altLang="en-US" sz="1200" dirty="0"/>
          </a:p>
          <a:p>
            <a:endParaRPr lang="zh-CN" altLang="en-US" dirty="0"/>
          </a:p>
        </p:txBody>
      </p:sp>
      <p:sp>
        <p:nvSpPr>
          <p:cNvPr id="4" name="Slide Number Placeholder 3"/>
          <p:cNvSpPr>
            <a:spLocks noGrp="1"/>
          </p:cNvSpPr>
          <p:nvPr>
            <p:ph type="sldNum" sz="quarter" idx="5"/>
          </p:nvPr>
        </p:nvSpPr>
        <p:spPr/>
        <p:txBody>
          <a:bodyPr/>
          <a:lstStyle/>
          <a:p>
            <a:fld id="{ED7C5573-4E9A-440D-90D4-08B4355B6F0D}" type="slidenum">
              <a:rPr lang="en-US" smtClean="0"/>
              <a:t>13</a:t>
            </a:fld>
            <a:endParaRPr lang="en-US"/>
          </a:p>
        </p:txBody>
      </p:sp>
    </p:spTree>
    <p:extLst>
      <p:ext uri="{BB962C8B-B14F-4D97-AF65-F5344CB8AC3E}">
        <p14:creationId xmlns:p14="http://schemas.microsoft.com/office/powerpoint/2010/main" val="273103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E205E-CD73-4305-88CF-892B440D76AC}" type="slidenum">
              <a:rPr lang="fr-FR" smtClean="0"/>
              <a:t>15</a:t>
            </a:fld>
            <a:endParaRPr lang="fr-FR"/>
          </a:p>
        </p:txBody>
      </p:sp>
    </p:spTree>
    <p:extLst>
      <p:ext uri="{BB962C8B-B14F-4D97-AF65-F5344CB8AC3E}">
        <p14:creationId xmlns:p14="http://schemas.microsoft.com/office/powerpoint/2010/main" val="3948144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black and white logo&#10;&#10;Description automatically generated with medium confidence">
            <a:extLst>
              <a:ext uri="{FF2B5EF4-FFF2-40B4-BE49-F238E27FC236}">
                <a16:creationId xmlns:a16="http://schemas.microsoft.com/office/drawing/2014/main" id="{9970B619-85E8-4773-B26A-40D998C402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125698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56087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356241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400135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pic>
        <p:nvPicPr>
          <p:cNvPr id="3" name="Picture 2"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041" y="5118752"/>
            <a:ext cx="2205743" cy="1595086"/>
          </a:xfrm>
          <a:prstGeom prst="rect">
            <a:avLst/>
          </a:prstGeom>
        </p:spPr>
      </p:pic>
    </p:spTree>
    <p:extLst>
      <p:ext uri="{BB962C8B-B14F-4D97-AF65-F5344CB8AC3E}">
        <p14:creationId xmlns:p14="http://schemas.microsoft.com/office/powerpoint/2010/main" val="121560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102074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10" name="Picture 9" descr="A black and white logo&#10;&#10;Description automatically generated with medium confidence">
            <a:extLst>
              <a:ext uri="{FF2B5EF4-FFF2-40B4-BE49-F238E27FC236}">
                <a16:creationId xmlns:a16="http://schemas.microsoft.com/office/drawing/2014/main" id="{97E740B9-F6F3-4231-9031-B597EEE26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9" y="181926"/>
            <a:ext cx="2181802" cy="459711"/>
          </a:xfrm>
          <a:prstGeom prst="rect">
            <a:avLst/>
          </a:prstGeom>
        </p:spPr>
      </p:pic>
    </p:spTree>
    <p:extLst>
      <p:ext uri="{BB962C8B-B14F-4D97-AF65-F5344CB8AC3E}">
        <p14:creationId xmlns:p14="http://schemas.microsoft.com/office/powerpoint/2010/main" val="2187722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116238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17130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FA6CA-18C4-47BD-A0EF-9881EEE77A94}"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0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124500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150681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252644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39507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658A35A6-E05D-4C57-A685-3DD041A75D0B}" type="datetimeFigureOut">
              <a:rPr lang="en-US" smtClean="0"/>
              <a:t>2/15/2023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9FA6CA-18C4-47BD-A0EF-9881EEE77A94}" type="slidenum">
              <a:rPr lang="en-US" smtClean="0"/>
              <a:t>‹N°›</a:t>
            </a:fld>
            <a:endParaRPr lang="en-US"/>
          </a:p>
        </p:txBody>
      </p:sp>
    </p:spTree>
    <p:extLst>
      <p:ext uri="{BB962C8B-B14F-4D97-AF65-F5344CB8AC3E}">
        <p14:creationId xmlns:p14="http://schemas.microsoft.com/office/powerpoint/2010/main" val="389042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658A35A6-E05D-4C57-A685-3DD041A75D0B}"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FA6CA-18C4-47BD-A0EF-9881EEE77A94}" type="slidenum">
              <a:rPr lang="en-US" smtClean="0"/>
              <a:t>‹N°›</a:t>
            </a:fld>
            <a:endParaRPr lang="en-US"/>
          </a:p>
        </p:txBody>
      </p:sp>
    </p:spTree>
    <p:extLst>
      <p:ext uri="{BB962C8B-B14F-4D97-AF65-F5344CB8AC3E}">
        <p14:creationId xmlns:p14="http://schemas.microsoft.com/office/powerpoint/2010/main" val="370795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9FA6CA-18C4-47BD-A0EF-9881EEE77A94}" type="slidenum">
              <a:rPr lang="en-US" smtClean="0"/>
              <a:t>‹N°›</a:t>
            </a:fld>
            <a:endParaRPr lang="en-US"/>
          </a:p>
        </p:txBody>
      </p:sp>
      <p:pic>
        <p:nvPicPr>
          <p:cNvPr id="10" name="Picture 9" descr="A black and white logo&#10;&#10;Description automatically generated with medium confidence">
            <a:extLst>
              <a:ext uri="{FF2B5EF4-FFF2-40B4-BE49-F238E27FC236}">
                <a16:creationId xmlns:a16="http://schemas.microsoft.com/office/drawing/2014/main" id="{84205AB8-CE2A-4FFF-9DCC-6B0AD08B5CD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69562266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8" r:id="rId13"/>
    <p:sldLayoutId id="2147484039" r:id="rId14"/>
    <p:sldLayoutId id="2147484040"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56.sv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hyperlink" Target="https://www.unesco.org/reports/science/2021/en/download-report" TargetMode="External"/><Relationship Id="rId3" Type="http://schemas.openxmlformats.org/officeDocument/2006/relationships/image" Target="../media/image64.jpeg"/><Relationship Id="rId7" Type="http://schemas.openxmlformats.org/officeDocument/2006/relationships/hyperlink" Target="https://researchleap.com/comparing-bootstrapping-high-tech-start-up-companies-in-the-west-and-in-a-transition-country/"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6.jpg"/><Relationship Id="rId5" Type="http://schemas.openxmlformats.org/officeDocument/2006/relationships/image" Target="../media/image65.png"/><Relationship Id="rId10" Type="http://schemas.openxmlformats.org/officeDocument/2006/relationships/hyperlink" Target="https://stip.oecd.org/stip/interactive-dashboards/themes/TH54" TargetMode="External"/><Relationship Id="rId4" Type="http://schemas.openxmlformats.org/officeDocument/2006/relationships/hyperlink" Target="https://citizentruth.org/us-maps-plan-for-developing-artificial-intelligence-guidelines/" TargetMode="External"/><Relationship Id="rId9" Type="http://schemas.openxmlformats.org/officeDocument/2006/relationships/hyperlink" Target="https://gospin.unesco.org/frontend/home/menu.php?pilar=2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26" Type="http://schemas.microsoft.com/office/2007/relationships/diagramDrawing" Target="../diagrams/drawing1.xml"/><Relationship Id="rId3" Type="http://schemas.openxmlformats.org/officeDocument/2006/relationships/image" Target="../media/image6.jpeg"/><Relationship Id="rId21" Type="http://schemas.openxmlformats.org/officeDocument/2006/relationships/image" Target="../media/image23.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5" Type="http://schemas.openxmlformats.org/officeDocument/2006/relationships/diagramColors" Target="../diagrams/colors1.xml"/><Relationship Id="rId33"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18.jpg"/><Relationship Id="rId20" Type="http://schemas.openxmlformats.org/officeDocument/2006/relationships/image" Target="../media/image22.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8.gif"/><Relationship Id="rId11" Type="http://schemas.openxmlformats.org/officeDocument/2006/relationships/image" Target="../media/image13.png"/><Relationship Id="rId24" Type="http://schemas.openxmlformats.org/officeDocument/2006/relationships/diagramQuickStyle" Target="../diagrams/quickStyle1.xml"/><Relationship Id="rId32" Type="http://schemas.openxmlformats.org/officeDocument/2006/relationships/image" Target="../media/image29.png"/><Relationship Id="rId5" Type="http://schemas.openxmlformats.org/officeDocument/2006/relationships/image" Target="../media/image7.png"/><Relationship Id="rId15" Type="http://schemas.openxmlformats.org/officeDocument/2006/relationships/image" Target="../media/image17.jpg"/><Relationship Id="rId23" Type="http://schemas.openxmlformats.org/officeDocument/2006/relationships/diagramLayout" Target="../diagrams/layout1.xml"/><Relationship Id="rId28" Type="http://schemas.openxmlformats.org/officeDocument/2006/relationships/image" Target="../media/image25.png"/><Relationship Id="rId10" Type="http://schemas.openxmlformats.org/officeDocument/2006/relationships/image" Target="../media/image12.gif"/><Relationship Id="rId19" Type="http://schemas.openxmlformats.org/officeDocument/2006/relationships/image" Target="../media/image21.jpg"/><Relationship Id="rId31"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1.jpg"/><Relationship Id="rId14" Type="http://schemas.openxmlformats.org/officeDocument/2006/relationships/image" Target="../media/image16.jpg"/><Relationship Id="rId22" Type="http://schemas.openxmlformats.org/officeDocument/2006/relationships/diagramData" Target="../diagrams/data1.xml"/><Relationship Id="rId27" Type="http://schemas.openxmlformats.org/officeDocument/2006/relationships/image" Target="../media/image24.png"/><Relationship Id="rId30"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D3487DD-C77A-4128-B6B1-2795C38B00D9}"/>
              </a:ext>
            </a:extLst>
          </p:cNvPr>
          <p:cNvSpPr>
            <a:spLocks noGrp="1"/>
          </p:cNvSpPr>
          <p:nvPr>
            <p:ph type="ctrTitle"/>
          </p:nvPr>
        </p:nvSpPr>
        <p:spPr>
          <a:xfrm>
            <a:off x="5297557" y="2950745"/>
            <a:ext cx="6680983" cy="2972377"/>
          </a:xfrm>
        </p:spPr>
        <p:txBody>
          <a:bodyPr vert="horz" lIns="91440" tIns="45720" rIns="91440" bIns="45720" rtlCol="0" anchor="b">
            <a:normAutofit/>
          </a:bodyPr>
          <a:lstStyle/>
          <a:p>
            <a:pPr>
              <a:lnSpc>
                <a:spcPct val="90000"/>
              </a:lnSpc>
            </a:pPr>
            <a:r>
              <a:rPr lang="en-US" sz="3200" kern="1200" dirty="0">
                <a:solidFill>
                  <a:srgbClr val="0070C0"/>
                </a:solidFill>
                <a:cs typeface="Calibri Light"/>
              </a:rPr>
              <a:t>Presentation: </a:t>
            </a:r>
            <a:r>
              <a:rPr lang="en-US" altLang="zh-CN" sz="3200" dirty="0">
                <a:solidFill>
                  <a:schemeClr val="tx1"/>
                </a:solidFill>
              </a:rPr>
              <a:t>Introduction of approaches to STI policy for SDGs and gender in STI </a:t>
            </a:r>
            <a:br>
              <a:rPr lang="en-US" altLang="zh-CN" sz="2800" dirty="0">
                <a:solidFill>
                  <a:schemeClr val="tx2"/>
                </a:solidFill>
              </a:rPr>
            </a:br>
            <a:endParaRPr lang="en-US" sz="2800" kern="1200" dirty="0">
              <a:solidFill>
                <a:srgbClr val="0077D4"/>
              </a:solidFill>
              <a:latin typeface="+mj-lt"/>
              <a:cs typeface="Calibri Light"/>
            </a:endParaRPr>
          </a:p>
        </p:txBody>
      </p:sp>
      <p:sp>
        <p:nvSpPr>
          <p:cNvPr id="3" name="Subtitle 2">
            <a:extLst>
              <a:ext uri="{FF2B5EF4-FFF2-40B4-BE49-F238E27FC236}">
                <a16:creationId xmlns:a16="http://schemas.microsoft.com/office/drawing/2014/main" id="{2C5E9AE2-B55C-5A80-A4C0-41811FD8BD37}"/>
              </a:ext>
            </a:extLst>
          </p:cNvPr>
          <p:cNvSpPr>
            <a:spLocks noGrp="1"/>
          </p:cNvSpPr>
          <p:nvPr>
            <p:ph type="subTitle" idx="1"/>
          </p:nvPr>
        </p:nvSpPr>
        <p:spPr>
          <a:xfrm>
            <a:off x="5358155" y="2408176"/>
            <a:ext cx="6559786" cy="2131168"/>
          </a:xfrm>
        </p:spPr>
        <p:txBody>
          <a:bodyPr vert="horz" lIns="91440" tIns="45720" rIns="91440" bIns="45720" rtlCol="0" anchor="t">
            <a:normAutofit fontScale="85000" lnSpcReduction="20000"/>
          </a:bodyPr>
          <a:lstStyle/>
          <a:p>
            <a:r>
              <a:rPr lang="en-US" sz="4000" b="1" kern="1200" dirty="0">
                <a:solidFill>
                  <a:srgbClr val="0077D4"/>
                </a:solidFill>
                <a:latin typeface="+mn-lt"/>
                <a:cs typeface="Calibri"/>
              </a:rPr>
              <a:t> </a:t>
            </a:r>
          </a:p>
          <a:p>
            <a:r>
              <a:rPr lang="en-US" sz="3800" kern="1200" dirty="0">
                <a:solidFill>
                  <a:srgbClr val="0077D4"/>
                </a:solidFill>
                <a:latin typeface="+mn-lt"/>
                <a:cs typeface="Calibri"/>
              </a:rPr>
              <a:t>Session 1: </a:t>
            </a:r>
            <a:r>
              <a:rPr lang="en-US" sz="3800" dirty="0">
                <a:solidFill>
                  <a:schemeClr val="tx1"/>
                </a:solidFill>
                <a:cs typeface="Calibri"/>
              </a:rPr>
              <a:t>A</a:t>
            </a:r>
            <a:r>
              <a:rPr lang="en-US" sz="3800" kern="1200" dirty="0">
                <a:solidFill>
                  <a:schemeClr val="tx1"/>
                </a:solidFill>
                <a:latin typeface="+mn-lt"/>
                <a:cs typeface="Calibri"/>
              </a:rPr>
              <a:t>pproaches to STI Policy- making in the context of SDGs, with focus on open science and gender equality</a:t>
            </a:r>
          </a:p>
          <a:p>
            <a:endParaRPr lang="en-US" sz="4000" b="1" kern="1200" dirty="0">
              <a:solidFill>
                <a:srgbClr val="0077D4"/>
              </a:solidFill>
              <a:latin typeface="+mn-lt"/>
              <a:cs typeface="Calibri"/>
            </a:endParaRPr>
          </a:p>
        </p:txBody>
      </p:sp>
      <p:sp>
        <p:nvSpPr>
          <p:cNvPr id="6" name="TextBox 5">
            <a:extLst>
              <a:ext uri="{FF2B5EF4-FFF2-40B4-BE49-F238E27FC236}">
                <a16:creationId xmlns:a16="http://schemas.microsoft.com/office/drawing/2014/main" id="{F81C2B05-BCCD-676B-4818-D34A24BDD232}"/>
              </a:ext>
            </a:extLst>
          </p:cNvPr>
          <p:cNvSpPr txBox="1"/>
          <p:nvPr/>
        </p:nvSpPr>
        <p:spPr>
          <a:xfrm>
            <a:off x="-432353" y="567232"/>
            <a:ext cx="1284246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Training Workshop on </a:t>
            </a:r>
          </a:p>
          <a:p>
            <a:pPr algn="ctr"/>
            <a:r>
              <a:rPr lang="en-US" sz="3200" dirty="0">
                <a:solidFill>
                  <a:srgbClr val="FFFF00"/>
                </a:solidFill>
              </a:rPr>
              <a:t>Science, Technology and Innovation (STI) Policy and Policy Instruments </a:t>
            </a:r>
          </a:p>
          <a:p>
            <a:pPr algn="ctr"/>
            <a:r>
              <a:rPr lang="en-US" sz="3200" dirty="0">
                <a:solidFill>
                  <a:schemeClr val="bg1"/>
                </a:solidFill>
              </a:rPr>
              <a:t>for Sustainable Development Goals (SDGs) </a:t>
            </a:r>
            <a:endParaRPr lang="en-US" sz="3200" dirty="0">
              <a:solidFill>
                <a:schemeClr val="bg1"/>
              </a:solidFill>
              <a:cs typeface="Calibri"/>
            </a:endParaRPr>
          </a:p>
        </p:txBody>
      </p:sp>
      <p:pic>
        <p:nvPicPr>
          <p:cNvPr id="2" name="Picture Placeholder 1" descr="A picture containing text, roulette, black&#10;&#10;Description automatically generated">
            <a:extLst>
              <a:ext uri="{FF2B5EF4-FFF2-40B4-BE49-F238E27FC236}">
                <a16:creationId xmlns:a16="http://schemas.microsoft.com/office/drawing/2014/main" id="{B93C9A71-44A9-4F1C-E34D-FA40428B471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943" b="15943"/>
          <a:stretch>
            <a:fillRect/>
          </a:stretch>
        </p:blipFill>
        <p:spPr>
          <a:xfrm>
            <a:off x="543609" y="3069214"/>
            <a:ext cx="4316625" cy="2940260"/>
          </a:xfrm>
          <a:prstGeom prst="rect">
            <a:avLst/>
          </a:prstGeom>
        </p:spPr>
      </p:pic>
      <p:sp>
        <p:nvSpPr>
          <p:cNvPr id="5" name="TextBox 4">
            <a:extLst>
              <a:ext uri="{FF2B5EF4-FFF2-40B4-BE49-F238E27FC236}">
                <a16:creationId xmlns:a16="http://schemas.microsoft.com/office/drawing/2014/main" id="{7615BCA7-FC43-197E-FD60-AB40DC362151}"/>
              </a:ext>
            </a:extLst>
          </p:cNvPr>
          <p:cNvSpPr txBox="1"/>
          <p:nvPr/>
        </p:nvSpPr>
        <p:spPr>
          <a:xfrm>
            <a:off x="5388782" y="5819360"/>
            <a:ext cx="3563178" cy="738664"/>
          </a:xfrm>
          <a:prstGeom prst="rect">
            <a:avLst/>
          </a:prstGeom>
          <a:noFill/>
        </p:spPr>
        <p:txBody>
          <a:bodyPr wrap="square" rtlCol="0">
            <a:spAutoFit/>
          </a:bodyPr>
          <a:lstStyle/>
          <a:p>
            <a:r>
              <a:rPr lang="en-US" altLang="zh-CN" sz="2400" dirty="0" err="1"/>
              <a:t>Ms</a:t>
            </a:r>
            <a:r>
              <a:rPr lang="en-US" altLang="zh-CN" sz="2400" dirty="0"/>
              <a:t> Kornelia Tzinova</a:t>
            </a:r>
          </a:p>
          <a:p>
            <a:endParaRPr lang="zh-CN" altLang="en-US" dirty="0"/>
          </a:p>
        </p:txBody>
      </p:sp>
    </p:spTree>
    <p:extLst>
      <p:ext uri="{BB962C8B-B14F-4D97-AF65-F5344CB8AC3E}">
        <p14:creationId xmlns:p14="http://schemas.microsoft.com/office/powerpoint/2010/main" val="165264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139" name="Rectangle 413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41" name="Rectangle 414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43" name="Straight Connector 414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02" name="Picture 6" descr="International Day of Women and Girls in Science - 2020">
            <a:extLst>
              <a:ext uri="{FF2B5EF4-FFF2-40B4-BE49-F238E27FC236}">
                <a16:creationId xmlns:a16="http://schemas.microsoft.com/office/drawing/2014/main" id="{F51E0ADC-7F80-5CD3-C97A-9E26FD8E4FFD}"/>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7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4145" name="Straight Connector 4144">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7D78EA3-4E0E-C43A-4C73-29BB5530DBCB}"/>
              </a:ext>
            </a:extLst>
          </p:cNvPr>
          <p:cNvSpPr>
            <a:spLocks noGrp="1"/>
          </p:cNvSpPr>
          <p:nvPr>
            <p:ph type="ctrTitle"/>
          </p:nvPr>
        </p:nvSpPr>
        <p:spPr>
          <a:xfrm>
            <a:off x="1097280" y="286603"/>
            <a:ext cx="10058400" cy="1450757"/>
          </a:xfrm>
        </p:spPr>
        <p:txBody>
          <a:bodyPr vert="horz" lIns="91440" tIns="45720" rIns="91440" bIns="45720" rtlCol="0" anchor="b">
            <a:normAutofit/>
          </a:bodyPr>
          <a:lstStyle/>
          <a:p>
            <a:pPr>
              <a:lnSpc>
                <a:spcPct val="85000"/>
              </a:lnSpc>
            </a:pPr>
            <a:r>
              <a:rPr lang="en-US" altLang="zh-CN" sz="4800">
                <a:solidFill>
                  <a:schemeClr val="tx1"/>
                </a:solidFill>
              </a:rPr>
              <a:t>Women in STI</a:t>
            </a:r>
          </a:p>
        </p:txBody>
      </p:sp>
      <p:sp>
        <p:nvSpPr>
          <p:cNvPr id="16" name="TextBox 15">
            <a:extLst>
              <a:ext uri="{FF2B5EF4-FFF2-40B4-BE49-F238E27FC236}">
                <a16:creationId xmlns:a16="http://schemas.microsoft.com/office/drawing/2014/main" id="{1F787166-EB53-1FB4-4CAD-0A59BADA6390}"/>
              </a:ext>
            </a:extLst>
          </p:cNvPr>
          <p:cNvSpPr txBox="1"/>
          <p:nvPr/>
        </p:nvSpPr>
        <p:spPr>
          <a:xfrm>
            <a:off x="1016597" y="2277714"/>
            <a:ext cx="10971455"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ltLang="zh-CN" sz="3200" b="1" dirty="0">
                <a:solidFill>
                  <a:schemeClr val="accent1">
                    <a:lumMod val="20000"/>
                    <a:lumOff val="80000"/>
                  </a:schemeClr>
                </a:solidFill>
              </a:rPr>
              <a:t>Although there is growing recognition that STI can contribute significantly to promoting development, STI policies generally lack a gender perspective</a:t>
            </a:r>
          </a:p>
        </p:txBody>
      </p:sp>
      <p:sp>
        <p:nvSpPr>
          <p:cNvPr id="4147" name="Rectangle 4146">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49" name="Rectangle 4148">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phic 17" descr="Magnifying glass outline">
            <a:extLst>
              <a:ext uri="{FF2B5EF4-FFF2-40B4-BE49-F238E27FC236}">
                <a16:creationId xmlns:a16="http://schemas.microsoft.com/office/drawing/2014/main" id="{907D1EA6-3263-6276-275F-DCE152B4F2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1444" y="3044889"/>
            <a:ext cx="1521759" cy="1521759"/>
          </a:xfrm>
          <a:prstGeom prst="rect">
            <a:avLst/>
          </a:prstGeom>
        </p:spPr>
      </p:pic>
    </p:spTree>
    <p:extLst>
      <p:ext uri="{BB962C8B-B14F-4D97-AF65-F5344CB8AC3E}">
        <p14:creationId xmlns:p14="http://schemas.microsoft.com/office/powerpoint/2010/main" val="28449138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descr="Paper outline">
            <a:extLst>
              <a:ext uri="{FF2B5EF4-FFF2-40B4-BE49-F238E27FC236}">
                <a16:creationId xmlns:a16="http://schemas.microsoft.com/office/drawing/2014/main" id="{F02E7388-D800-69AC-B8C9-1E46F5F56C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919041" y="-507448"/>
            <a:ext cx="7738425" cy="7738425"/>
          </a:xfrm>
          <a:prstGeom prst="rect">
            <a:avLst/>
          </a:prstGeom>
        </p:spPr>
      </p:pic>
      <p:sp>
        <p:nvSpPr>
          <p:cNvPr id="2" name="Title 1">
            <a:extLst>
              <a:ext uri="{FF2B5EF4-FFF2-40B4-BE49-F238E27FC236}">
                <a16:creationId xmlns:a16="http://schemas.microsoft.com/office/drawing/2014/main" id="{13EE9F32-4253-63F3-5720-F0725F038B13}"/>
              </a:ext>
            </a:extLst>
          </p:cNvPr>
          <p:cNvSpPr>
            <a:spLocks noGrp="1"/>
          </p:cNvSpPr>
          <p:nvPr>
            <p:ph type="ctrTitle"/>
          </p:nvPr>
        </p:nvSpPr>
        <p:spPr/>
        <p:txBody>
          <a:bodyPr>
            <a:normAutofit/>
          </a:bodyPr>
          <a:lstStyle/>
          <a:p>
            <a:r>
              <a:rPr lang="en-GB" altLang="zh-CN" sz="3600" b="1" dirty="0"/>
              <a:t>Towards inclusive STI policy with</a:t>
            </a:r>
            <a:r>
              <a:rPr lang="it-IT" altLang="zh-CN" sz="3600" b="1" dirty="0"/>
              <a:t> gender dimension </a:t>
            </a:r>
            <a:endParaRPr lang="zh-CN" altLang="en-US" sz="3600" b="1" dirty="0"/>
          </a:p>
        </p:txBody>
      </p:sp>
      <p:sp>
        <p:nvSpPr>
          <p:cNvPr id="8" name="TextBox 7">
            <a:extLst>
              <a:ext uri="{FF2B5EF4-FFF2-40B4-BE49-F238E27FC236}">
                <a16:creationId xmlns:a16="http://schemas.microsoft.com/office/drawing/2014/main" id="{E1477A74-0D23-7B21-1F32-C6B0C72AC038}"/>
              </a:ext>
            </a:extLst>
          </p:cNvPr>
          <p:cNvSpPr txBox="1"/>
          <p:nvPr/>
        </p:nvSpPr>
        <p:spPr>
          <a:xfrm>
            <a:off x="4743550" y="1171065"/>
            <a:ext cx="6089406" cy="3354765"/>
          </a:xfrm>
          <a:prstGeom prst="rect">
            <a:avLst/>
          </a:prstGeom>
          <a:noFill/>
        </p:spPr>
        <p:txBody>
          <a:bodyPr wrap="square">
            <a:spAutoFit/>
          </a:bodyPr>
          <a:lstStyle/>
          <a:p>
            <a:pPr algn="l"/>
            <a:r>
              <a:rPr lang="en-US" altLang="zh-CN" sz="2800" b="1" i="0" dirty="0">
                <a:solidFill>
                  <a:srgbClr val="212121"/>
                </a:solidFill>
                <a:effectLst/>
                <a:latin typeface="inter"/>
              </a:rPr>
              <a:t>National Science, Technology and Innovation Policy 2017-2021</a:t>
            </a:r>
          </a:p>
          <a:p>
            <a:pPr algn="l"/>
            <a:endParaRPr lang="en-US" altLang="zh-CN" b="1" dirty="0">
              <a:solidFill>
                <a:srgbClr val="212121"/>
              </a:solidFill>
              <a:latin typeface="inter"/>
            </a:endParaRPr>
          </a:p>
          <a:p>
            <a:r>
              <a:rPr lang="en-US" altLang="zh-CN" sz="2400" dirty="0"/>
              <a:t>The chapter 4 establishes that `the Government of Ghana has placed STI at the center of the country´s development agenda. [… ] </a:t>
            </a:r>
            <a:r>
              <a:rPr lang="en-US" altLang="zh-CN" sz="2400" dirty="0">
                <a:highlight>
                  <a:srgbClr val="FFFF00"/>
                </a:highlight>
              </a:rPr>
              <a:t>Every effort will be made to achieve gender balance</a:t>
            </a:r>
            <a:r>
              <a:rPr lang="en-US" altLang="zh-CN" sz="2400" dirty="0"/>
              <a:t>`.</a:t>
            </a:r>
          </a:p>
          <a:p>
            <a:pPr algn="l"/>
            <a:endParaRPr lang="en-US" altLang="zh-CN" b="1" i="0" dirty="0">
              <a:solidFill>
                <a:srgbClr val="212121"/>
              </a:solidFill>
              <a:effectLst/>
              <a:latin typeface="inter"/>
            </a:endParaRPr>
          </a:p>
        </p:txBody>
      </p:sp>
      <p:pic>
        <p:nvPicPr>
          <p:cNvPr id="2050" name="Picture 2" descr="Flag of Ghana | Britannica">
            <a:extLst>
              <a:ext uri="{FF2B5EF4-FFF2-40B4-BE49-F238E27FC236}">
                <a16:creationId xmlns:a16="http://schemas.microsoft.com/office/drawing/2014/main" id="{E871695F-EE68-5C39-B336-6ADCF2C0E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34" y="1918518"/>
            <a:ext cx="2534891" cy="16868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3E0DD25-ECFE-07AB-E7E3-89E93D8093AB}"/>
              </a:ext>
            </a:extLst>
          </p:cNvPr>
          <p:cNvSpPr txBox="1"/>
          <p:nvPr/>
        </p:nvSpPr>
        <p:spPr>
          <a:xfrm>
            <a:off x="1212477" y="1266074"/>
            <a:ext cx="2706563" cy="523220"/>
          </a:xfrm>
          <a:prstGeom prst="rect">
            <a:avLst/>
          </a:prstGeom>
          <a:noFill/>
        </p:spPr>
        <p:txBody>
          <a:bodyPr wrap="square" rtlCol="0">
            <a:spAutoFit/>
          </a:bodyPr>
          <a:lstStyle/>
          <a:p>
            <a:r>
              <a:rPr lang="en-GB" altLang="zh-CN" sz="2800" b="1" dirty="0"/>
              <a:t>Ghana</a:t>
            </a:r>
            <a:endParaRPr lang="zh-CN" altLang="en-US" sz="2000" b="1" dirty="0"/>
          </a:p>
        </p:txBody>
      </p:sp>
      <p:pic>
        <p:nvPicPr>
          <p:cNvPr id="24" name="Picture 2" descr="balance, equal, equality, fairness, justice icon">
            <a:extLst>
              <a:ext uri="{FF2B5EF4-FFF2-40B4-BE49-F238E27FC236}">
                <a16:creationId xmlns:a16="http://schemas.microsoft.com/office/drawing/2014/main" id="{81790A4E-2B20-8BAC-1278-59CED360EA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170" y="4270964"/>
            <a:ext cx="1018264" cy="1018265"/>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Quill with solid fill">
            <a:extLst>
              <a:ext uri="{FF2B5EF4-FFF2-40B4-BE49-F238E27FC236}">
                <a16:creationId xmlns:a16="http://schemas.microsoft.com/office/drawing/2014/main" id="{20698D52-5D19-D69B-F4B6-BFDAAD387D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0639" y="4132663"/>
            <a:ext cx="914400" cy="914400"/>
          </a:xfrm>
          <a:prstGeom prst="rect">
            <a:avLst/>
          </a:prstGeom>
        </p:spPr>
      </p:pic>
    </p:spTree>
    <p:extLst>
      <p:ext uri="{BB962C8B-B14F-4D97-AF65-F5344CB8AC3E}">
        <p14:creationId xmlns:p14="http://schemas.microsoft.com/office/powerpoint/2010/main" val="155867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4B9F-D661-2B3A-ECFE-08EF205C7384}"/>
              </a:ext>
            </a:extLst>
          </p:cNvPr>
          <p:cNvSpPr>
            <a:spLocks noGrp="1"/>
          </p:cNvSpPr>
          <p:nvPr>
            <p:ph type="ctrTitle"/>
          </p:nvPr>
        </p:nvSpPr>
        <p:spPr/>
        <p:txBody>
          <a:bodyPr>
            <a:normAutofit/>
          </a:bodyPr>
          <a:lstStyle/>
          <a:p>
            <a:r>
              <a:rPr lang="en-GB" altLang="zh-CN" sz="3600" b="1" dirty="0"/>
              <a:t>Towards inclusive STI policy </a:t>
            </a:r>
            <a:r>
              <a:rPr lang="fr-FR" altLang="zh-CN" sz="3600" b="1" dirty="0" err="1"/>
              <a:t>with</a:t>
            </a:r>
            <a:r>
              <a:rPr lang="it-IT" altLang="zh-CN" sz="3600" b="1" dirty="0"/>
              <a:t> gender dimension </a:t>
            </a:r>
            <a:endParaRPr lang="zh-CN" altLang="en-US" sz="3600" b="1" dirty="0"/>
          </a:p>
        </p:txBody>
      </p:sp>
      <p:sp>
        <p:nvSpPr>
          <p:cNvPr id="5" name="TextBox 4">
            <a:extLst>
              <a:ext uri="{FF2B5EF4-FFF2-40B4-BE49-F238E27FC236}">
                <a16:creationId xmlns:a16="http://schemas.microsoft.com/office/drawing/2014/main" id="{56038BF6-C13D-42F5-79BF-DEB1F3B761AC}"/>
              </a:ext>
            </a:extLst>
          </p:cNvPr>
          <p:cNvSpPr txBox="1"/>
          <p:nvPr/>
        </p:nvSpPr>
        <p:spPr>
          <a:xfrm>
            <a:off x="2836397" y="2339601"/>
            <a:ext cx="7685927" cy="307777"/>
          </a:xfrm>
          <a:prstGeom prst="rect">
            <a:avLst/>
          </a:prstGeom>
          <a:noFill/>
        </p:spPr>
        <p:txBody>
          <a:bodyPr wrap="square">
            <a:spAutoFit/>
          </a:bodyPr>
          <a:lstStyle/>
          <a:p>
            <a:r>
              <a:rPr lang="en-US" altLang="zh-CN" sz="1400" b="0" i="0" dirty="0">
                <a:solidFill>
                  <a:srgbClr val="212121"/>
                </a:solidFill>
                <a:effectLst/>
                <a:latin typeface="inter"/>
              </a:rPr>
              <a:t>.</a:t>
            </a:r>
            <a:endParaRPr lang="zh-CN" altLang="en-US" sz="1400" dirty="0"/>
          </a:p>
        </p:txBody>
      </p:sp>
      <p:sp>
        <p:nvSpPr>
          <p:cNvPr id="6" name="TextBox 5">
            <a:extLst>
              <a:ext uri="{FF2B5EF4-FFF2-40B4-BE49-F238E27FC236}">
                <a16:creationId xmlns:a16="http://schemas.microsoft.com/office/drawing/2014/main" id="{173EDDEA-BDEB-4B06-FF1D-8151BEEEE543}"/>
              </a:ext>
            </a:extLst>
          </p:cNvPr>
          <p:cNvSpPr txBox="1"/>
          <p:nvPr/>
        </p:nvSpPr>
        <p:spPr>
          <a:xfrm>
            <a:off x="1889312" y="783636"/>
            <a:ext cx="9848157" cy="954107"/>
          </a:xfrm>
          <a:prstGeom prst="rect">
            <a:avLst/>
          </a:prstGeom>
          <a:noFill/>
        </p:spPr>
        <p:txBody>
          <a:bodyPr wrap="square">
            <a:spAutoFit/>
          </a:bodyPr>
          <a:lstStyle/>
          <a:p>
            <a:r>
              <a:rPr lang="en-US" altLang="zh-CN" sz="2800" b="1" dirty="0">
                <a:solidFill>
                  <a:srgbClr val="212121"/>
                </a:solidFill>
                <a:latin typeface="inter"/>
              </a:rPr>
              <a:t>Revised National Science, Technology, and Innovation Policy (NSTIP) 2020–2030</a:t>
            </a:r>
            <a:endParaRPr lang="zh-CN" altLang="en-US" sz="2800" b="1" dirty="0">
              <a:solidFill>
                <a:srgbClr val="212121"/>
              </a:solidFill>
              <a:latin typeface="inter"/>
            </a:endParaRPr>
          </a:p>
        </p:txBody>
      </p:sp>
      <p:sp>
        <p:nvSpPr>
          <p:cNvPr id="7" name="TextBox 6">
            <a:extLst>
              <a:ext uri="{FF2B5EF4-FFF2-40B4-BE49-F238E27FC236}">
                <a16:creationId xmlns:a16="http://schemas.microsoft.com/office/drawing/2014/main" id="{8BA4A9CE-641E-E230-6E79-B7250A447248}"/>
              </a:ext>
            </a:extLst>
          </p:cNvPr>
          <p:cNvSpPr txBox="1"/>
          <p:nvPr/>
        </p:nvSpPr>
        <p:spPr>
          <a:xfrm>
            <a:off x="1922930" y="1914362"/>
            <a:ext cx="9677399" cy="2554545"/>
          </a:xfrm>
          <a:prstGeom prst="rect">
            <a:avLst/>
          </a:prstGeom>
          <a:noFill/>
        </p:spPr>
        <p:txBody>
          <a:bodyPr wrap="square">
            <a:spAutoFit/>
          </a:bodyPr>
          <a:lstStyle/>
          <a:p>
            <a:r>
              <a:rPr lang="en-US" altLang="zh-CN" sz="2000" b="0" i="0" dirty="0">
                <a:solidFill>
                  <a:srgbClr val="212121"/>
                </a:solidFill>
                <a:effectLst/>
                <a:latin typeface="inter"/>
              </a:rPr>
              <a:t>One of the policy guiding principles considers </a:t>
            </a:r>
            <a:r>
              <a:rPr lang="en-US" altLang="zh-CN" sz="2000" b="0" i="0" dirty="0">
                <a:solidFill>
                  <a:srgbClr val="212121"/>
                </a:solidFill>
                <a:effectLst/>
                <a:highlight>
                  <a:srgbClr val="00FFFF"/>
                </a:highlight>
                <a:latin typeface="inter"/>
              </a:rPr>
              <a:t>that a gender and equity sensitive approach </a:t>
            </a:r>
            <a:r>
              <a:rPr lang="en-US" altLang="zh-CN" sz="2000" b="0" i="0" dirty="0">
                <a:solidFill>
                  <a:srgbClr val="212121"/>
                </a:solidFill>
                <a:effectLst/>
                <a:latin typeface="inter"/>
              </a:rPr>
              <a:t>has the potential to define appropriate interventions[…].</a:t>
            </a:r>
          </a:p>
          <a:p>
            <a:endParaRPr lang="en-US" altLang="zh-CN" sz="2000" dirty="0">
              <a:solidFill>
                <a:srgbClr val="212121"/>
              </a:solidFill>
              <a:latin typeface="inter"/>
            </a:endParaRPr>
          </a:p>
          <a:p>
            <a:r>
              <a:rPr lang="en-US" altLang="zh-CN" sz="2000" b="0" i="0" dirty="0">
                <a:solidFill>
                  <a:srgbClr val="212121"/>
                </a:solidFill>
                <a:effectLst/>
                <a:highlight>
                  <a:srgbClr val="00FFFF"/>
                </a:highlight>
                <a:latin typeface="inter"/>
              </a:rPr>
              <a:t> All STI interventions shall aim to systematically address their concerns through gender and equity analysis and planning. </a:t>
            </a:r>
          </a:p>
          <a:p>
            <a:endParaRPr lang="en-US" altLang="zh-CN" sz="2000" b="0" i="0" dirty="0">
              <a:solidFill>
                <a:srgbClr val="212121"/>
              </a:solidFill>
              <a:effectLst/>
              <a:latin typeface="inter"/>
            </a:endParaRPr>
          </a:p>
          <a:p>
            <a:br>
              <a:rPr lang="en-US" altLang="zh-CN" sz="2000" dirty="0"/>
            </a:br>
            <a:endParaRPr lang="zh-CN" altLang="en-US" sz="2000" dirty="0"/>
          </a:p>
        </p:txBody>
      </p:sp>
      <p:pic>
        <p:nvPicPr>
          <p:cNvPr id="9" name="Picture 4" descr="Flag of Namibia | Britannica">
            <a:extLst>
              <a:ext uri="{FF2B5EF4-FFF2-40B4-BE49-F238E27FC236}">
                <a16:creationId xmlns:a16="http://schemas.microsoft.com/office/drawing/2014/main" id="{8EB00737-085B-2F0E-0AB5-F949FBB31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98" y="1582239"/>
            <a:ext cx="1309688" cy="871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A09AB6-0245-31DB-79CC-FCFB51CB0E56}"/>
              </a:ext>
            </a:extLst>
          </p:cNvPr>
          <p:cNvSpPr txBox="1"/>
          <p:nvPr/>
        </p:nvSpPr>
        <p:spPr>
          <a:xfrm>
            <a:off x="185057" y="2647378"/>
            <a:ext cx="1704255" cy="523220"/>
          </a:xfrm>
          <a:prstGeom prst="rect">
            <a:avLst/>
          </a:prstGeom>
          <a:noFill/>
        </p:spPr>
        <p:txBody>
          <a:bodyPr wrap="square" rtlCol="0">
            <a:spAutoFit/>
          </a:bodyPr>
          <a:lstStyle/>
          <a:p>
            <a:r>
              <a:rPr lang="en-GB" altLang="zh-CN" sz="2800" b="1" dirty="0"/>
              <a:t>Namibia</a:t>
            </a:r>
            <a:endParaRPr lang="zh-CN" altLang="en-US" sz="2800" b="1" dirty="0"/>
          </a:p>
        </p:txBody>
      </p:sp>
      <p:sp>
        <p:nvSpPr>
          <p:cNvPr id="12" name="Rectangle 11">
            <a:extLst>
              <a:ext uri="{FF2B5EF4-FFF2-40B4-BE49-F238E27FC236}">
                <a16:creationId xmlns:a16="http://schemas.microsoft.com/office/drawing/2014/main" id="{0A94AD0B-4248-6556-40A2-E29118DA5396}"/>
              </a:ext>
            </a:extLst>
          </p:cNvPr>
          <p:cNvSpPr/>
          <p:nvPr/>
        </p:nvSpPr>
        <p:spPr>
          <a:xfrm>
            <a:off x="625289" y="3757589"/>
            <a:ext cx="11145798" cy="2585323"/>
          </a:xfrm>
          <a:prstGeom prst="rect">
            <a:avLst/>
          </a:prstGeom>
        </p:spPr>
        <p:txBody>
          <a:bodyPr/>
          <a:lstStyle/>
          <a:p>
            <a:pPr lvl="1">
              <a:buChar char="•"/>
            </a:pPr>
            <a:r>
              <a:rPr lang="en-US" sz="2000" dirty="0"/>
              <a:t>Objective 4: To improve gender equality and mainstreaming in STEM.</a:t>
            </a:r>
            <a:endParaRPr lang="zh-CN" sz="2000" dirty="0"/>
          </a:p>
          <a:p>
            <a:pPr lvl="1">
              <a:buChar char="•"/>
            </a:pPr>
            <a:endParaRPr lang="en-US" sz="2000" dirty="0"/>
          </a:p>
          <a:p>
            <a:pPr lvl="1">
              <a:buChar char="•"/>
            </a:pPr>
            <a:r>
              <a:rPr lang="en-US" sz="2000" dirty="0"/>
              <a:t>Strategy 1: Establish and improve </a:t>
            </a:r>
            <a:r>
              <a:rPr lang="en-US" sz="2000" dirty="0" err="1"/>
              <a:t>programmes</a:t>
            </a:r>
            <a:r>
              <a:rPr lang="en-US" sz="2000" dirty="0"/>
              <a:t> that support women’s participation in STEM, science careers and as leaders and decision makers.</a:t>
            </a:r>
          </a:p>
          <a:p>
            <a:pPr lvl="1"/>
            <a:endParaRPr lang="zh-CN" sz="2000" dirty="0"/>
          </a:p>
          <a:p>
            <a:pPr lvl="1">
              <a:buChar char="•"/>
            </a:pPr>
            <a:r>
              <a:rPr lang="en-US" sz="2000" dirty="0"/>
              <a:t>Strategy 2: Support the role of women in innovation systems. Design, develop and implement gender-responsive innovation support </a:t>
            </a:r>
            <a:r>
              <a:rPr lang="en-US" sz="2000" dirty="0" err="1"/>
              <a:t>programmes</a:t>
            </a:r>
            <a:endParaRPr lang="zh-CN" sz="2000" dirty="0"/>
          </a:p>
        </p:txBody>
      </p:sp>
    </p:spTree>
    <p:extLst>
      <p:ext uri="{BB962C8B-B14F-4D97-AF65-F5344CB8AC3E}">
        <p14:creationId xmlns:p14="http://schemas.microsoft.com/office/powerpoint/2010/main" val="410766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47304A55-448C-4140-A599-A98AD95DF76B}"/>
              </a:ext>
            </a:extLst>
          </p:cNvPr>
          <p:cNvPicPr>
            <a:picLocks noChangeAspect="1"/>
          </p:cNvPicPr>
          <p:nvPr/>
        </p:nvPicPr>
        <p:blipFill rotWithShape="1">
          <a:blip r:embed="rId3" cstate="hq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104"/>
          <a:stretch/>
        </p:blipFill>
        <p:spPr>
          <a:xfrm>
            <a:off x="314073" y="3778808"/>
            <a:ext cx="2316817" cy="2335174"/>
          </a:xfrm>
          <a:prstGeom prst="rect">
            <a:avLst/>
          </a:prstGeom>
        </p:spPr>
      </p:pic>
      <p:sp>
        <p:nvSpPr>
          <p:cNvPr id="2" name="Title 1"/>
          <p:cNvSpPr>
            <a:spLocks noGrp="1"/>
          </p:cNvSpPr>
          <p:nvPr>
            <p:ph type="ctrTitle"/>
          </p:nvPr>
        </p:nvSpPr>
        <p:spPr>
          <a:xfrm>
            <a:off x="314072" y="145732"/>
            <a:ext cx="11643727" cy="455408"/>
          </a:xfrm>
        </p:spPr>
        <p:txBody>
          <a:bodyPr>
            <a:noAutofit/>
          </a:bodyPr>
          <a:lstStyle/>
          <a:p>
            <a:r>
              <a:rPr lang="en-US" altLang="zh-CN" sz="3600" b="1" dirty="0">
                <a:solidFill>
                  <a:srgbClr val="FFFFFF"/>
                </a:solidFill>
                <a:latin typeface="+mn-lt"/>
              </a:rPr>
              <a:t>Under-representation of women in STI </a:t>
            </a:r>
            <a:endParaRPr lang="en-US" sz="6000" b="1" dirty="0">
              <a:solidFill>
                <a:srgbClr val="FFFFFF"/>
              </a:solidFill>
              <a:latin typeface="+mn-lt"/>
            </a:endParaRPr>
          </a:p>
        </p:txBody>
      </p:sp>
      <p:pic>
        <p:nvPicPr>
          <p:cNvPr id="7" name="Picture 6">
            <a:extLst>
              <a:ext uri="{FF2B5EF4-FFF2-40B4-BE49-F238E27FC236}">
                <a16:creationId xmlns:a16="http://schemas.microsoft.com/office/drawing/2014/main" id="{296BDD3C-B05E-471A-898D-F8687B09C97A}"/>
              </a:ext>
            </a:extLst>
          </p:cNvPr>
          <p:cNvPicPr>
            <a:picLocks noChangeAspect="1"/>
          </p:cNvPicPr>
          <p:nvPr/>
        </p:nvPicPr>
        <p:blipFill>
          <a:blip r:embed="rId5"/>
          <a:stretch>
            <a:fillRect/>
          </a:stretch>
        </p:blipFill>
        <p:spPr>
          <a:xfrm>
            <a:off x="314073" y="964919"/>
            <a:ext cx="4984954" cy="2644102"/>
          </a:xfrm>
          <a:prstGeom prst="rect">
            <a:avLst/>
          </a:prstGeom>
        </p:spPr>
      </p:pic>
      <p:sp>
        <p:nvSpPr>
          <p:cNvPr id="24" name="TextBox 23">
            <a:extLst>
              <a:ext uri="{FF2B5EF4-FFF2-40B4-BE49-F238E27FC236}">
                <a16:creationId xmlns:a16="http://schemas.microsoft.com/office/drawing/2014/main" id="{1808F3C1-FA62-4398-854A-032511E2731E}"/>
              </a:ext>
            </a:extLst>
          </p:cNvPr>
          <p:cNvSpPr txBox="1"/>
          <p:nvPr/>
        </p:nvSpPr>
        <p:spPr>
          <a:xfrm>
            <a:off x="314072" y="3778808"/>
            <a:ext cx="2301480" cy="2360402"/>
          </a:xfrm>
          <a:prstGeom prst="rect">
            <a:avLst/>
          </a:prstGeom>
          <a:solidFill>
            <a:schemeClr val="tx1">
              <a:lumMod val="50000"/>
              <a:lumOff val="50000"/>
              <a:alpha val="71000"/>
            </a:schemeClr>
          </a:solidFill>
        </p:spPr>
        <p:txBody>
          <a:bodyPr wrap="square" rtlCol="0">
            <a:spAutoFit/>
          </a:bodyPr>
          <a:lstStyle/>
          <a:p>
            <a:endParaRPr lang="zh-CN" altLang="en-US" dirty="0"/>
          </a:p>
        </p:txBody>
      </p:sp>
      <p:sp>
        <p:nvSpPr>
          <p:cNvPr id="10" name="TextBox 9">
            <a:extLst>
              <a:ext uri="{FF2B5EF4-FFF2-40B4-BE49-F238E27FC236}">
                <a16:creationId xmlns:a16="http://schemas.microsoft.com/office/drawing/2014/main" id="{A9040A72-FE50-4827-9F82-0832A942597E}"/>
              </a:ext>
            </a:extLst>
          </p:cNvPr>
          <p:cNvSpPr txBox="1"/>
          <p:nvPr/>
        </p:nvSpPr>
        <p:spPr>
          <a:xfrm>
            <a:off x="502736" y="3909326"/>
            <a:ext cx="2178423" cy="1200329"/>
          </a:xfrm>
          <a:prstGeom prst="rect">
            <a:avLst/>
          </a:prstGeom>
          <a:noFill/>
        </p:spPr>
        <p:txBody>
          <a:bodyPr wrap="square" rtlCol="0">
            <a:spAutoFit/>
          </a:bodyPr>
          <a:lstStyle/>
          <a:p>
            <a:r>
              <a:rPr lang="en-US" altLang="zh-CN" sz="2400" b="1" dirty="0">
                <a:solidFill>
                  <a:schemeClr val="bg1"/>
                </a:solidFill>
              </a:rPr>
              <a:t>22%</a:t>
            </a:r>
          </a:p>
          <a:p>
            <a:r>
              <a:rPr lang="en-US" altLang="zh-CN" sz="1600" b="1" dirty="0">
                <a:solidFill>
                  <a:schemeClr val="bg1"/>
                </a:solidFill>
              </a:rPr>
              <a:t>of professionals in artificial intelligence</a:t>
            </a:r>
            <a:r>
              <a:rPr lang="zh-CN" altLang="en-US" sz="1600" b="1" dirty="0">
                <a:solidFill>
                  <a:schemeClr val="bg1"/>
                </a:solidFill>
              </a:rPr>
              <a:t> </a:t>
            </a:r>
            <a:r>
              <a:rPr lang="en-US" altLang="zh-CN" sz="1600" b="1" dirty="0">
                <a:solidFill>
                  <a:schemeClr val="bg1"/>
                </a:solidFill>
              </a:rPr>
              <a:t>are</a:t>
            </a:r>
            <a:r>
              <a:rPr lang="zh-CN" altLang="en-US" sz="1600" b="1" dirty="0">
                <a:solidFill>
                  <a:schemeClr val="bg1"/>
                </a:solidFill>
              </a:rPr>
              <a:t> </a:t>
            </a:r>
            <a:r>
              <a:rPr lang="en-US" altLang="zh-CN" sz="1600" b="1" dirty="0">
                <a:solidFill>
                  <a:schemeClr val="bg1"/>
                </a:solidFill>
              </a:rPr>
              <a:t>women</a:t>
            </a:r>
          </a:p>
        </p:txBody>
      </p:sp>
      <p:pic>
        <p:nvPicPr>
          <p:cNvPr id="28" name="Picture 27" descr="A person working on a machine&#10;&#10;Description automatically generated with low confidence">
            <a:extLst>
              <a:ext uri="{FF2B5EF4-FFF2-40B4-BE49-F238E27FC236}">
                <a16:creationId xmlns:a16="http://schemas.microsoft.com/office/drawing/2014/main" id="{6C629BFE-45FD-409E-A173-2B0AC59AC73E}"/>
              </a:ext>
            </a:extLst>
          </p:cNvPr>
          <p:cNvPicPr>
            <a:picLocks noChangeAspect="1"/>
          </p:cNvPicPr>
          <p:nvPr/>
        </p:nvPicPr>
        <p:blipFill rotWithShape="1">
          <a:blip r:embed="rId6" cstate="hq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8274" r="15698"/>
          <a:stretch/>
        </p:blipFill>
        <p:spPr>
          <a:xfrm>
            <a:off x="2930055" y="3804036"/>
            <a:ext cx="2368972" cy="2335174"/>
          </a:xfrm>
          <a:prstGeom prst="rect">
            <a:avLst/>
          </a:prstGeom>
        </p:spPr>
      </p:pic>
      <p:sp>
        <p:nvSpPr>
          <p:cNvPr id="30" name="TextBox 29">
            <a:extLst>
              <a:ext uri="{FF2B5EF4-FFF2-40B4-BE49-F238E27FC236}">
                <a16:creationId xmlns:a16="http://schemas.microsoft.com/office/drawing/2014/main" id="{FAEA0C5D-1C25-4553-B149-8E2F751EF8A3}"/>
              </a:ext>
            </a:extLst>
          </p:cNvPr>
          <p:cNvSpPr txBox="1"/>
          <p:nvPr/>
        </p:nvSpPr>
        <p:spPr>
          <a:xfrm>
            <a:off x="2930054" y="3804036"/>
            <a:ext cx="2368971" cy="2335174"/>
          </a:xfrm>
          <a:prstGeom prst="rect">
            <a:avLst/>
          </a:prstGeom>
          <a:solidFill>
            <a:schemeClr val="tx1">
              <a:lumMod val="50000"/>
              <a:lumOff val="50000"/>
              <a:alpha val="60000"/>
            </a:schemeClr>
          </a:solidFill>
        </p:spPr>
        <p:txBody>
          <a:bodyPr wrap="square" rtlCol="0">
            <a:spAutoFit/>
          </a:bodyPr>
          <a:lstStyle/>
          <a:p>
            <a:endParaRPr lang="zh-CN" altLang="en-US" dirty="0"/>
          </a:p>
        </p:txBody>
      </p:sp>
      <p:sp>
        <p:nvSpPr>
          <p:cNvPr id="26" name="TextBox 25">
            <a:extLst>
              <a:ext uri="{FF2B5EF4-FFF2-40B4-BE49-F238E27FC236}">
                <a16:creationId xmlns:a16="http://schemas.microsoft.com/office/drawing/2014/main" id="{A4FD6AB9-12F6-4ECC-9DB9-ADB3EE8B1FEA}"/>
              </a:ext>
            </a:extLst>
          </p:cNvPr>
          <p:cNvSpPr txBox="1"/>
          <p:nvPr/>
        </p:nvSpPr>
        <p:spPr>
          <a:xfrm>
            <a:off x="2930054" y="3909327"/>
            <a:ext cx="2417696" cy="1261884"/>
          </a:xfrm>
          <a:prstGeom prst="rect">
            <a:avLst/>
          </a:prstGeom>
          <a:noFill/>
        </p:spPr>
        <p:txBody>
          <a:bodyPr wrap="square">
            <a:spAutoFit/>
          </a:bodyPr>
          <a:lstStyle/>
          <a:p>
            <a:r>
              <a:rPr lang="en-US" altLang="zh-CN" sz="2800" b="1" dirty="0">
                <a:solidFill>
                  <a:schemeClr val="bg1"/>
                </a:solidFill>
              </a:rPr>
              <a:t>2%</a:t>
            </a:r>
          </a:p>
          <a:p>
            <a:r>
              <a:rPr lang="en-US" altLang="zh-CN" sz="1600" b="1" dirty="0">
                <a:solidFill>
                  <a:schemeClr val="bg1"/>
                </a:solidFill>
              </a:rPr>
              <a:t>of venture capitals goes to </a:t>
            </a:r>
          </a:p>
          <a:p>
            <a:r>
              <a:rPr lang="en-US" altLang="zh-CN" sz="1600" b="1" dirty="0">
                <a:solidFill>
                  <a:schemeClr val="bg1"/>
                </a:solidFill>
              </a:rPr>
              <a:t>start-ups founded by women</a:t>
            </a:r>
            <a:endParaRPr lang="zh-CN" altLang="en-US" sz="1600" b="1" dirty="0">
              <a:solidFill>
                <a:schemeClr val="bg1"/>
              </a:solidFill>
            </a:endParaRPr>
          </a:p>
        </p:txBody>
      </p:sp>
      <p:sp>
        <p:nvSpPr>
          <p:cNvPr id="5" name="TextBox 4">
            <a:extLst>
              <a:ext uri="{FF2B5EF4-FFF2-40B4-BE49-F238E27FC236}">
                <a16:creationId xmlns:a16="http://schemas.microsoft.com/office/drawing/2014/main" id="{FBF931D0-CC1A-7622-1ED9-A206EDA5DF91}"/>
              </a:ext>
            </a:extLst>
          </p:cNvPr>
          <p:cNvSpPr txBox="1"/>
          <p:nvPr/>
        </p:nvSpPr>
        <p:spPr>
          <a:xfrm>
            <a:off x="5474480" y="1015472"/>
            <a:ext cx="6353085" cy="1200329"/>
          </a:xfrm>
          <a:prstGeom prst="rect">
            <a:avLst/>
          </a:prstGeom>
          <a:solidFill>
            <a:schemeClr val="accent3">
              <a:lumMod val="20000"/>
              <a:lumOff val="80000"/>
            </a:schemeClr>
          </a:solidFill>
        </p:spPr>
        <p:txBody>
          <a:bodyPr wrap="square">
            <a:spAutoFit/>
          </a:bodyPr>
          <a:lstStyle/>
          <a:p>
            <a:r>
              <a:rPr lang="en-US" altLang="zh-CN" sz="2400" dirty="0"/>
              <a:t>Lack of data on women in STI can obstruct the design, monitoring and evaluation of the STI policies that aim at gender equality</a:t>
            </a:r>
            <a:endParaRPr lang="zh-CN" altLang="en-US" sz="2400" dirty="0"/>
          </a:p>
        </p:txBody>
      </p:sp>
      <p:sp>
        <p:nvSpPr>
          <p:cNvPr id="6" name="TextBox 5">
            <a:extLst>
              <a:ext uri="{FF2B5EF4-FFF2-40B4-BE49-F238E27FC236}">
                <a16:creationId xmlns:a16="http://schemas.microsoft.com/office/drawing/2014/main" id="{30DEDE76-9263-04BA-735F-FB1CB05F8C3F}"/>
              </a:ext>
            </a:extLst>
          </p:cNvPr>
          <p:cNvSpPr txBox="1"/>
          <p:nvPr/>
        </p:nvSpPr>
        <p:spPr>
          <a:xfrm>
            <a:off x="5683202" y="2847964"/>
            <a:ext cx="6074789" cy="2893100"/>
          </a:xfrm>
          <a:prstGeom prst="rect">
            <a:avLst/>
          </a:prstGeom>
          <a:noFill/>
        </p:spPr>
        <p:txBody>
          <a:bodyPr wrap="square" rtlCol="0">
            <a:spAutoFit/>
          </a:bodyPr>
          <a:lstStyle/>
          <a:p>
            <a:r>
              <a:rPr lang="en-GB" altLang="zh-CN" sz="2000" b="1" dirty="0"/>
              <a:t>Some international sources for data on women in STI</a:t>
            </a:r>
            <a:r>
              <a:rPr lang="en-GB" altLang="zh-CN" b="1" dirty="0"/>
              <a:t>:</a:t>
            </a:r>
          </a:p>
          <a:p>
            <a:endParaRPr lang="en-GB" altLang="zh-CN" dirty="0"/>
          </a:p>
          <a:p>
            <a:pPr marL="285750" indent="-285750">
              <a:buFont typeface="Arial" panose="020B0604020202020204" pitchFamily="34" charset="0"/>
              <a:buChar char="•"/>
            </a:pPr>
            <a:r>
              <a:rPr lang="en-GB" altLang="zh-CN" dirty="0">
                <a:hlinkClick r:id="rId8"/>
              </a:rPr>
              <a:t>UNESCO Science Report</a:t>
            </a:r>
            <a:endParaRPr lang="en-GB" altLang="zh-CN" dirty="0"/>
          </a:p>
          <a:p>
            <a:pPr marL="285750" indent="-285750">
              <a:buFont typeface="Arial" panose="020B0604020202020204" pitchFamily="34" charset="0"/>
              <a:buChar char="•"/>
            </a:pPr>
            <a:r>
              <a:rPr lang="en-GB" altLang="zh-CN" dirty="0">
                <a:hlinkClick r:id="rId9"/>
              </a:rPr>
              <a:t>UNESCO GO-SPIN Platform-women in STEM portal</a:t>
            </a:r>
            <a:endParaRPr lang="en-GB" altLang="zh-CN" dirty="0"/>
          </a:p>
          <a:p>
            <a:pPr marL="285750" indent="-285750">
              <a:buFont typeface="Arial" panose="020B0604020202020204" pitchFamily="34" charset="0"/>
              <a:buChar char="•"/>
            </a:pPr>
            <a:r>
              <a:rPr lang="en-GB" altLang="zh-CN" dirty="0">
                <a:hlinkClick r:id="rId10"/>
              </a:rPr>
              <a:t>OECD’s </a:t>
            </a:r>
            <a:r>
              <a:rPr lang="en-US" altLang="zh-CN" dirty="0">
                <a:hlinkClick r:id="rId10"/>
              </a:rPr>
              <a:t>STIP Compass’s gender balance and inclusiveness dashboard.</a:t>
            </a:r>
            <a:endParaRPr lang="en-US" altLang="zh-CN" dirty="0"/>
          </a:p>
          <a:p>
            <a:pPr marL="285750" indent="-285750">
              <a:buFont typeface="Arial" panose="020B0604020202020204" pitchFamily="34" charset="0"/>
              <a:buChar char="•"/>
            </a:pPr>
            <a:r>
              <a:rPr lang="en-GB" altLang="zh-CN" dirty="0"/>
              <a:t>WEF Global Gender Gap Report </a:t>
            </a:r>
          </a:p>
          <a:p>
            <a:pPr marL="285750" indent="-285750">
              <a:buFont typeface="Arial" panose="020B0604020202020204" pitchFamily="34" charset="0"/>
              <a:buChar char="•"/>
            </a:pPr>
            <a:endParaRPr lang="en-GB" altLang="zh-CN" dirty="0"/>
          </a:p>
          <a:p>
            <a:endParaRPr lang="en-GB" altLang="zh-CN" dirty="0"/>
          </a:p>
          <a:p>
            <a:endParaRPr lang="zh-CN" altLang="en-US" dirty="0"/>
          </a:p>
        </p:txBody>
      </p:sp>
    </p:spTree>
    <p:extLst>
      <p:ext uri="{BB962C8B-B14F-4D97-AF65-F5344CB8AC3E}">
        <p14:creationId xmlns:p14="http://schemas.microsoft.com/office/powerpoint/2010/main" val="228677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D3B10E3-E471-4ECB-BB4C-F4520C33DCF7}"/>
              </a:ext>
            </a:extLst>
          </p:cNvPr>
          <p:cNvSpPr txBox="1">
            <a:spLocks/>
          </p:cNvSpPr>
          <p:nvPr/>
        </p:nvSpPr>
        <p:spPr>
          <a:xfrm>
            <a:off x="-3048" y="151387"/>
            <a:ext cx="5807500" cy="7448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600" b="1" dirty="0">
                <a:solidFill>
                  <a:srgbClr val="FFFFFF"/>
                </a:solidFill>
                <a:latin typeface="+mn-lt"/>
              </a:rPr>
              <a:t>Questions for thoughts </a:t>
            </a:r>
          </a:p>
        </p:txBody>
      </p:sp>
      <p:grpSp>
        <p:nvGrpSpPr>
          <p:cNvPr id="22" name="Group 21">
            <a:extLst>
              <a:ext uri="{FF2B5EF4-FFF2-40B4-BE49-F238E27FC236}">
                <a16:creationId xmlns:a16="http://schemas.microsoft.com/office/drawing/2014/main" id="{19C25533-7D6D-43C7-AF19-238C93619153}"/>
              </a:ext>
            </a:extLst>
          </p:cNvPr>
          <p:cNvGrpSpPr/>
          <p:nvPr/>
        </p:nvGrpSpPr>
        <p:grpSpPr>
          <a:xfrm rot="417722">
            <a:off x="195679" y="1206681"/>
            <a:ext cx="2712705" cy="2593346"/>
            <a:chOff x="-2391965" y="1420851"/>
            <a:chExt cx="2712705" cy="2593346"/>
          </a:xfrm>
        </p:grpSpPr>
        <p:pic>
          <p:nvPicPr>
            <p:cNvPr id="23" name="Picture 22">
              <a:extLst>
                <a:ext uri="{FF2B5EF4-FFF2-40B4-BE49-F238E27FC236}">
                  <a16:creationId xmlns:a16="http://schemas.microsoft.com/office/drawing/2014/main" id="{DD6E6433-ED22-4A29-9437-7C719E186989}"/>
                </a:ext>
              </a:extLst>
            </p:cNvPr>
            <p:cNvPicPr>
              <a:picLocks noChangeAspect="1"/>
            </p:cNvPicPr>
            <p:nvPr/>
          </p:nvPicPr>
          <p:blipFill>
            <a:blip r:embed="rId2"/>
            <a:stretch>
              <a:fillRect/>
            </a:stretch>
          </p:blipFill>
          <p:spPr>
            <a:xfrm>
              <a:off x="-2391965" y="1420851"/>
              <a:ext cx="2712705" cy="2593346"/>
            </a:xfrm>
            <a:prstGeom prst="rect">
              <a:avLst/>
            </a:prstGeom>
          </p:spPr>
        </p:pic>
        <p:sp>
          <p:nvSpPr>
            <p:cNvPr id="24" name="TextBox 23">
              <a:extLst>
                <a:ext uri="{FF2B5EF4-FFF2-40B4-BE49-F238E27FC236}">
                  <a16:creationId xmlns:a16="http://schemas.microsoft.com/office/drawing/2014/main" id="{7377E9B8-9B20-4749-BEF0-688A2C0D7DEE}"/>
                </a:ext>
              </a:extLst>
            </p:cNvPr>
            <p:cNvSpPr txBox="1"/>
            <p:nvPr/>
          </p:nvSpPr>
          <p:spPr>
            <a:xfrm>
              <a:off x="-2355612" y="1886513"/>
              <a:ext cx="2646517" cy="1754326"/>
            </a:xfrm>
            <a:prstGeom prst="rect">
              <a:avLst/>
            </a:prstGeom>
            <a:noFill/>
          </p:spPr>
          <p:txBody>
            <a:bodyPr wrap="square">
              <a:spAutoFit/>
            </a:bodyPr>
            <a:lstStyle/>
            <a:p>
              <a:pPr algn="ctr"/>
              <a:r>
                <a:rPr lang="en-US" b="1" dirty="0">
                  <a:latin typeface="Comic Sans MS" panose="030F0702030302020204" pitchFamily="66" charset="0"/>
                </a:rPr>
                <a:t>How to meet goals of environmental sustainability and at the same time economic growth? </a:t>
              </a:r>
            </a:p>
            <a:p>
              <a:pPr algn="ctr"/>
              <a:r>
                <a:rPr lang="es-ES_tradnl" sz="1800" b="1" dirty="0">
                  <a:latin typeface="Comic Sans MS" panose="030F0702030302020204" pitchFamily="66" charset="0"/>
                </a:rPr>
                <a:t> </a:t>
              </a:r>
            </a:p>
          </p:txBody>
        </p:sp>
      </p:grpSp>
      <p:grpSp>
        <p:nvGrpSpPr>
          <p:cNvPr id="25" name="Group 24">
            <a:extLst>
              <a:ext uri="{FF2B5EF4-FFF2-40B4-BE49-F238E27FC236}">
                <a16:creationId xmlns:a16="http://schemas.microsoft.com/office/drawing/2014/main" id="{BB039916-2581-4083-B48A-84E6EFA1AB96}"/>
              </a:ext>
            </a:extLst>
          </p:cNvPr>
          <p:cNvGrpSpPr/>
          <p:nvPr/>
        </p:nvGrpSpPr>
        <p:grpSpPr>
          <a:xfrm rot="224640">
            <a:off x="3405170" y="1081980"/>
            <a:ext cx="2404308" cy="2259143"/>
            <a:chOff x="2230391" y="1039359"/>
            <a:chExt cx="2404308" cy="2259143"/>
          </a:xfrm>
        </p:grpSpPr>
        <p:pic>
          <p:nvPicPr>
            <p:cNvPr id="26" name="Picture 25">
              <a:extLst>
                <a:ext uri="{FF2B5EF4-FFF2-40B4-BE49-F238E27FC236}">
                  <a16:creationId xmlns:a16="http://schemas.microsoft.com/office/drawing/2014/main" id="{88665DB7-32F6-4E42-AE51-515FFDC7774C}"/>
                </a:ext>
              </a:extLst>
            </p:cNvPr>
            <p:cNvPicPr>
              <a:picLocks noChangeAspect="1"/>
            </p:cNvPicPr>
            <p:nvPr/>
          </p:nvPicPr>
          <p:blipFill>
            <a:blip r:embed="rId3"/>
            <a:stretch>
              <a:fillRect/>
            </a:stretch>
          </p:blipFill>
          <p:spPr>
            <a:xfrm rot="21060565">
              <a:off x="2230391" y="1039359"/>
              <a:ext cx="2404308" cy="2259143"/>
            </a:xfrm>
            <a:prstGeom prst="rect">
              <a:avLst/>
            </a:prstGeom>
          </p:spPr>
        </p:pic>
        <p:sp>
          <p:nvSpPr>
            <p:cNvPr id="39" name="TextBox 38">
              <a:extLst>
                <a:ext uri="{FF2B5EF4-FFF2-40B4-BE49-F238E27FC236}">
                  <a16:creationId xmlns:a16="http://schemas.microsoft.com/office/drawing/2014/main" id="{14BF57B2-13F9-4DAC-860E-88DC01B746A8}"/>
                </a:ext>
              </a:extLst>
            </p:cNvPr>
            <p:cNvSpPr txBox="1"/>
            <p:nvPr/>
          </p:nvSpPr>
          <p:spPr>
            <a:xfrm rot="21115191">
              <a:off x="2381557" y="1291430"/>
              <a:ext cx="2095890" cy="1661993"/>
            </a:xfrm>
            <a:prstGeom prst="rect">
              <a:avLst/>
            </a:prstGeom>
            <a:noFill/>
          </p:spPr>
          <p:txBody>
            <a:bodyPr wrap="square">
              <a:spAutoFit/>
            </a:bodyPr>
            <a:lstStyle/>
            <a:p>
              <a:r>
                <a:rPr lang="en-US" sz="1700" b="1" dirty="0">
                  <a:latin typeface="Comic Sans MS" panose="030F0702030302020204" pitchFamily="66" charset="0"/>
                </a:rPr>
                <a:t>How to reframe STI policy from a unique economic rationale to SDGs perspective? </a:t>
              </a:r>
            </a:p>
            <a:p>
              <a:r>
                <a:rPr lang="es-ES_tradnl" sz="1700" b="1" dirty="0">
                  <a:latin typeface="Comic Sans MS" panose="030F0702030302020204" pitchFamily="66" charset="0"/>
                </a:rPr>
                <a:t> </a:t>
              </a:r>
            </a:p>
          </p:txBody>
        </p:sp>
      </p:grpSp>
      <p:grpSp>
        <p:nvGrpSpPr>
          <p:cNvPr id="28" name="Group 27">
            <a:extLst>
              <a:ext uri="{FF2B5EF4-FFF2-40B4-BE49-F238E27FC236}">
                <a16:creationId xmlns:a16="http://schemas.microsoft.com/office/drawing/2014/main" id="{99970389-2308-4470-99EF-BB729472BCF6}"/>
              </a:ext>
            </a:extLst>
          </p:cNvPr>
          <p:cNvGrpSpPr/>
          <p:nvPr/>
        </p:nvGrpSpPr>
        <p:grpSpPr>
          <a:xfrm rot="256716">
            <a:off x="5586789" y="3211120"/>
            <a:ext cx="3119298" cy="2903351"/>
            <a:chOff x="57897" y="3667217"/>
            <a:chExt cx="2863749" cy="2678640"/>
          </a:xfrm>
        </p:grpSpPr>
        <p:pic>
          <p:nvPicPr>
            <p:cNvPr id="29" name="Picture 28">
              <a:extLst>
                <a:ext uri="{FF2B5EF4-FFF2-40B4-BE49-F238E27FC236}">
                  <a16:creationId xmlns:a16="http://schemas.microsoft.com/office/drawing/2014/main" id="{9F4BDA99-1A41-4E8D-89F9-DFDC6C6AD06D}"/>
                </a:ext>
              </a:extLst>
            </p:cNvPr>
            <p:cNvPicPr>
              <a:picLocks noChangeAspect="1"/>
            </p:cNvPicPr>
            <p:nvPr/>
          </p:nvPicPr>
          <p:blipFill>
            <a:blip r:embed="rId4"/>
            <a:stretch>
              <a:fillRect/>
            </a:stretch>
          </p:blipFill>
          <p:spPr>
            <a:xfrm>
              <a:off x="57897" y="3667217"/>
              <a:ext cx="2863749" cy="2678640"/>
            </a:xfrm>
            <a:prstGeom prst="rect">
              <a:avLst/>
            </a:prstGeom>
          </p:spPr>
        </p:pic>
        <p:sp>
          <p:nvSpPr>
            <p:cNvPr id="30" name="TextBox 29">
              <a:extLst>
                <a:ext uri="{FF2B5EF4-FFF2-40B4-BE49-F238E27FC236}">
                  <a16:creationId xmlns:a16="http://schemas.microsoft.com/office/drawing/2014/main" id="{E8881AA2-B43F-4E9B-A626-2478A3C11E7A}"/>
                </a:ext>
              </a:extLst>
            </p:cNvPr>
            <p:cNvSpPr txBox="1"/>
            <p:nvPr/>
          </p:nvSpPr>
          <p:spPr>
            <a:xfrm>
              <a:off x="186270" y="4156009"/>
              <a:ext cx="2592582" cy="1774723"/>
            </a:xfrm>
            <a:prstGeom prst="rect">
              <a:avLst/>
            </a:prstGeom>
            <a:noFill/>
          </p:spPr>
          <p:txBody>
            <a:bodyPr wrap="square">
              <a:spAutoFit/>
            </a:bodyPr>
            <a:lstStyle/>
            <a:p>
              <a:pPr algn="ctr"/>
              <a:r>
                <a:rPr lang="en-US" sz="1700" b="1" dirty="0">
                  <a:latin typeface="Comic Sans MS" panose="030F0702030302020204" pitchFamily="66" charset="0"/>
                </a:rPr>
                <a:t>How to define directionality and concrete mission goals responding to environmental and societal needs within STI policies? </a:t>
              </a:r>
            </a:p>
          </p:txBody>
        </p:sp>
      </p:grpSp>
      <p:grpSp>
        <p:nvGrpSpPr>
          <p:cNvPr id="31" name="Group 30">
            <a:extLst>
              <a:ext uri="{FF2B5EF4-FFF2-40B4-BE49-F238E27FC236}">
                <a16:creationId xmlns:a16="http://schemas.microsoft.com/office/drawing/2014/main" id="{C2A67E74-3511-4521-A3ED-CD8C48A8F0E0}"/>
              </a:ext>
            </a:extLst>
          </p:cNvPr>
          <p:cNvGrpSpPr/>
          <p:nvPr/>
        </p:nvGrpSpPr>
        <p:grpSpPr>
          <a:xfrm>
            <a:off x="9031378" y="3877925"/>
            <a:ext cx="2689494" cy="2345575"/>
            <a:chOff x="6386838" y="3864752"/>
            <a:chExt cx="2689494" cy="2345575"/>
          </a:xfrm>
        </p:grpSpPr>
        <p:pic>
          <p:nvPicPr>
            <p:cNvPr id="32" name="Picture 31">
              <a:extLst>
                <a:ext uri="{FF2B5EF4-FFF2-40B4-BE49-F238E27FC236}">
                  <a16:creationId xmlns:a16="http://schemas.microsoft.com/office/drawing/2014/main" id="{9FD25A59-1029-45B4-AF9C-A935B3EA969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1325095">
              <a:off x="6386838" y="3864752"/>
              <a:ext cx="2689494" cy="2345575"/>
            </a:xfrm>
            <a:prstGeom prst="rect">
              <a:avLst/>
            </a:prstGeom>
          </p:spPr>
        </p:pic>
        <p:sp>
          <p:nvSpPr>
            <p:cNvPr id="33" name="TextBox 32">
              <a:extLst>
                <a:ext uri="{FF2B5EF4-FFF2-40B4-BE49-F238E27FC236}">
                  <a16:creationId xmlns:a16="http://schemas.microsoft.com/office/drawing/2014/main" id="{CB112485-DBCB-42AA-B450-E513FF76F54B}"/>
                </a:ext>
              </a:extLst>
            </p:cNvPr>
            <p:cNvSpPr txBox="1"/>
            <p:nvPr/>
          </p:nvSpPr>
          <p:spPr>
            <a:xfrm rot="21315763">
              <a:off x="6532888" y="4756743"/>
              <a:ext cx="2314510" cy="353943"/>
            </a:xfrm>
            <a:prstGeom prst="rect">
              <a:avLst/>
            </a:prstGeom>
            <a:noFill/>
          </p:spPr>
          <p:txBody>
            <a:bodyPr wrap="square">
              <a:spAutoFit/>
            </a:bodyPr>
            <a:lstStyle/>
            <a:p>
              <a:pPr algn="ctr"/>
              <a:endParaRPr lang="en-US" sz="1700" b="1" dirty="0">
                <a:latin typeface="Comic Sans MS" panose="030F0702030302020204" pitchFamily="66" charset="0"/>
              </a:endParaRPr>
            </a:p>
          </p:txBody>
        </p:sp>
      </p:grpSp>
      <p:grpSp>
        <p:nvGrpSpPr>
          <p:cNvPr id="34" name="Group 33">
            <a:extLst>
              <a:ext uri="{FF2B5EF4-FFF2-40B4-BE49-F238E27FC236}">
                <a16:creationId xmlns:a16="http://schemas.microsoft.com/office/drawing/2014/main" id="{C93A2FFD-66FC-4128-90DF-B7D9CD80CE21}"/>
              </a:ext>
            </a:extLst>
          </p:cNvPr>
          <p:cNvGrpSpPr/>
          <p:nvPr/>
        </p:nvGrpSpPr>
        <p:grpSpPr>
          <a:xfrm rot="21004013">
            <a:off x="2386841" y="3779433"/>
            <a:ext cx="2726395" cy="2452742"/>
            <a:chOff x="2787927" y="3712668"/>
            <a:chExt cx="2726395" cy="2452742"/>
          </a:xfrm>
        </p:grpSpPr>
        <p:pic>
          <p:nvPicPr>
            <p:cNvPr id="35" name="Picture 34">
              <a:extLst>
                <a:ext uri="{FF2B5EF4-FFF2-40B4-BE49-F238E27FC236}">
                  <a16:creationId xmlns:a16="http://schemas.microsoft.com/office/drawing/2014/main" id="{655598D5-E32B-42BF-B450-B4CB07F2752D}"/>
                </a:ext>
              </a:extLst>
            </p:cNvPr>
            <p:cNvPicPr>
              <a:picLocks noChangeAspect="1"/>
            </p:cNvPicPr>
            <p:nvPr/>
          </p:nvPicPr>
          <p:blipFill>
            <a:blip r:embed="rId7"/>
            <a:stretch>
              <a:fillRect/>
            </a:stretch>
          </p:blipFill>
          <p:spPr>
            <a:xfrm rot="391587">
              <a:off x="2787927" y="3712668"/>
              <a:ext cx="2726395" cy="2452742"/>
            </a:xfrm>
            <a:prstGeom prst="rect">
              <a:avLst/>
            </a:prstGeom>
          </p:spPr>
        </p:pic>
        <p:sp>
          <p:nvSpPr>
            <p:cNvPr id="36" name="TextBox 35">
              <a:extLst>
                <a:ext uri="{FF2B5EF4-FFF2-40B4-BE49-F238E27FC236}">
                  <a16:creationId xmlns:a16="http://schemas.microsoft.com/office/drawing/2014/main" id="{2D2DFC7B-7954-41BA-8142-41BB69E9E666}"/>
                </a:ext>
              </a:extLst>
            </p:cNvPr>
            <p:cNvSpPr txBox="1"/>
            <p:nvPr/>
          </p:nvSpPr>
          <p:spPr>
            <a:xfrm rot="473866">
              <a:off x="3088474" y="4196237"/>
              <a:ext cx="2290606" cy="1400383"/>
            </a:xfrm>
            <a:prstGeom prst="rect">
              <a:avLst/>
            </a:prstGeom>
            <a:noFill/>
          </p:spPr>
          <p:txBody>
            <a:bodyPr wrap="square">
              <a:spAutoFit/>
            </a:bodyPr>
            <a:lstStyle/>
            <a:p>
              <a:r>
                <a:rPr lang="en-US" sz="1700" b="1" dirty="0">
                  <a:latin typeface="Comic Sans MS" panose="030F0702030302020204" pitchFamily="66" charset="0"/>
                </a:rPr>
                <a:t>What priority areas for action to embed SDGs within STI policy frameworks? </a:t>
              </a:r>
            </a:p>
          </p:txBody>
        </p:sp>
      </p:grpSp>
      <p:pic>
        <p:nvPicPr>
          <p:cNvPr id="37" name="Picture 36">
            <a:extLst>
              <a:ext uri="{FF2B5EF4-FFF2-40B4-BE49-F238E27FC236}">
                <a16:creationId xmlns:a16="http://schemas.microsoft.com/office/drawing/2014/main" id="{50094A53-3E7E-4A14-9ECC-3456E81E1B52}"/>
              </a:ext>
            </a:extLst>
          </p:cNvPr>
          <p:cNvPicPr>
            <a:picLocks noChangeAspect="1"/>
          </p:cNvPicPr>
          <p:nvPr/>
        </p:nvPicPr>
        <p:blipFill>
          <a:blip r:embed="rId8"/>
          <a:stretch>
            <a:fillRect/>
          </a:stretch>
        </p:blipFill>
        <p:spPr>
          <a:xfrm>
            <a:off x="6954124" y="189380"/>
            <a:ext cx="3230485" cy="2987879"/>
          </a:xfrm>
          <a:prstGeom prst="rect">
            <a:avLst/>
          </a:prstGeom>
        </p:spPr>
      </p:pic>
      <p:sp>
        <p:nvSpPr>
          <p:cNvPr id="7" name="Rectangle 6">
            <a:extLst>
              <a:ext uri="{FF2B5EF4-FFF2-40B4-BE49-F238E27FC236}">
                <a16:creationId xmlns:a16="http://schemas.microsoft.com/office/drawing/2014/main" id="{8AFF8AF6-01E4-4945-A8BB-6524E5FC674D}"/>
              </a:ext>
            </a:extLst>
          </p:cNvPr>
          <p:cNvSpPr/>
          <p:nvPr/>
        </p:nvSpPr>
        <p:spPr>
          <a:xfrm>
            <a:off x="7190410" y="485009"/>
            <a:ext cx="2757911" cy="2308324"/>
          </a:xfrm>
          <a:prstGeom prst="rect">
            <a:avLst/>
          </a:prstGeom>
        </p:spPr>
        <p:txBody>
          <a:bodyPr wrap="square">
            <a:spAutoFit/>
          </a:bodyPr>
          <a:lstStyle/>
          <a:p>
            <a:pPr algn="ctr"/>
            <a:r>
              <a:rPr lang="en-US" b="1" dirty="0">
                <a:latin typeface="Comic Sans MS" panose="030F0702030302020204" pitchFamily="66" charset="0"/>
              </a:rPr>
              <a:t>How to align STI governance structures to the global SDGs framework? (policy advice, steering and funding, co-ordination, and evaluation and monitoring…)</a:t>
            </a:r>
          </a:p>
        </p:txBody>
      </p:sp>
      <p:sp>
        <p:nvSpPr>
          <p:cNvPr id="9" name="Rectangle 8">
            <a:extLst>
              <a:ext uri="{FF2B5EF4-FFF2-40B4-BE49-F238E27FC236}">
                <a16:creationId xmlns:a16="http://schemas.microsoft.com/office/drawing/2014/main" id="{A3416CA0-E7D2-43AC-9BFA-67CB373762B3}"/>
              </a:ext>
            </a:extLst>
          </p:cNvPr>
          <p:cNvSpPr/>
          <p:nvPr/>
        </p:nvSpPr>
        <p:spPr>
          <a:xfrm>
            <a:off x="9467958" y="4294463"/>
            <a:ext cx="2111856" cy="1477328"/>
          </a:xfrm>
          <a:prstGeom prst="rect">
            <a:avLst/>
          </a:prstGeom>
        </p:spPr>
        <p:txBody>
          <a:bodyPr wrap="square">
            <a:spAutoFit/>
          </a:bodyPr>
          <a:lstStyle/>
          <a:p>
            <a:r>
              <a:rPr lang="en-US" b="1" dirty="0">
                <a:latin typeface="Comic Sans MS" panose="030F0702030302020204" pitchFamily="66" charset="0"/>
              </a:rPr>
              <a:t>What frameworks for STI are needed for inclusion in decision-making</a:t>
            </a:r>
            <a:r>
              <a:rPr lang="en-US" dirty="0"/>
              <a:t>? </a:t>
            </a:r>
          </a:p>
        </p:txBody>
      </p:sp>
      <p:pic>
        <p:nvPicPr>
          <p:cNvPr id="38" name="Picture 37" descr="A black and white logo&#10;&#10;Description automatically generated with medium confidence">
            <a:extLst>
              <a:ext uri="{FF2B5EF4-FFF2-40B4-BE49-F238E27FC236}">
                <a16:creationId xmlns:a16="http://schemas.microsoft.com/office/drawing/2014/main" id="{1AB41C71-49BD-45A4-9250-05436C2AFE2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162132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81582" y="3528291"/>
            <a:ext cx="3432383" cy="3191164"/>
            <a:chOff x="1992826" y="1389467"/>
            <a:chExt cx="5158348" cy="4917289"/>
          </a:xfrm>
        </p:grpSpPr>
        <p:pic>
          <p:nvPicPr>
            <p:cNvPr id="5"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826" y="1389467"/>
              <a:ext cx="5158348" cy="491728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Chart&#10;&#10;Description automatically generated">
              <a:extLst>
                <a:ext uri="{FF2B5EF4-FFF2-40B4-BE49-F238E27FC236}">
                  <a16:creationId xmlns:a16="http://schemas.microsoft.com/office/drawing/2014/main" id="{D2D11A8A-BC4A-4D8A-8616-5F2CB38AE429}"/>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3271285" y="2548674"/>
              <a:ext cx="2601430" cy="2598874"/>
            </a:xfrm>
            <a:prstGeom prst="rect">
              <a:avLst/>
            </a:prstGeom>
          </p:spPr>
        </p:pic>
      </p:grpSp>
    </p:spTree>
    <p:extLst>
      <p:ext uri="{BB962C8B-B14F-4D97-AF65-F5344CB8AC3E}">
        <p14:creationId xmlns:p14="http://schemas.microsoft.com/office/powerpoint/2010/main" val="187151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D29A2E0-D9C8-4827-9F8E-BAEE0F0A8F01}"/>
              </a:ext>
            </a:extLst>
          </p:cNvPr>
          <p:cNvSpPr/>
          <p:nvPr/>
        </p:nvSpPr>
        <p:spPr>
          <a:xfrm>
            <a:off x="7106474" y="4560147"/>
            <a:ext cx="5085525" cy="127459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a:solidFill>
                  <a:schemeClr val="tx1"/>
                </a:solidFill>
              </a:rPr>
              <a:t>Not legally binding, but governments expected to establish national frameworks for their achievement, monitor and review progress</a:t>
            </a:r>
            <a:endParaRPr lang="en-CH" sz="2000" dirty="0">
              <a:solidFill>
                <a:schemeClr val="tx1"/>
              </a:solidFill>
            </a:endParaRPr>
          </a:p>
        </p:txBody>
      </p:sp>
      <p:sp>
        <p:nvSpPr>
          <p:cNvPr id="16" name="Rectangle: Rounded Corners 15">
            <a:extLst>
              <a:ext uri="{FF2B5EF4-FFF2-40B4-BE49-F238E27FC236}">
                <a16:creationId xmlns:a16="http://schemas.microsoft.com/office/drawing/2014/main" id="{C14B3128-E318-4933-ABF7-24EF8F3698EC}"/>
              </a:ext>
            </a:extLst>
          </p:cNvPr>
          <p:cNvSpPr/>
          <p:nvPr/>
        </p:nvSpPr>
        <p:spPr>
          <a:xfrm>
            <a:off x="7106476" y="3550754"/>
            <a:ext cx="5085524" cy="80696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a:solidFill>
                  <a:schemeClr val="tx1"/>
                </a:solidFill>
              </a:rPr>
              <a:t>Everyone has to do their part: governments, the private sector, civil society</a:t>
            </a:r>
            <a:endParaRPr lang="en-GB" sz="2000" dirty="0">
              <a:solidFill>
                <a:schemeClr val="tx1"/>
              </a:solidFill>
            </a:endParaRPr>
          </a:p>
        </p:txBody>
      </p:sp>
      <p:sp>
        <p:nvSpPr>
          <p:cNvPr id="17" name="Rectangle: Rounded Corners 16">
            <a:extLst>
              <a:ext uri="{FF2B5EF4-FFF2-40B4-BE49-F238E27FC236}">
                <a16:creationId xmlns:a16="http://schemas.microsoft.com/office/drawing/2014/main" id="{286B8A90-E36B-46AF-BD45-5E58E916BB12}"/>
              </a:ext>
            </a:extLst>
          </p:cNvPr>
          <p:cNvSpPr/>
          <p:nvPr/>
        </p:nvSpPr>
        <p:spPr>
          <a:xfrm>
            <a:off x="7106476" y="2441557"/>
            <a:ext cx="5085523" cy="80696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a:solidFill>
                  <a:schemeClr val="tx1"/>
                </a:solidFill>
              </a:rPr>
              <a:t>Accepted by all countries and apply to all</a:t>
            </a:r>
          </a:p>
        </p:txBody>
      </p:sp>
      <p:sp>
        <p:nvSpPr>
          <p:cNvPr id="18" name="Rectangle: Rounded Corners 17">
            <a:extLst>
              <a:ext uri="{FF2B5EF4-FFF2-40B4-BE49-F238E27FC236}">
                <a16:creationId xmlns:a16="http://schemas.microsoft.com/office/drawing/2014/main" id="{D3936651-46A9-4424-8A94-15D2AD78AB94}"/>
              </a:ext>
            </a:extLst>
          </p:cNvPr>
          <p:cNvSpPr/>
          <p:nvPr/>
        </p:nvSpPr>
        <p:spPr>
          <a:xfrm>
            <a:off x="7106478" y="1327663"/>
            <a:ext cx="5085522" cy="91146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a:solidFill>
                  <a:schemeClr val="tx1"/>
                </a:solidFill>
              </a:rPr>
              <a:t>17 global goals to eradicate poverty, protect the planet and ensure prosperity for all by 2030</a:t>
            </a:r>
          </a:p>
        </p:txBody>
      </p:sp>
      <p:sp>
        <p:nvSpPr>
          <p:cNvPr id="20" name="Title 1">
            <a:extLst>
              <a:ext uri="{FF2B5EF4-FFF2-40B4-BE49-F238E27FC236}">
                <a16:creationId xmlns:a16="http://schemas.microsoft.com/office/drawing/2014/main" id="{5DE17F19-F436-4EE8-A898-1CB2D263B088}"/>
              </a:ext>
            </a:extLst>
          </p:cNvPr>
          <p:cNvSpPr txBox="1">
            <a:spLocks/>
          </p:cNvSpPr>
          <p:nvPr/>
        </p:nvSpPr>
        <p:spPr>
          <a:xfrm>
            <a:off x="0" y="171174"/>
            <a:ext cx="6114473" cy="9836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2800" b="1">
                <a:solidFill>
                  <a:srgbClr val="FFFFFF"/>
                </a:solidFill>
                <a:latin typeface="+mn-lt"/>
              </a:rPr>
              <a:t>The Sustainable Development Goals</a:t>
            </a:r>
            <a:endParaRPr lang="en-GB" sz="2400" dirty="0">
              <a:solidFill>
                <a:srgbClr val="FFFFFF"/>
              </a:solidFill>
              <a:latin typeface="+mn-lt"/>
            </a:endParaRPr>
          </a:p>
        </p:txBody>
      </p:sp>
      <p:pic>
        <p:nvPicPr>
          <p:cNvPr id="1026" name="Picture 2" descr="2030 agenda - - Terre des Hommes">
            <a:extLst>
              <a:ext uri="{FF2B5EF4-FFF2-40B4-BE49-F238E27FC236}">
                <a16:creationId xmlns:a16="http://schemas.microsoft.com/office/drawing/2014/main" id="{E93FC224-6A0A-4CB2-B6CD-3B26F915B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324" y="138969"/>
            <a:ext cx="1852819" cy="10375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text, roulette, black&#10;&#10;Description automatically generated">
            <a:extLst>
              <a:ext uri="{FF2B5EF4-FFF2-40B4-BE49-F238E27FC236}">
                <a16:creationId xmlns:a16="http://schemas.microsoft.com/office/drawing/2014/main" id="{95F7C1A5-DD69-0D25-36FC-C0794F85B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657" y="-135796"/>
            <a:ext cx="1647055" cy="1647055"/>
          </a:xfrm>
          <a:prstGeom prst="rect">
            <a:avLst/>
          </a:prstGeom>
        </p:spPr>
      </p:pic>
      <p:grpSp>
        <p:nvGrpSpPr>
          <p:cNvPr id="47" name="Group 46">
            <a:extLst>
              <a:ext uri="{FF2B5EF4-FFF2-40B4-BE49-F238E27FC236}">
                <a16:creationId xmlns:a16="http://schemas.microsoft.com/office/drawing/2014/main" id="{06F17613-FDEA-4793-9DF1-35846EB7199F}"/>
              </a:ext>
            </a:extLst>
          </p:cNvPr>
          <p:cNvGrpSpPr/>
          <p:nvPr/>
        </p:nvGrpSpPr>
        <p:grpSpPr>
          <a:xfrm>
            <a:off x="-46860" y="1530088"/>
            <a:ext cx="6858045" cy="4217528"/>
            <a:chOff x="-46860" y="1530088"/>
            <a:chExt cx="6858045" cy="4217528"/>
          </a:xfrm>
        </p:grpSpPr>
        <p:sp>
          <p:nvSpPr>
            <p:cNvPr id="38" name="Rectangle: Rounded Corners 37">
              <a:extLst>
                <a:ext uri="{FF2B5EF4-FFF2-40B4-BE49-F238E27FC236}">
                  <a16:creationId xmlns:a16="http://schemas.microsoft.com/office/drawing/2014/main" id="{98B87A8A-ECCC-4FF7-8FC4-5553237BFC8F}"/>
                </a:ext>
              </a:extLst>
            </p:cNvPr>
            <p:cNvSpPr/>
            <p:nvPr/>
          </p:nvSpPr>
          <p:spPr>
            <a:xfrm>
              <a:off x="0" y="1530088"/>
              <a:ext cx="6811185" cy="911469"/>
            </a:xfrm>
            <a:prstGeom prst="roundRect">
              <a:avLst/>
            </a:prstGeom>
            <a:solidFill>
              <a:srgbClr val="D3AA45">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2D9CCAF-15E0-48C6-AD35-AA54216CC278}"/>
                </a:ext>
              </a:extLst>
            </p:cNvPr>
            <p:cNvSpPr/>
            <p:nvPr/>
          </p:nvSpPr>
          <p:spPr>
            <a:xfrm>
              <a:off x="-46860" y="4897879"/>
              <a:ext cx="6811185" cy="849737"/>
            </a:xfrm>
            <a:prstGeom prst="roundRect">
              <a:avLst/>
            </a:prstGeom>
            <a:solidFill>
              <a:srgbClr val="C00000">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2801492-5390-46F2-91C4-F1F1FCAC361D}"/>
                </a:ext>
              </a:extLst>
            </p:cNvPr>
            <p:cNvSpPr/>
            <p:nvPr/>
          </p:nvSpPr>
          <p:spPr>
            <a:xfrm>
              <a:off x="-30525" y="4051982"/>
              <a:ext cx="6811185" cy="849736"/>
            </a:xfrm>
            <a:prstGeom prst="roundRect">
              <a:avLst/>
            </a:prstGeom>
            <a:solidFill>
              <a:srgbClr val="EFEF0B">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FF629F27-555E-491B-A544-644BAD73C6B7}"/>
                </a:ext>
              </a:extLst>
            </p:cNvPr>
            <p:cNvSpPr/>
            <p:nvPr/>
          </p:nvSpPr>
          <p:spPr>
            <a:xfrm>
              <a:off x="-14190" y="3249936"/>
              <a:ext cx="6811185" cy="806968"/>
            </a:xfrm>
            <a:prstGeom prst="roundRect">
              <a:avLst/>
            </a:prstGeom>
            <a:solidFill>
              <a:srgbClr val="006666">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E650FE9-785B-4873-B89F-88A9B53DE6F2}"/>
                </a:ext>
              </a:extLst>
            </p:cNvPr>
            <p:cNvSpPr/>
            <p:nvPr/>
          </p:nvSpPr>
          <p:spPr>
            <a:xfrm>
              <a:off x="0" y="2415993"/>
              <a:ext cx="6811185" cy="806968"/>
            </a:xfrm>
            <a:prstGeom prst="roundRect">
              <a:avLst/>
            </a:prstGeom>
            <a:solidFill>
              <a:srgbClr val="11FF7D">
                <a:alpha val="1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upo 28">
              <a:extLst>
                <a:ext uri="{FF2B5EF4-FFF2-40B4-BE49-F238E27FC236}">
                  <a16:creationId xmlns:a16="http://schemas.microsoft.com/office/drawing/2014/main" id="{7A403A20-15B6-4A10-972B-9E0425BB2870}"/>
                </a:ext>
              </a:extLst>
            </p:cNvPr>
            <p:cNvGrpSpPr>
              <a:grpSpLocks noChangeAspect="1"/>
            </p:cNvGrpSpPr>
            <p:nvPr/>
          </p:nvGrpSpPr>
          <p:grpSpPr>
            <a:xfrm>
              <a:off x="2457105" y="1632100"/>
              <a:ext cx="3866335" cy="4015626"/>
              <a:chOff x="663106" y="2013095"/>
              <a:chExt cx="4039124" cy="4195087"/>
            </a:xfrm>
          </p:grpSpPr>
          <p:pic>
            <p:nvPicPr>
              <p:cNvPr id="13" name="Imagen 11">
                <a:extLst>
                  <a:ext uri="{FF2B5EF4-FFF2-40B4-BE49-F238E27FC236}">
                    <a16:creationId xmlns:a16="http://schemas.microsoft.com/office/drawing/2014/main" id="{BC696734-69E0-44E0-83EC-2ECAEBE21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2016406"/>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4" name="Imagen 12">
                <a:extLst>
                  <a:ext uri="{FF2B5EF4-FFF2-40B4-BE49-F238E27FC236}">
                    <a16:creationId xmlns:a16="http://schemas.microsoft.com/office/drawing/2014/main" id="{A25AC24A-9A1A-4FE2-A8C2-3ADFA310F8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03558" y="2023423"/>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9" name="Imagen 13">
                <a:extLst>
                  <a:ext uri="{FF2B5EF4-FFF2-40B4-BE49-F238E27FC236}">
                    <a16:creationId xmlns:a16="http://schemas.microsoft.com/office/drawing/2014/main" id="{214B3043-3FDB-4A0A-9FCB-8102C3F818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782" y="2016406"/>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1" name="Imagen 14">
                <a:extLst>
                  <a:ext uri="{FF2B5EF4-FFF2-40B4-BE49-F238E27FC236}">
                    <a16:creationId xmlns:a16="http://schemas.microsoft.com/office/drawing/2014/main" id="{8967AA93-F272-42B1-A1DB-9B16EB80A8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182" y="2023423"/>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2" name="Imagen 15">
                <a:extLst>
                  <a:ext uri="{FF2B5EF4-FFF2-40B4-BE49-F238E27FC236}">
                    <a16:creationId xmlns:a16="http://schemas.microsoft.com/office/drawing/2014/main" id="{28F17DC2-5687-4AAD-AE4E-A2F0E0EAB5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982230" y="2013095"/>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3" name="Imagen 16">
                <a:extLst>
                  <a:ext uri="{FF2B5EF4-FFF2-40B4-BE49-F238E27FC236}">
                    <a16:creationId xmlns:a16="http://schemas.microsoft.com/office/drawing/2014/main" id="{8ABF590A-E7FB-45E7-AED9-D6DF43853F5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77334" y="2884350"/>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4" name="Imagen 17">
                <a:extLst>
                  <a:ext uri="{FF2B5EF4-FFF2-40B4-BE49-F238E27FC236}">
                    <a16:creationId xmlns:a16="http://schemas.microsoft.com/office/drawing/2014/main" id="{85C84729-395F-40EB-B9A2-B1CB40AD67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3106" y="3752294"/>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5" name="Imagen 18">
                <a:extLst>
                  <a:ext uri="{FF2B5EF4-FFF2-40B4-BE49-F238E27FC236}">
                    <a16:creationId xmlns:a16="http://schemas.microsoft.com/office/drawing/2014/main" id="{D0797C9D-CF60-42AD-B243-0D2D894B72B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503558" y="3752294"/>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6" name="Imagen 19">
                <a:extLst>
                  <a:ext uri="{FF2B5EF4-FFF2-40B4-BE49-F238E27FC236}">
                    <a16:creationId xmlns:a16="http://schemas.microsoft.com/office/drawing/2014/main" id="{FA447F20-9116-4699-A5BB-EB3C0A2F24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9782" y="3752294"/>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7" name="Imagen 20">
                <a:extLst>
                  <a:ext uri="{FF2B5EF4-FFF2-40B4-BE49-F238E27FC236}">
                    <a16:creationId xmlns:a16="http://schemas.microsoft.com/office/drawing/2014/main" id="{18AF4281-9B03-4598-8A29-24167F594D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4756" y="3747757"/>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8" name="Imagen 21">
                <a:extLst>
                  <a:ext uri="{FF2B5EF4-FFF2-40B4-BE49-F238E27FC236}">
                    <a16:creationId xmlns:a16="http://schemas.microsoft.com/office/drawing/2014/main" id="{AC009B4C-413E-4CFF-8D10-23E49DA897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9714" y="3747757"/>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29" name="Imagen 22">
                <a:extLst>
                  <a:ext uri="{FF2B5EF4-FFF2-40B4-BE49-F238E27FC236}">
                    <a16:creationId xmlns:a16="http://schemas.microsoft.com/office/drawing/2014/main" id="{3721765C-1034-41DF-A239-4C49F8FA497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03558" y="2884350"/>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0" name="Imagen 23">
                <a:extLst>
                  <a:ext uri="{FF2B5EF4-FFF2-40B4-BE49-F238E27FC236}">
                    <a16:creationId xmlns:a16="http://schemas.microsoft.com/office/drawing/2014/main" id="{43559973-8FDF-4BDA-8BB6-286988F8550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29782" y="2884350"/>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1" name="Imagen 24">
                <a:extLst>
                  <a:ext uri="{FF2B5EF4-FFF2-40B4-BE49-F238E27FC236}">
                    <a16:creationId xmlns:a16="http://schemas.microsoft.com/office/drawing/2014/main" id="{A6EAEB12-89B6-4FDD-BF54-FD57FA363BEA}"/>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3154756" y="2885590"/>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2" name="Imagen 25">
                <a:extLst>
                  <a:ext uri="{FF2B5EF4-FFF2-40B4-BE49-F238E27FC236}">
                    <a16:creationId xmlns:a16="http://schemas.microsoft.com/office/drawing/2014/main" id="{5E6AF28B-4B85-4D4A-899B-9CDE83B8E40F}"/>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3979714" y="2884350"/>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3" name="Imagen 26">
                <a:extLst>
                  <a:ext uri="{FF2B5EF4-FFF2-40B4-BE49-F238E27FC236}">
                    <a16:creationId xmlns:a16="http://schemas.microsoft.com/office/drawing/2014/main" id="{E8043B6C-C1F6-4DE9-A293-B38F8833E61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3106" y="4620238"/>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4" name="Imagen 27">
                <a:extLst>
                  <a:ext uri="{FF2B5EF4-FFF2-40B4-BE49-F238E27FC236}">
                    <a16:creationId xmlns:a16="http://schemas.microsoft.com/office/drawing/2014/main" id="{D2CD380A-5387-41AA-B341-131E7E618B9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3106" y="5488182"/>
                <a:ext cx="720000" cy="72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grpSp>
        <p:graphicFrame>
          <p:nvGraphicFramePr>
            <p:cNvPr id="35" name="Diagrama 30">
              <a:extLst>
                <a:ext uri="{FF2B5EF4-FFF2-40B4-BE49-F238E27FC236}">
                  <a16:creationId xmlns:a16="http://schemas.microsoft.com/office/drawing/2014/main" id="{3CC11C2C-FE10-4340-AE20-8E0CD8CFAEC6}"/>
                </a:ext>
              </a:extLst>
            </p:cNvPr>
            <p:cNvGraphicFramePr/>
            <p:nvPr>
              <p:extLst>
                <p:ext uri="{D42A27DB-BD31-4B8C-83A1-F6EECF244321}">
                  <p14:modId xmlns:p14="http://schemas.microsoft.com/office/powerpoint/2010/main" val="1576732565"/>
                </p:ext>
              </p:extLst>
            </p:nvPr>
          </p:nvGraphicFramePr>
          <p:xfrm>
            <a:off x="103745" y="1646138"/>
            <a:ext cx="2454295" cy="400158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6" name="AutoShape 6" descr="Cycling delivers on the Sustainable Development Goals – BooST">
              <a:extLst>
                <a:ext uri="{FF2B5EF4-FFF2-40B4-BE49-F238E27FC236}">
                  <a16:creationId xmlns:a16="http://schemas.microsoft.com/office/drawing/2014/main" id="{213EE2D3-939D-4227-8330-7D245FA7AC26}"/>
                </a:ext>
              </a:extLst>
            </p:cNvPr>
            <p:cNvSpPr>
              <a:spLocks noChangeAspect="1" noChangeArrowheads="1"/>
            </p:cNvSpPr>
            <p:nvPr/>
          </p:nvSpPr>
          <p:spPr bwMode="auto">
            <a:xfrm>
              <a:off x="4094480" y="393770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988B7F2-C006-00F4-6DC7-DEED26F3B916}"/>
                </a:ext>
              </a:extLst>
            </p:cNvPr>
            <p:cNvPicPr>
              <a:picLocks noChangeAspect="1"/>
            </p:cNvPicPr>
            <p:nvPr/>
          </p:nvPicPr>
          <p:blipFill>
            <a:blip r:embed="rId27"/>
            <a:stretch>
              <a:fillRect/>
            </a:stretch>
          </p:blipFill>
          <p:spPr>
            <a:xfrm>
              <a:off x="2480205" y="1641912"/>
              <a:ext cx="3840826" cy="743612"/>
            </a:xfrm>
            <a:prstGeom prst="rect">
              <a:avLst/>
            </a:prstGeom>
          </p:spPr>
        </p:pic>
        <p:pic>
          <p:nvPicPr>
            <p:cNvPr id="7" name="Picture 6">
              <a:extLst>
                <a:ext uri="{FF2B5EF4-FFF2-40B4-BE49-F238E27FC236}">
                  <a16:creationId xmlns:a16="http://schemas.microsoft.com/office/drawing/2014/main" id="{2AEF2484-2211-A6C3-9F77-45C5C0D56F29}"/>
                </a:ext>
              </a:extLst>
            </p:cNvPr>
            <p:cNvPicPr>
              <a:picLocks noChangeAspect="1"/>
            </p:cNvPicPr>
            <p:nvPr/>
          </p:nvPicPr>
          <p:blipFill>
            <a:blip r:embed="rId28"/>
            <a:stretch>
              <a:fillRect/>
            </a:stretch>
          </p:blipFill>
          <p:spPr>
            <a:xfrm>
              <a:off x="2470724" y="3269836"/>
              <a:ext cx="3827543" cy="722980"/>
            </a:xfrm>
            <a:prstGeom prst="rect">
              <a:avLst/>
            </a:prstGeom>
          </p:spPr>
        </p:pic>
        <p:pic>
          <p:nvPicPr>
            <p:cNvPr id="39" name="Picture 38">
              <a:extLst>
                <a:ext uri="{FF2B5EF4-FFF2-40B4-BE49-F238E27FC236}">
                  <a16:creationId xmlns:a16="http://schemas.microsoft.com/office/drawing/2014/main" id="{E1CAAC5E-E22C-E395-F260-85CAB4908855}"/>
                </a:ext>
              </a:extLst>
            </p:cNvPr>
            <p:cNvPicPr>
              <a:picLocks noChangeAspect="1"/>
            </p:cNvPicPr>
            <p:nvPr/>
          </p:nvPicPr>
          <p:blipFill>
            <a:blip r:embed="rId29"/>
            <a:stretch>
              <a:fillRect/>
            </a:stretch>
          </p:blipFill>
          <p:spPr>
            <a:xfrm>
              <a:off x="4094480" y="2457134"/>
              <a:ext cx="2207389" cy="719948"/>
            </a:xfrm>
            <a:prstGeom prst="rect">
              <a:avLst/>
            </a:prstGeom>
          </p:spPr>
        </p:pic>
        <p:pic>
          <p:nvPicPr>
            <p:cNvPr id="41" name="Picture 40">
              <a:extLst>
                <a:ext uri="{FF2B5EF4-FFF2-40B4-BE49-F238E27FC236}">
                  <a16:creationId xmlns:a16="http://schemas.microsoft.com/office/drawing/2014/main" id="{CB78FA1F-45C9-BC3F-119C-4B3B9F8B9E31}"/>
                </a:ext>
              </a:extLst>
            </p:cNvPr>
            <p:cNvPicPr>
              <a:picLocks noChangeAspect="1"/>
            </p:cNvPicPr>
            <p:nvPr/>
          </p:nvPicPr>
          <p:blipFill>
            <a:blip r:embed="rId30"/>
            <a:stretch>
              <a:fillRect/>
            </a:stretch>
          </p:blipFill>
          <p:spPr>
            <a:xfrm>
              <a:off x="2457402" y="2457117"/>
              <a:ext cx="688902" cy="682081"/>
            </a:xfrm>
            <a:prstGeom prst="rect">
              <a:avLst/>
            </a:prstGeom>
          </p:spPr>
        </p:pic>
        <p:pic>
          <p:nvPicPr>
            <p:cNvPr id="43" name="Picture 42">
              <a:extLst>
                <a:ext uri="{FF2B5EF4-FFF2-40B4-BE49-F238E27FC236}">
                  <a16:creationId xmlns:a16="http://schemas.microsoft.com/office/drawing/2014/main" id="{EB050289-0773-FC87-4837-BFE08504458E}"/>
                </a:ext>
              </a:extLst>
            </p:cNvPr>
            <p:cNvPicPr>
              <a:picLocks noChangeAspect="1"/>
            </p:cNvPicPr>
            <p:nvPr/>
          </p:nvPicPr>
          <p:blipFill>
            <a:blip r:embed="rId31"/>
            <a:stretch>
              <a:fillRect/>
            </a:stretch>
          </p:blipFill>
          <p:spPr>
            <a:xfrm>
              <a:off x="3275941" y="2427872"/>
              <a:ext cx="688902" cy="740570"/>
            </a:xfrm>
            <a:prstGeom prst="rect">
              <a:avLst/>
            </a:prstGeom>
          </p:spPr>
        </p:pic>
        <p:pic>
          <p:nvPicPr>
            <p:cNvPr id="45" name="Picture 44">
              <a:extLst>
                <a:ext uri="{FF2B5EF4-FFF2-40B4-BE49-F238E27FC236}">
                  <a16:creationId xmlns:a16="http://schemas.microsoft.com/office/drawing/2014/main" id="{B97DA8B7-C65F-6944-2B51-1929AB2C2C8F}"/>
                </a:ext>
              </a:extLst>
            </p:cNvPr>
            <p:cNvPicPr>
              <a:picLocks noChangeAspect="1"/>
            </p:cNvPicPr>
            <p:nvPr/>
          </p:nvPicPr>
          <p:blipFill>
            <a:blip r:embed="rId32"/>
            <a:stretch>
              <a:fillRect/>
            </a:stretch>
          </p:blipFill>
          <p:spPr>
            <a:xfrm>
              <a:off x="2456003" y="4127117"/>
              <a:ext cx="703920" cy="730994"/>
            </a:xfrm>
            <a:prstGeom prst="rect">
              <a:avLst/>
            </a:prstGeom>
          </p:spPr>
        </p:pic>
        <p:pic>
          <p:nvPicPr>
            <p:cNvPr id="46" name="Picture 45" descr="SDG SERIES: With SDGs Now Adopted, Human Rights Must Inform Implementation  and Accountability – Health and Human Rights Journal">
              <a:extLst>
                <a:ext uri="{FF2B5EF4-FFF2-40B4-BE49-F238E27FC236}">
                  <a16:creationId xmlns:a16="http://schemas.microsoft.com/office/drawing/2014/main" id="{B3604AFE-06DD-DE6B-18EA-BAE1FCC5EB2E}"/>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66229" t="66860" r="17153" b="3851"/>
            <a:stretch/>
          </p:blipFill>
          <p:spPr bwMode="auto">
            <a:xfrm>
              <a:off x="2381905" y="4939079"/>
              <a:ext cx="831942" cy="7464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731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ECD iLibrary | Home">
            <a:extLst>
              <a:ext uri="{FF2B5EF4-FFF2-40B4-BE49-F238E27FC236}">
                <a16:creationId xmlns:a16="http://schemas.microsoft.com/office/drawing/2014/main" id="{35698C28-CF17-46C2-8D99-9B494672A5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57937" y="1062318"/>
            <a:ext cx="7143335" cy="4375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F2744C-BD51-4862-9884-12B5D5EED1E3}"/>
              </a:ext>
            </a:extLst>
          </p:cNvPr>
          <p:cNvSpPr/>
          <p:nvPr/>
        </p:nvSpPr>
        <p:spPr>
          <a:xfrm>
            <a:off x="6022705" y="5844338"/>
            <a:ext cx="6096000" cy="523220"/>
          </a:xfrm>
          <a:prstGeom prst="rect">
            <a:avLst/>
          </a:prstGeom>
        </p:spPr>
        <p:txBody>
          <a:bodyPr>
            <a:spAutoFit/>
          </a:bodyPr>
          <a:lstStyle/>
          <a:p>
            <a:r>
              <a:rPr lang="en-US" sz="1400" dirty="0"/>
              <a:t>Fuente: David LeBlanc (2015). Towards integration at last? The sustainable development goals as a network of targets. DESA Working Paper No. 141.</a:t>
            </a:r>
          </a:p>
        </p:txBody>
      </p:sp>
      <p:sp>
        <p:nvSpPr>
          <p:cNvPr id="11" name="Title 1">
            <a:extLst>
              <a:ext uri="{FF2B5EF4-FFF2-40B4-BE49-F238E27FC236}">
                <a16:creationId xmlns:a16="http://schemas.microsoft.com/office/drawing/2014/main" id="{B13F09C3-4790-4440-9BA9-9176045B0079}"/>
              </a:ext>
            </a:extLst>
          </p:cNvPr>
          <p:cNvSpPr txBox="1">
            <a:spLocks/>
          </p:cNvSpPr>
          <p:nvPr/>
        </p:nvSpPr>
        <p:spPr>
          <a:xfrm>
            <a:off x="454081" y="2119446"/>
            <a:ext cx="4037815" cy="2552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2800" b="1" dirty="0">
                <a:solidFill>
                  <a:srgbClr val="FFFFFF"/>
                </a:solidFill>
                <a:latin typeface="+mn-lt"/>
              </a:rPr>
              <a:t>Interrelationships between Sustainable Development Goals</a:t>
            </a:r>
            <a:endParaRPr lang="en-GB" sz="2400" dirty="0">
              <a:solidFill>
                <a:srgbClr val="FFFFFF"/>
              </a:solidFill>
              <a:latin typeface="+mn-lt"/>
            </a:endParaRPr>
          </a:p>
        </p:txBody>
      </p:sp>
      <p:pic>
        <p:nvPicPr>
          <p:cNvPr id="10" name="Picture 9" descr="A black and white logo&#10;&#10;Description automatically generated with medium confidence">
            <a:extLst>
              <a:ext uri="{FF2B5EF4-FFF2-40B4-BE49-F238E27FC236}">
                <a16:creationId xmlns:a16="http://schemas.microsoft.com/office/drawing/2014/main" id="{F595A372-A876-4CE9-ACA5-D10B44A65A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119898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AA425B-2C31-450F-A082-FE0C9E4415CF}"/>
              </a:ext>
            </a:extLst>
          </p:cNvPr>
          <p:cNvPicPr>
            <a:picLocks noChangeAspect="1"/>
          </p:cNvPicPr>
          <p:nvPr/>
        </p:nvPicPr>
        <p:blipFill>
          <a:blip r:embed="rId2"/>
          <a:stretch>
            <a:fillRect/>
          </a:stretch>
        </p:blipFill>
        <p:spPr>
          <a:xfrm>
            <a:off x="10444427" y="1154774"/>
            <a:ext cx="1348954" cy="15340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a:extLst>
              <a:ext uri="{FF2B5EF4-FFF2-40B4-BE49-F238E27FC236}">
                <a16:creationId xmlns:a16="http://schemas.microsoft.com/office/drawing/2014/main" id="{8712E107-33C4-4885-A46E-EC01DB7B8D48}"/>
              </a:ext>
            </a:extLst>
          </p:cNvPr>
          <p:cNvSpPr txBox="1"/>
          <p:nvPr/>
        </p:nvSpPr>
        <p:spPr>
          <a:xfrm rot="680420">
            <a:off x="6966423" y="737288"/>
            <a:ext cx="3982184" cy="877163"/>
          </a:xfrm>
          <a:prstGeom prst="rect">
            <a:avLst/>
          </a:prstGeom>
          <a:noFill/>
        </p:spPr>
        <p:txBody>
          <a:bodyPr wrap="square">
            <a:spAutoFit/>
          </a:bodyPr>
          <a:lstStyle/>
          <a:p>
            <a:pPr algn="ctr"/>
            <a:r>
              <a:rPr lang="en-US" sz="1600" b="1" dirty="0">
                <a:solidFill>
                  <a:schemeClr val="accent2"/>
                </a:solidFill>
              </a:rPr>
              <a:t>Time dimension : Where does a country want to be in 5, 10 ..years?</a:t>
            </a:r>
          </a:p>
          <a:p>
            <a:pPr algn="ctr"/>
            <a:endParaRPr lang="fr-FR" sz="1900" b="1" dirty="0">
              <a:solidFill>
                <a:schemeClr val="tx1"/>
              </a:solidFill>
            </a:endParaRPr>
          </a:p>
        </p:txBody>
      </p:sp>
      <p:grpSp>
        <p:nvGrpSpPr>
          <p:cNvPr id="13" name="Group 12">
            <a:extLst>
              <a:ext uri="{FF2B5EF4-FFF2-40B4-BE49-F238E27FC236}">
                <a16:creationId xmlns:a16="http://schemas.microsoft.com/office/drawing/2014/main" id="{7EB1316B-0E37-42B5-A00C-7983AA6F1428}"/>
              </a:ext>
            </a:extLst>
          </p:cNvPr>
          <p:cNvGrpSpPr/>
          <p:nvPr/>
        </p:nvGrpSpPr>
        <p:grpSpPr>
          <a:xfrm>
            <a:off x="6930686" y="1061605"/>
            <a:ext cx="4061771" cy="996546"/>
            <a:chOff x="4059151" y="2740408"/>
            <a:chExt cx="5487441" cy="1424524"/>
          </a:xfrm>
        </p:grpSpPr>
        <p:sp>
          <p:nvSpPr>
            <p:cNvPr id="6" name="Arrow: Right 5">
              <a:extLst>
                <a:ext uri="{FF2B5EF4-FFF2-40B4-BE49-F238E27FC236}">
                  <a16:creationId xmlns:a16="http://schemas.microsoft.com/office/drawing/2014/main" id="{FFFB036D-7DE1-4F15-8D51-BC6F7174702B}"/>
                </a:ext>
              </a:extLst>
            </p:cNvPr>
            <p:cNvSpPr/>
            <p:nvPr/>
          </p:nvSpPr>
          <p:spPr>
            <a:xfrm rot="667898">
              <a:off x="9140192" y="3855798"/>
              <a:ext cx="406400" cy="228429"/>
            </a:xfrm>
            <a:prstGeom prst="rightArrow">
              <a:avLst/>
            </a:prstGeom>
            <a:solidFill>
              <a:srgbClr val="969696"/>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BC2E19A0-A244-49F1-A479-6ECE4023D2C4}"/>
                </a:ext>
              </a:extLst>
            </p:cNvPr>
            <p:cNvGrpSpPr/>
            <p:nvPr/>
          </p:nvGrpSpPr>
          <p:grpSpPr>
            <a:xfrm>
              <a:off x="4059151" y="2740408"/>
              <a:ext cx="5383376" cy="1424524"/>
              <a:chOff x="4059151" y="2740408"/>
              <a:chExt cx="5383376" cy="1424524"/>
            </a:xfrm>
          </p:grpSpPr>
          <p:pic>
            <p:nvPicPr>
              <p:cNvPr id="4" name="Picture 3">
                <a:extLst>
                  <a:ext uri="{FF2B5EF4-FFF2-40B4-BE49-F238E27FC236}">
                    <a16:creationId xmlns:a16="http://schemas.microsoft.com/office/drawing/2014/main" id="{3A6FC50C-8657-4ED6-8749-6A42BCA966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727813" flipH="1">
                <a:off x="4059151" y="2740408"/>
                <a:ext cx="970915" cy="538300"/>
              </a:xfrm>
              <a:prstGeom prst="rect">
                <a:avLst/>
              </a:prstGeom>
            </p:spPr>
          </p:pic>
          <p:pic>
            <p:nvPicPr>
              <p:cNvPr id="7" name="Picture 6">
                <a:extLst>
                  <a:ext uri="{FF2B5EF4-FFF2-40B4-BE49-F238E27FC236}">
                    <a16:creationId xmlns:a16="http://schemas.microsoft.com/office/drawing/2014/main" id="{D4488EFC-D1D2-4BEC-AEBC-9B0D6A6116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611219" flipH="1">
                <a:off x="8536700" y="3612482"/>
                <a:ext cx="905827" cy="552450"/>
              </a:xfrm>
              <a:prstGeom prst="rect">
                <a:avLst/>
              </a:prstGeom>
            </p:spPr>
          </p:pic>
          <p:cxnSp>
            <p:nvCxnSpPr>
              <p:cNvPr id="9" name="Straight Connector 8">
                <a:extLst>
                  <a:ext uri="{FF2B5EF4-FFF2-40B4-BE49-F238E27FC236}">
                    <a16:creationId xmlns:a16="http://schemas.microsoft.com/office/drawing/2014/main" id="{1BDFEEA9-E1FA-49F4-96B8-F45CD708CE5F}"/>
                  </a:ext>
                </a:extLst>
              </p:cNvPr>
              <p:cNvCxnSpPr>
                <a:cxnSpLocks/>
              </p:cNvCxnSpPr>
              <p:nvPr/>
            </p:nvCxnSpPr>
            <p:spPr>
              <a:xfrm>
                <a:off x="4880971" y="3068227"/>
                <a:ext cx="3925234" cy="808515"/>
              </a:xfrm>
              <a:prstGeom prst="line">
                <a:avLst/>
              </a:prstGeom>
              <a:ln w="8890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0" name="Title 1">
            <a:extLst>
              <a:ext uri="{FF2B5EF4-FFF2-40B4-BE49-F238E27FC236}">
                <a16:creationId xmlns:a16="http://schemas.microsoft.com/office/drawing/2014/main" id="{2F03BCC4-1CC4-4400-A32E-6014113B81A7}"/>
              </a:ext>
            </a:extLst>
          </p:cNvPr>
          <p:cNvSpPr txBox="1">
            <a:spLocks/>
          </p:cNvSpPr>
          <p:nvPr/>
        </p:nvSpPr>
        <p:spPr>
          <a:xfrm>
            <a:off x="0" y="171174"/>
            <a:ext cx="6114473" cy="9836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600" b="1" dirty="0">
                <a:solidFill>
                  <a:srgbClr val="FFFFFF"/>
                </a:solidFill>
                <a:latin typeface="+mn-lt"/>
              </a:rPr>
              <a:t>STI is systemic</a:t>
            </a:r>
            <a:endParaRPr lang="en-GB" sz="3200" dirty="0">
              <a:solidFill>
                <a:srgbClr val="FFFFFF"/>
              </a:solidFill>
              <a:latin typeface="+mn-lt"/>
            </a:endParaRPr>
          </a:p>
        </p:txBody>
      </p:sp>
      <p:sp>
        <p:nvSpPr>
          <p:cNvPr id="15" name="Shape 181">
            <a:extLst>
              <a:ext uri="{FF2B5EF4-FFF2-40B4-BE49-F238E27FC236}">
                <a16:creationId xmlns:a16="http://schemas.microsoft.com/office/drawing/2014/main" id="{DD37062B-3F07-4724-8D3D-2FF6811F61CB}"/>
              </a:ext>
            </a:extLst>
          </p:cNvPr>
          <p:cNvSpPr txBox="1">
            <a:spLocks/>
          </p:cNvSpPr>
          <p:nvPr/>
        </p:nvSpPr>
        <p:spPr>
          <a:xfrm>
            <a:off x="8284681" y="663019"/>
            <a:ext cx="3602626" cy="45240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en-US" sz="2400" dirty="0"/>
          </a:p>
          <a:p>
            <a:pPr marL="0" indent="0">
              <a:buNone/>
              <a:defRPr sz="1800"/>
            </a:pPr>
            <a:r>
              <a:rPr lang="en-US" sz="2400" dirty="0"/>
              <a:t> </a:t>
            </a:r>
          </a:p>
        </p:txBody>
      </p:sp>
      <p:sp>
        <p:nvSpPr>
          <p:cNvPr id="16" name="Rectangle 15">
            <a:extLst>
              <a:ext uri="{FF2B5EF4-FFF2-40B4-BE49-F238E27FC236}">
                <a16:creationId xmlns:a16="http://schemas.microsoft.com/office/drawing/2014/main" id="{3770108D-2F14-4709-BA80-96013E9D15CE}"/>
              </a:ext>
            </a:extLst>
          </p:cNvPr>
          <p:cNvSpPr/>
          <p:nvPr/>
        </p:nvSpPr>
        <p:spPr>
          <a:xfrm>
            <a:off x="1357059" y="3557713"/>
            <a:ext cx="2055403" cy="646331"/>
          </a:xfrm>
          <a:prstGeom prst="rect">
            <a:avLst/>
          </a:prstGeom>
        </p:spPr>
        <p:txBody>
          <a:bodyPr wrap="square">
            <a:spAutoFit/>
          </a:bodyPr>
          <a:lstStyle/>
          <a:p>
            <a:pPr>
              <a:defRPr sz="1800"/>
            </a:pPr>
            <a:r>
              <a:rPr lang="en-US" b="1" dirty="0">
                <a:solidFill>
                  <a:schemeClr val="accent2"/>
                </a:solidFill>
              </a:rPr>
              <a:t>National (Regional) STI Systems</a:t>
            </a:r>
          </a:p>
        </p:txBody>
      </p:sp>
      <p:sp>
        <p:nvSpPr>
          <p:cNvPr id="17" name="Rectangle 16">
            <a:extLst>
              <a:ext uri="{FF2B5EF4-FFF2-40B4-BE49-F238E27FC236}">
                <a16:creationId xmlns:a16="http://schemas.microsoft.com/office/drawing/2014/main" id="{219481DC-B299-4855-9AFD-6D8DC50045D5}"/>
              </a:ext>
            </a:extLst>
          </p:cNvPr>
          <p:cNvSpPr/>
          <p:nvPr/>
        </p:nvSpPr>
        <p:spPr>
          <a:xfrm>
            <a:off x="4095275" y="3579301"/>
            <a:ext cx="2337729" cy="646331"/>
          </a:xfrm>
          <a:prstGeom prst="rect">
            <a:avLst/>
          </a:prstGeom>
        </p:spPr>
        <p:txBody>
          <a:bodyPr wrap="square">
            <a:spAutoFit/>
          </a:bodyPr>
          <a:lstStyle/>
          <a:p>
            <a:r>
              <a:rPr lang="en-US" b="1" dirty="0">
                <a:solidFill>
                  <a:schemeClr val="accent2"/>
                </a:solidFill>
              </a:rPr>
              <a:t>Variety of  institutions and actors</a:t>
            </a:r>
          </a:p>
        </p:txBody>
      </p:sp>
      <p:sp>
        <p:nvSpPr>
          <p:cNvPr id="18" name="Rectangle 17">
            <a:extLst>
              <a:ext uri="{FF2B5EF4-FFF2-40B4-BE49-F238E27FC236}">
                <a16:creationId xmlns:a16="http://schemas.microsoft.com/office/drawing/2014/main" id="{9C5699FC-3FE1-49B2-8CBE-268C4B3CE510}"/>
              </a:ext>
            </a:extLst>
          </p:cNvPr>
          <p:cNvSpPr/>
          <p:nvPr/>
        </p:nvSpPr>
        <p:spPr>
          <a:xfrm>
            <a:off x="7009748" y="3666586"/>
            <a:ext cx="2594685" cy="369332"/>
          </a:xfrm>
          <a:prstGeom prst="rect">
            <a:avLst/>
          </a:prstGeom>
        </p:spPr>
        <p:txBody>
          <a:bodyPr wrap="none">
            <a:spAutoFit/>
          </a:bodyPr>
          <a:lstStyle/>
          <a:p>
            <a:r>
              <a:rPr lang="en-US" b="1" dirty="0">
                <a:solidFill>
                  <a:schemeClr val="accent2"/>
                </a:solidFill>
              </a:rPr>
              <a:t>Linkages and interactions</a:t>
            </a:r>
          </a:p>
        </p:txBody>
      </p:sp>
      <p:sp>
        <p:nvSpPr>
          <p:cNvPr id="19" name="Rectangle 18">
            <a:extLst>
              <a:ext uri="{FF2B5EF4-FFF2-40B4-BE49-F238E27FC236}">
                <a16:creationId xmlns:a16="http://schemas.microsoft.com/office/drawing/2014/main" id="{D7754A18-044F-4576-B710-5E52E455261E}"/>
              </a:ext>
            </a:extLst>
          </p:cNvPr>
          <p:cNvSpPr/>
          <p:nvPr/>
        </p:nvSpPr>
        <p:spPr>
          <a:xfrm>
            <a:off x="3991776" y="5271529"/>
            <a:ext cx="2148217" cy="369332"/>
          </a:xfrm>
          <a:prstGeom prst="rect">
            <a:avLst/>
          </a:prstGeom>
        </p:spPr>
        <p:txBody>
          <a:bodyPr wrap="none">
            <a:spAutoFit/>
          </a:bodyPr>
          <a:lstStyle/>
          <a:p>
            <a:r>
              <a:rPr lang="en-US" b="1" dirty="0">
                <a:solidFill>
                  <a:schemeClr val="accent2"/>
                </a:solidFill>
              </a:rPr>
              <a:t>Exchanges and flows</a:t>
            </a:r>
          </a:p>
        </p:txBody>
      </p:sp>
      <p:sp>
        <p:nvSpPr>
          <p:cNvPr id="20" name="Rectangle 19">
            <a:extLst>
              <a:ext uri="{FF2B5EF4-FFF2-40B4-BE49-F238E27FC236}">
                <a16:creationId xmlns:a16="http://schemas.microsoft.com/office/drawing/2014/main" id="{DB1DD43E-FD7D-4719-A780-C0993C989C2B}"/>
              </a:ext>
            </a:extLst>
          </p:cNvPr>
          <p:cNvSpPr/>
          <p:nvPr/>
        </p:nvSpPr>
        <p:spPr>
          <a:xfrm>
            <a:off x="1245772" y="5305838"/>
            <a:ext cx="1809213" cy="369332"/>
          </a:xfrm>
          <a:prstGeom prst="rect">
            <a:avLst/>
          </a:prstGeom>
        </p:spPr>
        <p:txBody>
          <a:bodyPr wrap="none">
            <a:spAutoFit/>
          </a:bodyPr>
          <a:lstStyle/>
          <a:p>
            <a:pPr>
              <a:defRPr sz="1800"/>
            </a:pPr>
            <a:r>
              <a:rPr lang="en-US" b="1" dirty="0">
                <a:solidFill>
                  <a:schemeClr val="accent2"/>
                </a:solidFill>
              </a:rPr>
              <a:t>Legal Framework</a:t>
            </a:r>
          </a:p>
        </p:txBody>
      </p:sp>
      <p:sp>
        <p:nvSpPr>
          <p:cNvPr id="21" name="Rectangle 20">
            <a:extLst>
              <a:ext uri="{FF2B5EF4-FFF2-40B4-BE49-F238E27FC236}">
                <a16:creationId xmlns:a16="http://schemas.microsoft.com/office/drawing/2014/main" id="{FE779CAB-9693-436D-96DF-A19ECA5635C2}"/>
              </a:ext>
            </a:extLst>
          </p:cNvPr>
          <p:cNvSpPr/>
          <p:nvPr/>
        </p:nvSpPr>
        <p:spPr>
          <a:xfrm>
            <a:off x="7157280" y="5164173"/>
            <a:ext cx="6096000" cy="923330"/>
          </a:xfrm>
          <a:prstGeom prst="rect">
            <a:avLst/>
          </a:prstGeom>
        </p:spPr>
        <p:txBody>
          <a:bodyPr>
            <a:spAutoFit/>
          </a:bodyPr>
          <a:lstStyle/>
          <a:p>
            <a:r>
              <a:rPr lang="en-US" b="1" dirty="0">
                <a:solidFill>
                  <a:schemeClr val="accent2"/>
                </a:solidFill>
              </a:rPr>
              <a:t>Varieties of Policies</a:t>
            </a:r>
          </a:p>
          <a:p>
            <a:pPr marL="285750" indent="-285750">
              <a:buFont typeface="Arial" panose="020B0604020202020204" pitchFamily="34" charset="0"/>
              <a:buChar char="•"/>
            </a:pPr>
            <a:r>
              <a:rPr lang="en-US" b="1" dirty="0">
                <a:solidFill>
                  <a:schemeClr val="accent2"/>
                </a:solidFill>
              </a:rPr>
              <a:t>STI</a:t>
            </a:r>
          </a:p>
          <a:p>
            <a:pPr marL="285750" indent="-285750">
              <a:buFont typeface="Arial" panose="020B0604020202020204" pitchFamily="34" charset="0"/>
              <a:buChar char="•"/>
            </a:pPr>
            <a:r>
              <a:rPr lang="en-US" b="1" dirty="0">
                <a:solidFill>
                  <a:schemeClr val="accent2"/>
                </a:solidFill>
              </a:rPr>
              <a:t>Other policies</a:t>
            </a:r>
          </a:p>
        </p:txBody>
      </p:sp>
      <p:sp>
        <p:nvSpPr>
          <p:cNvPr id="23" name="Rectangle 22">
            <a:extLst>
              <a:ext uri="{FF2B5EF4-FFF2-40B4-BE49-F238E27FC236}">
                <a16:creationId xmlns:a16="http://schemas.microsoft.com/office/drawing/2014/main" id="{93C51A08-3372-497C-B88E-A1DC9B10BCB5}"/>
              </a:ext>
            </a:extLst>
          </p:cNvPr>
          <p:cNvSpPr/>
          <p:nvPr/>
        </p:nvSpPr>
        <p:spPr>
          <a:xfrm>
            <a:off x="952901" y="2290352"/>
            <a:ext cx="9836572" cy="3904629"/>
          </a:xfrm>
          <a:prstGeom prst="rect">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8E4F2D-78CD-4F41-94B4-63B52CD18F8F}"/>
              </a:ext>
            </a:extLst>
          </p:cNvPr>
          <p:cNvSpPr txBox="1"/>
          <p:nvPr/>
        </p:nvSpPr>
        <p:spPr>
          <a:xfrm>
            <a:off x="1858400" y="2053854"/>
            <a:ext cx="4337017" cy="707886"/>
          </a:xfrm>
          <a:prstGeom prst="rect">
            <a:avLst/>
          </a:prstGeom>
          <a:solidFill>
            <a:schemeClr val="bg1"/>
          </a:solidFill>
          <a:ln>
            <a:noFill/>
          </a:ln>
        </p:spPr>
        <p:txBody>
          <a:bodyPr wrap="square" rtlCol="0">
            <a:spAutoFit/>
          </a:bodyPr>
          <a:lstStyle/>
          <a:p>
            <a:r>
              <a:rPr lang="en-US" sz="2000" b="1" dirty="0"/>
              <a:t>Building a Robust STI System requires:</a:t>
            </a:r>
          </a:p>
          <a:p>
            <a:endParaRPr lang="en-US" sz="2000" b="1" dirty="0"/>
          </a:p>
        </p:txBody>
      </p:sp>
      <p:pic>
        <p:nvPicPr>
          <p:cNvPr id="25" name="Picture 24">
            <a:extLst>
              <a:ext uri="{FF2B5EF4-FFF2-40B4-BE49-F238E27FC236}">
                <a16:creationId xmlns:a16="http://schemas.microsoft.com/office/drawing/2014/main" id="{03F41166-D7B8-49DD-98C4-C61D217BC9A8}"/>
              </a:ext>
            </a:extLst>
          </p:cNvPr>
          <p:cNvPicPr>
            <a:picLocks noChangeAspect="1"/>
          </p:cNvPicPr>
          <p:nvPr/>
        </p:nvPicPr>
        <p:blipFill>
          <a:blip r:embed="rId5"/>
          <a:stretch>
            <a:fillRect/>
          </a:stretch>
        </p:blipFill>
        <p:spPr>
          <a:xfrm>
            <a:off x="1564022" y="2533039"/>
            <a:ext cx="1125150" cy="1133547"/>
          </a:xfrm>
          <a:prstGeom prst="rect">
            <a:avLst/>
          </a:prstGeom>
        </p:spPr>
      </p:pic>
      <p:pic>
        <p:nvPicPr>
          <p:cNvPr id="26" name="Picture 25">
            <a:extLst>
              <a:ext uri="{FF2B5EF4-FFF2-40B4-BE49-F238E27FC236}">
                <a16:creationId xmlns:a16="http://schemas.microsoft.com/office/drawing/2014/main" id="{7F218E07-5121-4BCF-8364-677BFB4E0312}"/>
              </a:ext>
            </a:extLst>
          </p:cNvPr>
          <p:cNvPicPr>
            <a:picLocks noChangeAspect="1"/>
          </p:cNvPicPr>
          <p:nvPr/>
        </p:nvPicPr>
        <p:blipFill rotWithShape="1">
          <a:blip r:embed="rId6"/>
          <a:srcRect r="5499" b="17709"/>
          <a:stretch/>
        </p:blipFill>
        <p:spPr>
          <a:xfrm>
            <a:off x="7561391" y="2698815"/>
            <a:ext cx="1125150" cy="846531"/>
          </a:xfrm>
          <a:prstGeom prst="rect">
            <a:avLst/>
          </a:prstGeom>
        </p:spPr>
      </p:pic>
      <p:pic>
        <p:nvPicPr>
          <p:cNvPr id="27" name="Picture 26">
            <a:extLst>
              <a:ext uri="{FF2B5EF4-FFF2-40B4-BE49-F238E27FC236}">
                <a16:creationId xmlns:a16="http://schemas.microsoft.com/office/drawing/2014/main" id="{703156C5-2A26-41F9-80BE-292DADA8EEBB}"/>
              </a:ext>
            </a:extLst>
          </p:cNvPr>
          <p:cNvPicPr>
            <a:picLocks noChangeAspect="1"/>
          </p:cNvPicPr>
          <p:nvPr/>
        </p:nvPicPr>
        <p:blipFill>
          <a:blip r:embed="rId7"/>
          <a:stretch>
            <a:fillRect/>
          </a:stretch>
        </p:blipFill>
        <p:spPr>
          <a:xfrm>
            <a:off x="1672772" y="4454529"/>
            <a:ext cx="851017" cy="774189"/>
          </a:xfrm>
          <a:prstGeom prst="rect">
            <a:avLst/>
          </a:prstGeom>
        </p:spPr>
      </p:pic>
      <p:pic>
        <p:nvPicPr>
          <p:cNvPr id="28" name="Picture 27">
            <a:extLst>
              <a:ext uri="{FF2B5EF4-FFF2-40B4-BE49-F238E27FC236}">
                <a16:creationId xmlns:a16="http://schemas.microsoft.com/office/drawing/2014/main" id="{FD4785DD-5117-4B1B-A08B-07BF90733FBA}"/>
              </a:ext>
            </a:extLst>
          </p:cNvPr>
          <p:cNvPicPr>
            <a:picLocks noChangeAspect="1"/>
          </p:cNvPicPr>
          <p:nvPr/>
        </p:nvPicPr>
        <p:blipFill>
          <a:blip r:embed="rId8"/>
          <a:stretch>
            <a:fillRect/>
          </a:stretch>
        </p:blipFill>
        <p:spPr>
          <a:xfrm>
            <a:off x="4277251" y="4258378"/>
            <a:ext cx="1209675" cy="904875"/>
          </a:xfrm>
          <a:prstGeom prst="rect">
            <a:avLst/>
          </a:prstGeom>
        </p:spPr>
      </p:pic>
      <p:pic>
        <p:nvPicPr>
          <p:cNvPr id="29" name="Picture 28">
            <a:extLst>
              <a:ext uri="{FF2B5EF4-FFF2-40B4-BE49-F238E27FC236}">
                <a16:creationId xmlns:a16="http://schemas.microsoft.com/office/drawing/2014/main" id="{28C6C04C-85E9-4567-94F0-9D1B8FC3CD09}"/>
              </a:ext>
            </a:extLst>
          </p:cNvPr>
          <p:cNvPicPr>
            <a:picLocks noChangeAspect="1"/>
          </p:cNvPicPr>
          <p:nvPr/>
        </p:nvPicPr>
        <p:blipFill>
          <a:blip r:embed="rId9"/>
          <a:stretch>
            <a:fillRect/>
          </a:stretch>
        </p:blipFill>
        <p:spPr>
          <a:xfrm>
            <a:off x="7623009" y="4352256"/>
            <a:ext cx="1133475" cy="819150"/>
          </a:xfrm>
          <a:prstGeom prst="rect">
            <a:avLst/>
          </a:prstGeom>
        </p:spPr>
      </p:pic>
      <p:pic>
        <p:nvPicPr>
          <p:cNvPr id="31" name="Picture 30">
            <a:extLst>
              <a:ext uri="{FF2B5EF4-FFF2-40B4-BE49-F238E27FC236}">
                <a16:creationId xmlns:a16="http://schemas.microsoft.com/office/drawing/2014/main" id="{8E277DE9-FACF-4236-92D8-88FFF00B8705}"/>
              </a:ext>
            </a:extLst>
          </p:cNvPr>
          <p:cNvPicPr>
            <a:picLocks noChangeAspect="1"/>
          </p:cNvPicPr>
          <p:nvPr/>
        </p:nvPicPr>
        <p:blipFill>
          <a:blip r:embed="rId10"/>
          <a:stretch>
            <a:fillRect/>
          </a:stretch>
        </p:blipFill>
        <p:spPr>
          <a:xfrm>
            <a:off x="4731026" y="2652982"/>
            <a:ext cx="919663" cy="893573"/>
          </a:xfrm>
          <a:prstGeom prst="rect">
            <a:avLst/>
          </a:prstGeom>
        </p:spPr>
      </p:pic>
      <p:sp>
        <p:nvSpPr>
          <p:cNvPr id="32" name="Rectangle 31">
            <a:extLst>
              <a:ext uri="{FF2B5EF4-FFF2-40B4-BE49-F238E27FC236}">
                <a16:creationId xmlns:a16="http://schemas.microsoft.com/office/drawing/2014/main" id="{C3DBF690-B179-4291-A8B7-5199310E276C}"/>
              </a:ext>
            </a:extLst>
          </p:cNvPr>
          <p:cNvSpPr/>
          <p:nvPr/>
        </p:nvSpPr>
        <p:spPr>
          <a:xfrm>
            <a:off x="1882263" y="1213406"/>
            <a:ext cx="5161541" cy="369332"/>
          </a:xfrm>
          <a:prstGeom prst="rect">
            <a:avLst/>
          </a:prstGeom>
        </p:spPr>
        <p:txBody>
          <a:bodyPr wrap="none">
            <a:spAutoFit/>
          </a:bodyPr>
          <a:lstStyle/>
          <a:p>
            <a:r>
              <a:rPr lang="en-US" dirty="0"/>
              <a:t>STI play a key role in achieving targets across all SDGs</a:t>
            </a:r>
          </a:p>
        </p:txBody>
      </p:sp>
    </p:spTree>
    <p:extLst>
      <p:ext uri="{BB962C8B-B14F-4D97-AF65-F5344CB8AC3E}">
        <p14:creationId xmlns:p14="http://schemas.microsoft.com/office/powerpoint/2010/main" val="71073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a:extLst>
              <a:ext uri="{FF2B5EF4-FFF2-40B4-BE49-F238E27FC236}">
                <a16:creationId xmlns:a16="http://schemas.microsoft.com/office/drawing/2014/main" id="{3558F800-1F70-4BF2-B035-7B42B38081FD}"/>
              </a:ext>
            </a:extLst>
          </p:cNvPr>
          <p:cNvCxnSpPr>
            <a:cxnSpLocks/>
          </p:cNvCxnSpPr>
          <p:nvPr/>
        </p:nvCxnSpPr>
        <p:spPr>
          <a:xfrm flipV="1">
            <a:off x="6006619" y="1513925"/>
            <a:ext cx="1327428" cy="36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43097EA-DB1E-402F-8AAA-CC4E99F46F66}"/>
              </a:ext>
            </a:extLst>
          </p:cNvPr>
          <p:cNvCxnSpPr>
            <a:cxnSpLocks/>
          </p:cNvCxnSpPr>
          <p:nvPr/>
        </p:nvCxnSpPr>
        <p:spPr>
          <a:xfrm flipH="1">
            <a:off x="2862470" y="5091243"/>
            <a:ext cx="1170266" cy="33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54DEAC-3A71-42CD-9FC5-1B7E09630D61}"/>
              </a:ext>
            </a:extLst>
          </p:cNvPr>
          <p:cNvCxnSpPr>
            <a:cxnSpLocks/>
          </p:cNvCxnSpPr>
          <p:nvPr/>
        </p:nvCxnSpPr>
        <p:spPr>
          <a:xfrm>
            <a:off x="2653748" y="2059144"/>
            <a:ext cx="864704" cy="8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437C33AB-CE5E-47EA-B575-0215B3E41800}"/>
              </a:ext>
            </a:extLst>
          </p:cNvPr>
          <p:cNvGrpSpPr/>
          <p:nvPr/>
        </p:nvGrpSpPr>
        <p:grpSpPr>
          <a:xfrm>
            <a:off x="1407434" y="531445"/>
            <a:ext cx="7626537" cy="5595603"/>
            <a:chOff x="4231309" y="1080536"/>
            <a:chExt cx="6724374" cy="4717038"/>
          </a:xfrm>
        </p:grpSpPr>
        <p:graphicFrame>
          <p:nvGraphicFramePr>
            <p:cNvPr id="84" name="Diagram 83">
              <a:extLst>
                <a:ext uri="{FF2B5EF4-FFF2-40B4-BE49-F238E27FC236}">
                  <a16:creationId xmlns:a16="http://schemas.microsoft.com/office/drawing/2014/main" id="{E6AF2752-4E52-4DD3-8960-B59884925838}"/>
                </a:ext>
              </a:extLst>
            </p:cNvPr>
            <p:cNvGraphicFramePr/>
            <p:nvPr>
              <p:extLst>
                <p:ext uri="{D42A27DB-BD31-4B8C-83A1-F6EECF244321}">
                  <p14:modId xmlns:p14="http://schemas.microsoft.com/office/powerpoint/2010/main" val="2919235340"/>
                </p:ext>
              </p:extLst>
            </p:nvPr>
          </p:nvGraphicFramePr>
          <p:xfrm>
            <a:off x="4231309" y="1080536"/>
            <a:ext cx="6724374" cy="471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3" name="Picture 82" descr="A picture containing text, roulette, black&#10;&#10;Description automatically generated">
              <a:extLst>
                <a:ext uri="{FF2B5EF4-FFF2-40B4-BE49-F238E27FC236}">
                  <a16:creationId xmlns:a16="http://schemas.microsoft.com/office/drawing/2014/main" id="{F47DDDE2-8691-4161-8DB9-F4A387B3C2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121" y="1971196"/>
              <a:ext cx="3404309" cy="3404309"/>
            </a:xfrm>
            <a:prstGeom prst="rect">
              <a:avLst/>
            </a:prstGeom>
          </p:spPr>
        </p:pic>
      </p:grpSp>
      <p:sp>
        <p:nvSpPr>
          <p:cNvPr id="85" name="Title 1">
            <a:extLst>
              <a:ext uri="{FF2B5EF4-FFF2-40B4-BE49-F238E27FC236}">
                <a16:creationId xmlns:a16="http://schemas.microsoft.com/office/drawing/2014/main" id="{EECD6A4B-8CC2-4336-85C7-CDCD149FEDF3}"/>
              </a:ext>
            </a:extLst>
          </p:cNvPr>
          <p:cNvSpPr txBox="1">
            <a:spLocks/>
          </p:cNvSpPr>
          <p:nvPr/>
        </p:nvSpPr>
        <p:spPr>
          <a:xfrm>
            <a:off x="0" y="36649"/>
            <a:ext cx="8090452" cy="6189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600" b="1" dirty="0">
                <a:solidFill>
                  <a:srgbClr val="FFFFFF"/>
                </a:solidFill>
                <a:latin typeface="+mn-lt"/>
              </a:rPr>
              <a:t>STI Policy Cycle: participatory processes</a:t>
            </a:r>
            <a:endParaRPr lang="en-GB" sz="3200" dirty="0">
              <a:solidFill>
                <a:srgbClr val="FFFFFF"/>
              </a:solidFill>
              <a:latin typeface="+mn-lt"/>
            </a:endParaRPr>
          </a:p>
        </p:txBody>
      </p:sp>
      <p:sp>
        <p:nvSpPr>
          <p:cNvPr id="86" name="Rectangle 85">
            <a:extLst>
              <a:ext uri="{FF2B5EF4-FFF2-40B4-BE49-F238E27FC236}">
                <a16:creationId xmlns:a16="http://schemas.microsoft.com/office/drawing/2014/main" id="{E9A15E84-1845-439B-B154-FC0668B9835A}"/>
              </a:ext>
            </a:extLst>
          </p:cNvPr>
          <p:cNvSpPr/>
          <p:nvPr/>
        </p:nvSpPr>
        <p:spPr>
          <a:xfrm>
            <a:off x="7421385" y="1211343"/>
            <a:ext cx="4193671" cy="923330"/>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sym typeface="Calibri"/>
              </a:rPr>
              <a:t>Involves actors and institutions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sym typeface="Calibri"/>
              </a:rPr>
              <a:t>in determining problems that require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sym typeface="Calibri"/>
              </a:rPr>
              <a:t>government action </a:t>
            </a:r>
            <a:endParaRPr kumimoji="0" lang="fr-FR" b="0" i="0" u="none" strike="noStrike" kern="1200" cap="none" spc="0" normalizeH="0" baseline="0" noProof="0" dirty="0">
              <a:ln>
                <a:noFill/>
              </a:ln>
              <a:solidFill>
                <a:prstClr val="black"/>
              </a:solidFill>
              <a:effectLst/>
              <a:uLnTx/>
              <a:uFillTx/>
              <a:latin typeface="Calibri"/>
            </a:endParaRPr>
          </a:p>
        </p:txBody>
      </p:sp>
      <p:sp>
        <p:nvSpPr>
          <p:cNvPr id="87" name="Rectangle 86">
            <a:extLst>
              <a:ext uri="{FF2B5EF4-FFF2-40B4-BE49-F238E27FC236}">
                <a16:creationId xmlns:a16="http://schemas.microsoft.com/office/drawing/2014/main" id="{4AE1FF3C-28E6-461D-BD08-58EC3049431B}"/>
              </a:ext>
            </a:extLst>
          </p:cNvPr>
          <p:cNvSpPr/>
          <p:nvPr/>
        </p:nvSpPr>
        <p:spPr>
          <a:xfrm>
            <a:off x="8825052" y="2836542"/>
            <a:ext cx="3215102" cy="1200329"/>
          </a:xfrm>
          <a:prstGeom prst="rect">
            <a:avLst/>
          </a:prstGeom>
          <a:effectLst>
            <a:softEdge rad="38100"/>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sym typeface="Calibri"/>
              </a:rPr>
              <a:t>identifying and assessing possible solutions to policy problems; social actors play key role </a:t>
            </a:r>
            <a:endParaRPr kumimoji="0" lang="fr-FR" b="0" i="0" u="none" strike="noStrike" kern="1200" cap="none" spc="0" normalizeH="0" baseline="0" noProof="0" dirty="0">
              <a:ln>
                <a:noFill/>
              </a:ln>
              <a:solidFill>
                <a:prstClr val="black"/>
              </a:solidFill>
              <a:effectLst/>
              <a:uLnTx/>
              <a:uFillTx/>
              <a:latin typeface="Calibri"/>
            </a:endParaRPr>
          </a:p>
        </p:txBody>
      </p:sp>
      <p:sp>
        <p:nvSpPr>
          <p:cNvPr id="88" name="Rectangle 87">
            <a:extLst>
              <a:ext uri="{FF2B5EF4-FFF2-40B4-BE49-F238E27FC236}">
                <a16:creationId xmlns:a16="http://schemas.microsoft.com/office/drawing/2014/main" id="{26BB140F-C154-480B-942E-1056BFFCF980}"/>
              </a:ext>
            </a:extLst>
          </p:cNvPr>
          <p:cNvSpPr/>
          <p:nvPr/>
        </p:nvSpPr>
        <p:spPr>
          <a:xfrm>
            <a:off x="8434103" y="5124695"/>
            <a:ext cx="3042351" cy="923330"/>
          </a:xfrm>
          <a:prstGeom prst="rect">
            <a:avLst/>
          </a:prstGeom>
          <a:ln w="9525">
            <a:no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G</a:t>
            </a:r>
            <a:r>
              <a:rPr kumimoji="0" lang="en-US" b="0" i="0" u="none" strike="noStrike" kern="1200" cap="none" spc="0" normalizeH="0" baseline="0" noProof="0" dirty="0" err="1">
                <a:ln>
                  <a:noFill/>
                </a:ln>
                <a:solidFill>
                  <a:prstClr val="black"/>
                </a:solidFill>
                <a:effectLst/>
                <a:uLnTx/>
                <a:uFillTx/>
                <a:latin typeface="Calibri"/>
                <a:ea typeface="+mn-ea"/>
                <a:cs typeface="+mn-cs"/>
              </a:rPr>
              <a:t>overnments</a:t>
            </a:r>
            <a:r>
              <a:rPr kumimoji="0" lang="en-US" b="0" i="0" u="none" strike="noStrike" kern="1200" cap="none" spc="0" normalizeH="0" baseline="0" noProof="0" dirty="0">
                <a:ln>
                  <a:noFill/>
                </a:ln>
                <a:solidFill>
                  <a:prstClr val="black"/>
                </a:solidFill>
                <a:effectLst/>
                <a:uLnTx/>
                <a:uFillTx/>
                <a:latin typeface="Calibri"/>
                <a:ea typeface="+mn-ea"/>
                <a:cs typeface="+mn-cs"/>
              </a:rPr>
              <a:t> adopt a particular STI course of action or non-action</a:t>
            </a:r>
            <a:endParaRPr kumimoji="0" lang="fr-FR"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Rectangle 88">
            <a:extLst>
              <a:ext uri="{FF2B5EF4-FFF2-40B4-BE49-F238E27FC236}">
                <a16:creationId xmlns:a16="http://schemas.microsoft.com/office/drawing/2014/main" id="{D4800472-AFB6-49A9-8F0D-00B2F6C5E2AF}"/>
              </a:ext>
            </a:extLst>
          </p:cNvPr>
          <p:cNvSpPr/>
          <p:nvPr/>
        </p:nvSpPr>
        <p:spPr>
          <a:xfrm>
            <a:off x="194350" y="1915977"/>
            <a:ext cx="2426168" cy="646331"/>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both State and societal actors take part </a:t>
            </a:r>
            <a:endParaRPr kumimoji="0" lang="fr-FR"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70C5F602-5DD1-4680-9F2A-AD38CE6FCA88}"/>
              </a:ext>
            </a:extLst>
          </p:cNvPr>
          <p:cNvSpPr/>
          <p:nvPr/>
        </p:nvSpPr>
        <p:spPr>
          <a:xfrm>
            <a:off x="582776" y="4878473"/>
            <a:ext cx="2426168" cy="1200329"/>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sym typeface="Calibri"/>
              </a:rPr>
              <a:t>governments put STI policies into effect : confrontation with reality </a:t>
            </a:r>
            <a:endParaRPr kumimoji="0" lang="fr-FR" b="0" i="0" u="none" strike="noStrike" kern="1200" cap="none" spc="0" normalizeH="0" baseline="0" noProof="0" dirty="0">
              <a:ln>
                <a:noFill/>
              </a:ln>
              <a:solidFill>
                <a:prstClr val="black"/>
              </a:solidFill>
              <a:effectLst/>
              <a:uLnTx/>
              <a:uFillTx/>
              <a:latin typeface="Calibri"/>
            </a:endParaRPr>
          </a:p>
        </p:txBody>
      </p:sp>
      <p:cxnSp>
        <p:nvCxnSpPr>
          <p:cNvPr id="104" name="Straight Connector 103">
            <a:extLst>
              <a:ext uri="{FF2B5EF4-FFF2-40B4-BE49-F238E27FC236}">
                <a16:creationId xmlns:a16="http://schemas.microsoft.com/office/drawing/2014/main" id="{C1E7E123-780C-4C8E-87A9-13DAD2028AC2}"/>
              </a:ext>
            </a:extLst>
          </p:cNvPr>
          <p:cNvCxnSpPr>
            <a:cxnSpLocks/>
          </p:cNvCxnSpPr>
          <p:nvPr/>
        </p:nvCxnSpPr>
        <p:spPr>
          <a:xfrm>
            <a:off x="8338634" y="3162220"/>
            <a:ext cx="486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DE6B268-8AFB-4668-8153-248327DFEEA1}"/>
              </a:ext>
            </a:extLst>
          </p:cNvPr>
          <p:cNvCxnSpPr/>
          <p:nvPr/>
        </p:nvCxnSpPr>
        <p:spPr>
          <a:xfrm>
            <a:off x="7405863" y="5446900"/>
            <a:ext cx="8633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24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 descr="A picture containing window&#10;&#10;Description automatically generated">
            <a:extLst>
              <a:ext uri="{FF2B5EF4-FFF2-40B4-BE49-F238E27FC236}">
                <a16:creationId xmlns:a16="http://schemas.microsoft.com/office/drawing/2014/main" id="{693C8890-7C47-426B-8DF8-392E3F4E5B1E}"/>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t="24939" b="18811"/>
          <a:stretch/>
        </p:blipFill>
        <p:spPr>
          <a:xfrm>
            <a:off x="7412259" y="1467011"/>
            <a:ext cx="4031978" cy="2267987"/>
          </a:xfrm>
          <a:prstGeom prst="rect">
            <a:avLst/>
          </a:prstGeom>
        </p:spPr>
      </p:pic>
      <p:sp>
        <p:nvSpPr>
          <p:cNvPr id="4" name="Title 1">
            <a:extLst>
              <a:ext uri="{FF2B5EF4-FFF2-40B4-BE49-F238E27FC236}">
                <a16:creationId xmlns:a16="http://schemas.microsoft.com/office/drawing/2014/main" id="{A5474BBC-DACA-4213-94DC-5D521FA244A2}"/>
              </a:ext>
            </a:extLst>
          </p:cNvPr>
          <p:cNvSpPr txBox="1">
            <a:spLocks/>
          </p:cNvSpPr>
          <p:nvPr/>
        </p:nvSpPr>
        <p:spPr>
          <a:xfrm>
            <a:off x="0" y="29822"/>
            <a:ext cx="8930996" cy="77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600" b="1" dirty="0">
                <a:solidFill>
                  <a:srgbClr val="FFFFFF"/>
                </a:solidFill>
                <a:latin typeface="+mn-lt"/>
              </a:rPr>
              <a:t>What a STI Poli</a:t>
            </a:r>
            <a:r>
              <a:rPr lang="en-US" altLang="zh-CN" sz="3600" b="1" dirty="0">
                <a:solidFill>
                  <a:srgbClr val="FFFFFF"/>
                </a:solidFill>
                <a:latin typeface="+mn-lt"/>
              </a:rPr>
              <a:t>c</a:t>
            </a:r>
            <a:r>
              <a:rPr lang="en-US" sz="3600" b="1" dirty="0">
                <a:solidFill>
                  <a:srgbClr val="FFFFFF"/>
                </a:solidFill>
                <a:latin typeface="+mn-lt"/>
              </a:rPr>
              <a:t>y might want to address</a:t>
            </a:r>
            <a:r>
              <a:rPr lang="zh-CN" altLang="en-US" sz="3600" b="1" dirty="0">
                <a:solidFill>
                  <a:srgbClr val="FFFFFF"/>
                </a:solidFill>
                <a:latin typeface="+mn-lt"/>
              </a:rPr>
              <a:t>？</a:t>
            </a:r>
            <a:endParaRPr lang="en-GB" sz="3200" dirty="0">
              <a:solidFill>
                <a:srgbClr val="FFFFFF"/>
              </a:solidFill>
              <a:latin typeface="+mn-lt"/>
            </a:endParaRPr>
          </a:p>
        </p:txBody>
      </p:sp>
      <p:sp>
        <p:nvSpPr>
          <p:cNvPr id="5" name="Content Placeholder 2">
            <a:extLst>
              <a:ext uri="{FF2B5EF4-FFF2-40B4-BE49-F238E27FC236}">
                <a16:creationId xmlns:a16="http://schemas.microsoft.com/office/drawing/2014/main" id="{507677B0-5008-4993-B956-38A22A7329C2}"/>
              </a:ext>
            </a:extLst>
          </p:cNvPr>
          <p:cNvSpPr txBox="1">
            <a:spLocks/>
          </p:cNvSpPr>
          <p:nvPr/>
        </p:nvSpPr>
        <p:spPr>
          <a:xfrm>
            <a:off x="3553768" y="5418360"/>
            <a:ext cx="3858491" cy="466487"/>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50"/>
              </a:spcBef>
              <a:spcAft>
                <a:spcPts val="0"/>
              </a:spcAft>
              <a:buClrTx/>
              <a:buSzTx/>
              <a:buNone/>
              <a:tabLst/>
              <a:defRPr/>
            </a:pPr>
            <a:r>
              <a:rPr lang="es-UY" sz="2000" b="1" dirty="0" err="1">
                <a:solidFill>
                  <a:schemeClr val="accent2">
                    <a:lumMod val="75000"/>
                  </a:schemeClr>
                </a:solidFill>
              </a:rPr>
              <a:t>Monitoring</a:t>
            </a:r>
            <a:r>
              <a:rPr lang="es-UY" sz="2000" b="1" dirty="0">
                <a:solidFill>
                  <a:schemeClr val="accent2">
                    <a:lumMod val="75000"/>
                  </a:schemeClr>
                </a:solidFill>
              </a:rPr>
              <a:t> and </a:t>
            </a:r>
            <a:r>
              <a:rPr lang="es-UY" sz="2000" b="1" dirty="0" err="1">
                <a:solidFill>
                  <a:schemeClr val="accent2">
                    <a:lumMod val="75000"/>
                  </a:schemeClr>
                </a:solidFill>
              </a:rPr>
              <a:t>Evaluation</a:t>
            </a:r>
            <a:r>
              <a:rPr lang="es-UY" sz="2000" b="1" dirty="0">
                <a:solidFill>
                  <a:schemeClr val="accent2">
                    <a:lumMod val="75000"/>
                  </a:schemeClr>
                </a:solidFill>
              </a:rPr>
              <a:t> </a:t>
            </a:r>
          </a:p>
          <a:p>
            <a:pPr marL="257175" indent="-257175">
              <a:spcBef>
                <a:spcPts val="450"/>
              </a:spcBef>
              <a:buFont typeface="Arial" panose="020B0604020202020204" pitchFamily="34" charset="0"/>
              <a:buChar char="•"/>
            </a:pPr>
            <a:endParaRPr lang="es-UY" sz="2000" b="1" dirty="0">
              <a:solidFill>
                <a:schemeClr val="accent2">
                  <a:lumMod val="75000"/>
                </a:schemeClr>
              </a:solidFill>
            </a:endParaRPr>
          </a:p>
          <a:p>
            <a:pPr marL="0" marR="0" lvl="0" indent="0" algn="l" defTabSz="457200" rtl="0" eaLnBrk="1" fontAlgn="auto" latinLnBrk="0" hangingPunct="1">
              <a:lnSpc>
                <a:spcPct val="100000"/>
              </a:lnSpc>
              <a:spcBef>
                <a:spcPts val="450"/>
              </a:spcBef>
              <a:spcAft>
                <a:spcPts val="0"/>
              </a:spcAft>
              <a:buClrTx/>
              <a:buSzTx/>
              <a:buNone/>
              <a:tabLst/>
              <a:defRPr/>
            </a:pPr>
            <a:endParaRPr kumimoji="0" lang="es-UY" sz="2000" b="1" i="0" u="none" strike="noStrike" kern="1200" cap="none" spc="0" normalizeH="0" baseline="0" noProof="0" dirty="0">
              <a:ln>
                <a:noFill/>
              </a:ln>
              <a:solidFill>
                <a:schemeClr val="accent2">
                  <a:lumMod val="75000"/>
                </a:schemeClr>
              </a:solidFill>
              <a:effectLst/>
              <a:uLnTx/>
              <a:uFill>
                <a:solidFill/>
              </a:uFill>
            </a:endParaRPr>
          </a:p>
          <a:p>
            <a:pPr marL="0" marR="0" lvl="0" indent="0" algn="l" defTabSz="457200" rtl="0" eaLnBrk="1" fontAlgn="auto" latinLnBrk="0" hangingPunct="1">
              <a:lnSpc>
                <a:spcPct val="100000"/>
              </a:lnSpc>
              <a:spcBef>
                <a:spcPts val="450"/>
              </a:spcBef>
              <a:spcAft>
                <a:spcPts val="0"/>
              </a:spcAft>
              <a:buClrTx/>
              <a:buSzTx/>
              <a:buFont typeface="Arial"/>
              <a:buNone/>
              <a:tabLst/>
              <a:defRPr/>
            </a:pPr>
            <a:endParaRPr kumimoji="0" lang="es-UY" sz="2000" b="1" i="0" u="none" strike="noStrike" kern="1200" cap="none" spc="0" normalizeH="0" baseline="0" noProof="0" dirty="0">
              <a:ln>
                <a:noFill/>
              </a:ln>
              <a:solidFill>
                <a:schemeClr val="accent2">
                  <a:lumMod val="75000"/>
                </a:schemeClr>
              </a:solidFill>
              <a:effectLst/>
              <a:uLnTx/>
              <a:uFill>
                <a:solidFill/>
              </a:uFill>
            </a:endParaRPr>
          </a:p>
          <a:p>
            <a:pPr marL="342900" marR="0" lvl="0" indent="-342900" algn="l" defTabSz="457200" rtl="0" eaLnBrk="1" fontAlgn="auto" latinLnBrk="0" hangingPunct="1">
              <a:lnSpc>
                <a:spcPct val="100000"/>
              </a:lnSpc>
              <a:spcBef>
                <a:spcPts val="450"/>
              </a:spcBef>
              <a:spcAft>
                <a:spcPts val="0"/>
              </a:spcAft>
              <a:buClrTx/>
              <a:buSzTx/>
              <a:buFont typeface="Arial"/>
              <a:buChar char="•"/>
              <a:tabLst/>
              <a:defRPr/>
            </a:pPr>
            <a:endParaRPr kumimoji="0" lang="en-US" sz="2000" b="1" i="0" u="none" strike="noStrike" kern="1200" cap="none" spc="0" normalizeH="0" baseline="0" noProof="0" dirty="0">
              <a:ln>
                <a:noFill/>
              </a:ln>
              <a:solidFill>
                <a:schemeClr val="accent2">
                  <a:lumMod val="75000"/>
                </a:schemeClr>
              </a:solidFill>
              <a:effectLst/>
              <a:uLnTx/>
              <a:uFill>
                <a:solidFill/>
              </a:uFill>
            </a:endParaRPr>
          </a:p>
          <a:p>
            <a:pPr marL="342900" marR="0" lvl="0" indent="-342900" algn="l" defTabSz="457200" rtl="0" eaLnBrk="1" fontAlgn="auto" latinLnBrk="0" hangingPunct="1">
              <a:lnSpc>
                <a:spcPct val="100000"/>
              </a:lnSpc>
              <a:spcBef>
                <a:spcPts val="450"/>
              </a:spcBef>
              <a:spcAft>
                <a:spcPts val="0"/>
              </a:spcAft>
              <a:buClrTx/>
              <a:buSzTx/>
              <a:buFont typeface="Arial"/>
              <a:buChar char="•"/>
              <a:tabLst/>
              <a:defRPr/>
            </a:pPr>
            <a:endParaRPr kumimoji="0" lang="en-US" sz="2000" b="1" i="0" u="none" strike="noStrike" kern="1200" cap="none" spc="0" normalizeH="0" baseline="0" noProof="0" dirty="0">
              <a:ln>
                <a:noFill/>
              </a:ln>
              <a:solidFill>
                <a:schemeClr val="accent2">
                  <a:lumMod val="75000"/>
                </a:schemeClr>
              </a:solidFill>
              <a:effectLst/>
              <a:uLnTx/>
              <a:uFill>
                <a:solidFill/>
              </a:uFill>
            </a:endParaRPr>
          </a:p>
        </p:txBody>
      </p:sp>
      <p:grpSp>
        <p:nvGrpSpPr>
          <p:cNvPr id="8" name="Group 7">
            <a:extLst>
              <a:ext uri="{FF2B5EF4-FFF2-40B4-BE49-F238E27FC236}">
                <a16:creationId xmlns:a16="http://schemas.microsoft.com/office/drawing/2014/main" id="{AA4C6D7C-EB4C-471C-BA56-A6A496C34997}"/>
              </a:ext>
            </a:extLst>
          </p:cNvPr>
          <p:cNvGrpSpPr/>
          <p:nvPr/>
        </p:nvGrpSpPr>
        <p:grpSpPr>
          <a:xfrm>
            <a:off x="161298" y="2654103"/>
            <a:ext cx="2633083" cy="1824492"/>
            <a:chOff x="7010400" y="2926977"/>
            <a:chExt cx="3921760" cy="2130442"/>
          </a:xfrm>
        </p:grpSpPr>
        <p:pic>
          <p:nvPicPr>
            <p:cNvPr id="6" name="Picture 5">
              <a:extLst>
                <a:ext uri="{FF2B5EF4-FFF2-40B4-BE49-F238E27FC236}">
                  <a16:creationId xmlns:a16="http://schemas.microsoft.com/office/drawing/2014/main" id="{50DACE00-5F98-4B36-9CAE-704371B394BB}"/>
                </a:ext>
              </a:extLst>
            </p:cNvPr>
            <p:cNvPicPr>
              <a:picLocks noChangeAspect="1"/>
            </p:cNvPicPr>
            <p:nvPr/>
          </p:nvPicPr>
          <p:blipFill>
            <a:blip r:embed="rId5"/>
            <a:stretch>
              <a:fillRect/>
            </a:stretch>
          </p:blipFill>
          <p:spPr>
            <a:xfrm>
              <a:off x="7010400" y="2926977"/>
              <a:ext cx="2966720" cy="1668343"/>
            </a:xfrm>
            <a:prstGeom prst="rect">
              <a:avLst/>
            </a:prstGeom>
          </p:spPr>
        </p:pic>
        <p:sp>
          <p:nvSpPr>
            <p:cNvPr id="7" name="TextBox 6">
              <a:extLst>
                <a:ext uri="{FF2B5EF4-FFF2-40B4-BE49-F238E27FC236}">
                  <a16:creationId xmlns:a16="http://schemas.microsoft.com/office/drawing/2014/main" id="{52805C5A-D3D3-4E87-B49B-ECDBC6056E91}"/>
                </a:ext>
              </a:extLst>
            </p:cNvPr>
            <p:cNvSpPr txBox="1"/>
            <p:nvPr/>
          </p:nvSpPr>
          <p:spPr>
            <a:xfrm>
              <a:off x="7945120" y="4688087"/>
              <a:ext cx="2987040" cy="369332"/>
            </a:xfrm>
            <a:prstGeom prst="rect">
              <a:avLst/>
            </a:prstGeom>
            <a:noFill/>
          </p:spPr>
          <p:txBody>
            <a:bodyPr wrap="square" rtlCol="0">
              <a:spAutoFit/>
            </a:bodyPr>
            <a:lstStyle/>
            <a:p>
              <a:r>
                <a:rPr lang="en-US" b="1" dirty="0"/>
                <a:t>STI Policy</a:t>
              </a:r>
            </a:p>
          </p:txBody>
        </p:sp>
      </p:grpSp>
      <p:sp>
        <p:nvSpPr>
          <p:cNvPr id="9" name="Rectangle 8">
            <a:extLst>
              <a:ext uri="{FF2B5EF4-FFF2-40B4-BE49-F238E27FC236}">
                <a16:creationId xmlns:a16="http://schemas.microsoft.com/office/drawing/2014/main" id="{6D6508C5-5F3F-4714-A911-2AA0896DA691}"/>
              </a:ext>
            </a:extLst>
          </p:cNvPr>
          <p:cNvSpPr/>
          <p:nvPr/>
        </p:nvSpPr>
        <p:spPr>
          <a:xfrm>
            <a:off x="3429523" y="1406213"/>
            <a:ext cx="4179591" cy="400110"/>
          </a:xfrm>
          <a:prstGeom prst="rect">
            <a:avLst/>
          </a:prstGeom>
        </p:spPr>
        <p:txBody>
          <a:bodyPr wrap="square">
            <a:spAutoFit/>
          </a:bodyPr>
          <a:lstStyle/>
          <a:p>
            <a:pPr lvl="0">
              <a:spcBef>
                <a:spcPts val="450"/>
              </a:spcBef>
              <a:defRPr/>
            </a:pPr>
            <a:r>
              <a:rPr lang="es-UY" sz="2000" b="1" dirty="0" err="1">
                <a:solidFill>
                  <a:schemeClr val="accent2">
                    <a:lumMod val="75000"/>
                  </a:schemeClr>
                </a:solidFill>
                <a:uFill>
                  <a:solidFill/>
                </a:uFill>
              </a:rPr>
              <a:t>National</a:t>
            </a:r>
            <a:r>
              <a:rPr lang="es-UY" sz="2000" b="1" dirty="0">
                <a:solidFill>
                  <a:schemeClr val="accent2">
                    <a:lumMod val="75000"/>
                  </a:schemeClr>
                </a:solidFill>
                <a:uFill>
                  <a:solidFill/>
                </a:uFill>
              </a:rPr>
              <a:t> </a:t>
            </a:r>
            <a:r>
              <a:rPr lang="es-UY" sz="2000" b="1" dirty="0" err="1">
                <a:solidFill>
                  <a:schemeClr val="accent2">
                    <a:lumMod val="75000"/>
                  </a:schemeClr>
                </a:solidFill>
                <a:uFill>
                  <a:solidFill/>
                </a:uFill>
              </a:rPr>
              <a:t>development</a:t>
            </a:r>
            <a:r>
              <a:rPr lang="es-UY" sz="2000" b="1" dirty="0">
                <a:solidFill>
                  <a:schemeClr val="accent2">
                    <a:lumMod val="75000"/>
                  </a:schemeClr>
                </a:solidFill>
                <a:uFill>
                  <a:solidFill/>
                </a:uFill>
              </a:rPr>
              <a:t> </a:t>
            </a:r>
            <a:r>
              <a:rPr lang="es-UY" sz="2000" b="1" dirty="0" err="1">
                <a:solidFill>
                  <a:schemeClr val="accent2">
                    <a:lumMod val="75000"/>
                  </a:schemeClr>
                </a:solidFill>
                <a:uFill>
                  <a:solidFill/>
                </a:uFill>
              </a:rPr>
              <a:t>plans</a:t>
            </a:r>
            <a:endParaRPr lang="es-UY" sz="2000" b="1" dirty="0">
              <a:solidFill>
                <a:schemeClr val="accent2">
                  <a:lumMod val="75000"/>
                </a:schemeClr>
              </a:solidFill>
              <a:uFill>
                <a:solidFill/>
              </a:uFill>
            </a:endParaRPr>
          </a:p>
        </p:txBody>
      </p:sp>
      <p:sp>
        <p:nvSpPr>
          <p:cNvPr id="10" name="Rectangle 9">
            <a:extLst>
              <a:ext uri="{FF2B5EF4-FFF2-40B4-BE49-F238E27FC236}">
                <a16:creationId xmlns:a16="http://schemas.microsoft.com/office/drawing/2014/main" id="{5680CE51-CE52-4DDA-B4FE-5196837DD610}"/>
              </a:ext>
            </a:extLst>
          </p:cNvPr>
          <p:cNvSpPr/>
          <p:nvPr/>
        </p:nvSpPr>
        <p:spPr>
          <a:xfrm>
            <a:off x="3414916" y="999476"/>
            <a:ext cx="7520692" cy="400110"/>
          </a:xfrm>
          <a:prstGeom prst="rect">
            <a:avLst/>
          </a:prstGeom>
        </p:spPr>
        <p:txBody>
          <a:bodyPr wrap="square">
            <a:spAutoFit/>
          </a:bodyPr>
          <a:lstStyle/>
          <a:p>
            <a:r>
              <a:rPr lang="en-US" sz="2000" b="1" dirty="0">
                <a:solidFill>
                  <a:schemeClr val="accent2">
                    <a:lumMod val="75000"/>
                  </a:schemeClr>
                </a:solidFill>
              </a:rPr>
              <a:t>Broad goals: Developing research, innovation, science education…</a:t>
            </a:r>
          </a:p>
        </p:txBody>
      </p:sp>
      <p:sp>
        <p:nvSpPr>
          <p:cNvPr id="11" name="Rectangle 10">
            <a:extLst>
              <a:ext uri="{FF2B5EF4-FFF2-40B4-BE49-F238E27FC236}">
                <a16:creationId xmlns:a16="http://schemas.microsoft.com/office/drawing/2014/main" id="{F18DA1FB-54A8-4D94-8A9D-67BC9DA298C5}"/>
              </a:ext>
            </a:extLst>
          </p:cNvPr>
          <p:cNvSpPr/>
          <p:nvPr/>
        </p:nvSpPr>
        <p:spPr>
          <a:xfrm>
            <a:off x="3414916" y="1791518"/>
            <a:ext cx="2558842" cy="400110"/>
          </a:xfrm>
          <a:prstGeom prst="rect">
            <a:avLst/>
          </a:prstGeom>
        </p:spPr>
        <p:txBody>
          <a:bodyPr wrap="none">
            <a:spAutoFit/>
          </a:bodyPr>
          <a:lstStyle/>
          <a:p>
            <a:r>
              <a:rPr lang="en-US" sz="2000" b="1" dirty="0">
                <a:solidFill>
                  <a:schemeClr val="accent2">
                    <a:lumMod val="75000"/>
                  </a:schemeClr>
                </a:solidFill>
              </a:rPr>
              <a:t>Key sectorial priorities</a:t>
            </a:r>
          </a:p>
        </p:txBody>
      </p:sp>
      <p:sp>
        <p:nvSpPr>
          <p:cNvPr id="12" name="Rectangle 11">
            <a:extLst>
              <a:ext uri="{FF2B5EF4-FFF2-40B4-BE49-F238E27FC236}">
                <a16:creationId xmlns:a16="http://schemas.microsoft.com/office/drawing/2014/main" id="{67C4E21D-2628-4E6F-A847-38C483F115E9}"/>
              </a:ext>
            </a:extLst>
          </p:cNvPr>
          <p:cNvSpPr/>
          <p:nvPr/>
        </p:nvSpPr>
        <p:spPr>
          <a:xfrm>
            <a:off x="3429523" y="2598135"/>
            <a:ext cx="2622769" cy="400110"/>
          </a:xfrm>
          <a:prstGeom prst="rect">
            <a:avLst/>
          </a:prstGeom>
        </p:spPr>
        <p:txBody>
          <a:bodyPr wrap="none">
            <a:spAutoFit/>
          </a:bodyPr>
          <a:lstStyle/>
          <a:p>
            <a:r>
              <a:rPr lang="en-US" sz="2000" b="1" dirty="0">
                <a:solidFill>
                  <a:schemeClr val="accent2">
                    <a:lumMod val="75000"/>
                  </a:schemeClr>
                </a:solidFill>
              </a:rPr>
              <a:t>Governance</a:t>
            </a:r>
            <a:r>
              <a:rPr lang="en-US" b="1" dirty="0">
                <a:solidFill>
                  <a:schemeClr val="accent2">
                    <a:lumMod val="75000"/>
                  </a:schemeClr>
                </a:solidFill>
              </a:rPr>
              <a:t> framework </a:t>
            </a:r>
          </a:p>
        </p:txBody>
      </p:sp>
      <p:sp>
        <p:nvSpPr>
          <p:cNvPr id="13" name="Rectangle 12">
            <a:extLst>
              <a:ext uri="{FF2B5EF4-FFF2-40B4-BE49-F238E27FC236}">
                <a16:creationId xmlns:a16="http://schemas.microsoft.com/office/drawing/2014/main" id="{73036040-47FA-426D-84CC-7DAEF06B87A1}"/>
              </a:ext>
            </a:extLst>
          </p:cNvPr>
          <p:cNvSpPr/>
          <p:nvPr/>
        </p:nvSpPr>
        <p:spPr>
          <a:xfrm>
            <a:off x="3447731" y="2204165"/>
            <a:ext cx="2017925" cy="400110"/>
          </a:xfrm>
          <a:prstGeom prst="rect">
            <a:avLst/>
          </a:prstGeom>
        </p:spPr>
        <p:txBody>
          <a:bodyPr wrap="none">
            <a:spAutoFit/>
          </a:bodyPr>
          <a:lstStyle/>
          <a:p>
            <a:r>
              <a:rPr lang="en-US" sz="2000" b="1" dirty="0">
                <a:solidFill>
                  <a:schemeClr val="accent2">
                    <a:lumMod val="75000"/>
                  </a:schemeClr>
                </a:solidFill>
              </a:rPr>
              <a:t>Legal framework </a:t>
            </a:r>
          </a:p>
        </p:txBody>
      </p:sp>
      <p:sp>
        <p:nvSpPr>
          <p:cNvPr id="14" name="Rectangle 13">
            <a:extLst>
              <a:ext uri="{FF2B5EF4-FFF2-40B4-BE49-F238E27FC236}">
                <a16:creationId xmlns:a16="http://schemas.microsoft.com/office/drawing/2014/main" id="{EC086FE3-FB6E-4021-B21F-F55A4E561689}"/>
              </a:ext>
            </a:extLst>
          </p:cNvPr>
          <p:cNvSpPr/>
          <p:nvPr/>
        </p:nvSpPr>
        <p:spPr>
          <a:xfrm>
            <a:off x="3429523" y="3017857"/>
            <a:ext cx="8943005" cy="400110"/>
          </a:xfrm>
          <a:prstGeom prst="rect">
            <a:avLst/>
          </a:prstGeom>
        </p:spPr>
        <p:txBody>
          <a:bodyPr wrap="square">
            <a:spAutoFit/>
          </a:bodyPr>
          <a:lstStyle/>
          <a:p>
            <a:r>
              <a:rPr lang="fr-FR" sz="2000" b="1" dirty="0" err="1">
                <a:solidFill>
                  <a:schemeClr val="accent2">
                    <a:lumMod val="75000"/>
                  </a:schemeClr>
                </a:solidFill>
              </a:rPr>
              <a:t>Organizational</a:t>
            </a:r>
            <a:r>
              <a:rPr lang="fr-FR" sz="2000" b="1" dirty="0">
                <a:solidFill>
                  <a:schemeClr val="accent2">
                    <a:lumMod val="75000"/>
                  </a:schemeClr>
                </a:solidFill>
              </a:rPr>
              <a:t> structure (Institutions, </a:t>
            </a:r>
            <a:r>
              <a:rPr lang="fr-FR" sz="2000" b="1" dirty="0" err="1">
                <a:solidFill>
                  <a:schemeClr val="accent2">
                    <a:lumMod val="75000"/>
                  </a:schemeClr>
                </a:solidFill>
              </a:rPr>
              <a:t>Private</a:t>
            </a:r>
            <a:r>
              <a:rPr lang="fr-FR" sz="2000" b="1" dirty="0">
                <a:solidFill>
                  <a:schemeClr val="accent2">
                    <a:lumMod val="75000"/>
                  </a:schemeClr>
                </a:solidFill>
              </a:rPr>
              <a:t>, Public, </a:t>
            </a:r>
            <a:r>
              <a:rPr lang="fr-FR" sz="2000" b="1" dirty="0" err="1">
                <a:solidFill>
                  <a:schemeClr val="accent2">
                    <a:lumMod val="75000"/>
                  </a:schemeClr>
                </a:solidFill>
              </a:rPr>
              <a:t>Universities</a:t>
            </a:r>
            <a:r>
              <a:rPr lang="fr-FR" sz="2000" b="1" dirty="0">
                <a:solidFill>
                  <a:schemeClr val="accent2">
                    <a:lumMod val="75000"/>
                  </a:schemeClr>
                </a:solidFill>
              </a:rPr>
              <a:t>, non-Profit) </a:t>
            </a:r>
          </a:p>
        </p:txBody>
      </p:sp>
      <p:sp>
        <p:nvSpPr>
          <p:cNvPr id="15" name="Rectangle 14">
            <a:extLst>
              <a:ext uri="{FF2B5EF4-FFF2-40B4-BE49-F238E27FC236}">
                <a16:creationId xmlns:a16="http://schemas.microsoft.com/office/drawing/2014/main" id="{C8C71ABE-6B81-4A8A-BD68-E3B83EFDA358}"/>
              </a:ext>
            </a:extLst>
          </p:cNvPr>
          <p:cNvSpPr/>
          <p:nvPr/>
        </p:nvSpPr>
        <p:spPr>
          <a:xfrm>
            <a:off x="3414916" y="3507918"/>
            <a:ext cx="7602337" cy="400110"/>
          </a:xfrm>
          <a:prstGeom prst="rect">
            <a:avLst/>
          </a:prstGeom>
        </p:spPr>
        <p:txBody>
          <a:bodyPr wrap="square">
            <a:spAutoFit/>
          </a:bodyPr>
          <a:lstStyle/>
          <a:p>
            <a:r>
              <a:rPr lang="en-US" sz="2000" b="1" dirty="0">
                <a:solidFill>
                  <a:schemeClr val="accent2">
                    <a:lumMod val="75000"/>
                  </a:schemeClr>
                </a:solidFill>
              </a:rPr>
              <a:t>Policy</a:t>
            </a:r>
            <a:r>
              <a:rPr lang="en-US" b="1" dirty="0">
                <a:solidFill>
                  <a:schemeClr val="accent2">
                    <a:lumMod val="75000"/>
                  </a:schemeClr>
                </a:solidFill>
              </a:rPr>
              <a:t> instruments</a:t>
            </a:r>
          </a:p>
        </p:txBody>
      </p:sp>
      <p:sp>
        <p:nvSpPr>
          <p:cNvPr id="16" name="Rectangle 15">
            <a:extLst>
              <a:ext uri="{FF2B5EF4-FFF2-40B4-BE49-F238E27FC236}">
                <a16:creationId xmlns:a16="http://schemas.microsoft.com/office/drawing/2014/main" id="{A5CA8D3B-9AA6-4A13-B119-839E05521E50}"/>
              </a:ext>
            </a:extLst>
          </p:cNvPr>
          <p:cNvSpPr/>
          <p:nvPr/>
        </p:nvSpPr>
        <p:spPr>
          <a:xfrm>
            <a:off x="3429523" y="4379979"/>
            <a:ext cx="2010487" cy="400110"/>
          </a:xfrm>
          <a:prstGeom prst="rect">
            <a:avLst/>
          </a:prstGeom>
        </p:spPr>
        <p:txBody>
          <a:bodyPr wrap="none">
            <a:spAutoFit/>
          </a:bodyPr>
          <a:lstStyle/>
          <a:p>
            <a:r>
              <a:rPr lang="en-US" sz="2000" b="1" dirty="0">
                <a:solidFill>
                  <a:schemeClr val="accent2">
                    <a:lumMod val="75000"/>
                  </a:schemeClr>
                </a:solidFill>
              </a:rPr>
              <a:t>Capacity</a:t>
            </a:r>
            <a:r>
              <a:rPr lang="en-US" b="1" dirty="0">
                <a:solidFill>
                  <a:schemeClr val="accent2">
                    <a:lumMod val="75000"/>
                  </a:schemeClr>
                </a:solidFill>
              </a:rPr>
              <a:t> </a:t>
            </a:r>
            <a:r>
              <a:rPr lang="en-US" sz="2000" b="1" dirty="0">
                <a:solidFill>
                  <a:schemeClr val="accent2">
                    <a:lumMod val="75000"/>
                  </a:schemeClr>
                </a:solidFill>
              </a:rPr>
              <a:t>building</a:t>
            </a:r>
          </a:p>
        </p:txBody>
      </p:sp>
      <p:sp>
        <p:nvSpPr>
          <p:cNvPr id="17" name="Rectangle 16">
            <a:extLst>
              <a:ext uri="{FF2B5EF4-FFF2-40B4-BE49-F238E27FC236}">
                <a16:creationId xmlns:a16="http://schemas.microsoft.com/office/drawing/2014/main" id="{5342FAE0-B8CA-485E-856F-D47A61730A2D}"/>
              </a:ext>
            </a:extLst>
          </p:cNvPr>
          <p:cNvSpPr/>
          <p:nvPr/>
        </p:nvSpPr>
        <p:spPr>
          <a:xfrm>
            <a:off x="3447731" y="5825716"/>
            <a:ext cx="5584722" cy="400110"/>
          </a:xfrm>
          <a:prstGeom prst="rect">
            <a:avLst/>
          </a:prstGeom>
        </p:spPr>
        <p:txBody>
          <a:bodyPr wrap="square">
            <a:spAutoFit/>
          </a:bodyPr>
          <a:lstStyle/>
          <a:p>
            <a:r>
              <a:rPr lang="en-US" sz="2000" b="1" dirty="0">
                <a:solidFill>
                  <a:schemeClr val="accent2">
                    <a:lumMod val="75000"/>
                  </a:schemeClr>
                </a:solidFill>
              </a:rPr>
              <a:t>Regional and international co-operation</a:t>
            </a:r>
          </a:p>
        </p:txBody>
      </p:sp>
      <p:sp>
        <p:nvSpPr>
          <p:cNvPr id="18" name="Rectangle 17">
            <a:extLst>
              <a:ext uri="{FF2B5EF4-FFF2-40B4-BE49-F238E27FC236}">
                <a16:creationId xmlns:a16="http://schemas.microsoft.com/office/drawing/2014/main" id="{A8026209-B6C4-4918-8691-E8B90B70B6AD}"/>
              </a:ext>
            </a:extLst>
          </p:cNvPr>
          <p:cNvSpPr/>
          <p:nvPr/>
        </p:nvSpPr>
        <p:spPr>
          <a:xfrm>
            <a:off x="3407959" y="3945203"/>
            <a:ext cx="2113527" cy="400110"/>
          </a:xfrm>
          <a:prstGeom prst="rect">
            <a:avLst/>
          </a:prstGeom>
        </p:spPr>
        <p:txBody>
          <a:bodyPr wrap="none">
            <a:spAutoFit/>
          </a:bodyPr>
          <a:lstStyle/>
          <a:p>
            <a:r>
              <a:rPr lang="en-US" sz="2000" b="1" dirty="0">
                <a:solidFill>
                  <a:schemeClr val="accent2">
                    <a:lumMod val="75000"/>
                  </a:schemeClr>
                </a:solidFill>
              </a:rPr>
              <a:t>Gender and youth</a:t>
            </a:r>
          </a:p>
        </p:txBody>
      </p:sp>
      <p:sp>
        <p:nvSpPr>
          <p:cNvPr id="34" name="TextBox 33">
            <a:extLst>
              <a:ext uri="{FF2B5EF4-FFF2-40B4-BE49-F238E27FC236}">
                <a16:creationId xmlns:a16="http://schemas.microsoft.com/office/drawing/2014/main" id="{5ABC95D5-886B-4F76-A7A4-35EABE9E9065}"/>
              </a:ext>
            </a:extLst>
          </p:cNvPr>
          <p:cNvSpPr txBox="1"/>
          <p:nvPr/>
        </p:nvSpPr>
        <p:spPr>
          <a:xfrm>
            <a:off x="3429523" y="4857735"/>
            <a:ext cx="6813274" cy="400110"/>
          </a:xfrm>
          <a:prstGeom prst="rect">
            <a:avLst/>
          </a:prstGeom>
          <a:noFill/>
        </p:spPr>
        <p:txBody>
          <a:bodyPr wrap="square">
            <a:spAutoFit/>
          </a:bodyPr>
          <a:lstStyle/>
          <a:p>
            <a:r>
              <a:rPr lang="en-US" sz="2000" b="1" dirty="0">
                <a:solidFill>
                  <a:schemeClr val="accent2">
                    <a:lumMod val="75000"/>
                  </a:schemeClr>
                </a:solidFill>
              </a:rPr>
              <a:t>Funding mechanisms</a:t>
            </a:r>
            <a:endParaRPr lang="en-US" sz="2000" dirty="0"/>
          </a:p>
        </p:txBody>
      </p:sp>
      <p:pic>
        <p:nvPicPr>
          <p:cNvPr id="3" name="Graphic 2" descr="Bow And Arrow with solid fill">
            <a:extLst>
              <a:ext uri="{FF2B5EF4-FFF2-40B4-BE49-F238E27FC236}">
                <a16:creationId xmlns:a16="http://schemas.microsoft.com/office/drawing/2014/main" id="{03F92692-DB55-4C96-B609-911F143913E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20966">
            <a:off x="2337181" y="2657263"/>
            <a:ext cx="914400" cy="914400"/>
          </a:xfrm>
          <a:prstGeom prst="rect">
            <a:avLst/>
          </a:prstGeom>
        </p:spPr>
      </p:pic>
    </p:spTree>
    <p:extLst>
      <p:ext uri="{BB962C8B-B14F-4D97-AF65-F5344CB8AC3E}">
        <p14:creationId xmlns:p14="http://schemas.microsoft.com/office/powerpoint/2010/main" val="312322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D5C5EA91-9E31-4FC8-883D-1C69C9129C80}"/>
              </a:ext>
            </a:extLst>
          </p:cNvPr>
          <p:cNvSpPr txBox="1">
            <a:spLocks/>
          </p:cNvSpPr>
          <p:nvPr/>
        </p:nvSpPr>
        <p:spPr>
          <a:xfrm>
            <a:off x="1057168" y="244939"/>
            <a:ext cx="10058400" cy="12257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85000"/>
              </a:lnSpc>
              <a:spcAft>
                <a:spcPts val="600"/>
              </a:spcAft>
            </a:pPr>
            <a:r>
              <a:rPr lang="en-US" sz="3600" b="1" dirty="0">
                <a:solidFill>
                  <a:schemeClr val="bg1"/>
                </a:solidFill>
                <a:latin typeface="+mn-lt"/>
              </a:rPr>
              <a:t>Other strategic STI policy issues </a:t>
            </a:r>
          </a:p>
          <a:p>
            <a:pPr algn="l" defTabSz="914400">
              <a:lnSpc>
                <a:spcPct val="85000"/>
              </a:lnSpc>
              <a:spcAft>
                <a:spcPts val="600"/>
              </a:spcAft>
            </a:pPr>
            <a:r>
              <a:rPr lang="en-US" sz="3600" b="1" dirty="0">
                <a:solidFill>
                  <a:schemeClr val="bg1"/>
                </a:solidFill>
                <a:latin typeface="+mn-lt"/>
              </a:rPr>
              <a:t>in the context of SDGs :</a:t>
            </a:r>
            <a:r>
              <a:rPr lang="en-US" altLang="zh-CN" sz="3600" b="1" dirty="0">
                <a:solidFill>
                  <a:schemeClr val="bg1"/>
                </a:solidFill>
                <a:latin typeface="+mn-lt"/>
              </a:rPr>
              <a:t> </a:t>
            </a:r>
            <a:endParaRPr lang="en-US" sz="3600" b="1" dirty="0">
              <a:solidFill>
                <a:schemeClr val="bg1"/>
              </a:solidFill>
              <a:latin typeface="+mn-lt"/>
            </a:endParaRPr>
          </a:p>
        </p:txBody>
      </p:sp>
      <p:pic>
        <p:nvPicPr>
          <p:cNvPr id="5" name="Picture 4" descr="RÃ©sultat de recherche d'images pour &quot;image globe terrestre mains&quot;">
            <a:extLst>
              <a:ext uri="{FF2B5EF4-FFF2-40B4-BE49-F238E27FC236}">
                <a16:creationId xmlns:a16="http://schemas.microsoft.com/office/drawing/2014/main" id="{3044A3D4-2875-4C00-9BFC-84BEE1C8C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 r="7390" b="2"/>
          <a:stretch/>
        </p:blipFill>
        <p:spPr bwMode="auto">
          <a:xfrm>
            <a:off x="1086269" y="1649773"/>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1C4530-2E18-4860-8F9E-BF0EADE122B9}"/>
              </a:ext>
            </a:extLst>
          </p:cNvPr>
          <p:cNvSpPr/>
          <p:nvPr/>
        </p:nvSpPr>
        <p:spPr>
          <a:xfrm>
            <a:off x="4452257" y="1606912"/>
            <a:ext cx="7097486" cy="4262182"/>
          </a:xfrm>
          <a:prstGeom prst="rect">
            <a:avLst/>
          </a:prstGeom>
        </p:spPr>
        <p:txBody>
          <a:bodyPr vert="horz" lIns="0" tIns="45720" rIns="0" bIns="45720" rtlCol="0">
            <a:normAutofit/>
          </a:bodyPr>
          <a:lstStyle/>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STI from a national to an international perspective, cooperation</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Fostering multi-stakeholder partnerships for investments in STI for SDGs</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Transition to Open Science: Open Access to Data and Knowledge, Open Infrastructures, Citizen Science.. more transparent and accountable to society</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Science Diplomacy </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Giving directionality in STI policies towards STI related targets of the SDGs</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Inclusive STI policies, gender, indigenous knowledge</a:t>
            </a:r>
          </a:p>
          <a:p>
            <a:pPr marL="285750" indent="-285750" defTabSz="914400">
              <a:lnSpc>
                <a:spcPct val="90000"/>
              </a:lnSpc>
              <a:spcBef>
                <a:spcPts val="450"/>
              </a:spcBef>
              <a:buClr>
                <a:schemeClr val="accent1"/>
              </a:buClr>
              <a:buFont typeface="Wingdings" panose="05000000000000000000" pitchFamily="2" charset="2"/>
              <a:buChar char="v"/>
              <a:defRPr/>
            </a:pPr>
            <a:r>
              <a:rPr lang="en-US" sz="2000" b="1" dirty="0">
                <a:uFill>
                  <a:solidFill/>
                </a:uFill>
              </a:rPr>
              <a:t>Monitor and measure contribution of STI to SDGs implementation with improved STI indicators</a:t>
            </a:r>
          </a:p>
        </p:txBody>
      </p:sp>
      <p:sp>
        <p:nvSpPr>
          <p:cNvPr id="6" name="Rectangle 5">
            <a:extLst>
              <a:ext uri="{FF2B5EF4-FFF2-40B4-BE49-F238E27FC236}">
                <a16:creationId xmlns:a16="http://schemas.microsoft.com/office/drawing/2014/main" id="{72B00CB6-8650-4921-ADB0-382923C60465}"/>
              </a:ext>
            </a:extLst>
          </p:cNvPr>
          <p:cNvSpPr/>
          <p:nvPr/>
        </p:nvSpPr>
        <p:spPr>
          <a:xfrm>
            <a:off x="2541403" y="1237580"/>
            <a:ext cx="184731" cy="369332"/>
          </a:xfrm>
          <a:prstGeom prst="rect">
            <a:avLst/>
          </a:prstGeom>
        </p:spPr>
        <p:txBody>
          <a:bodyPr wrap="none">
            <a:spAutoFit/>
          </a:bodyPr>
          <a:lstStyle/>
          <a:p>
            <a:endParaRPr lang="en-US" dirty="0"/>
          </a:p>
        </p:txBody>
      </p:sp>
      <p:grpSp>
        <p:nvGrpSpPr>
          <p:cNvPr id="40" name="Group 39">
            <a:extLst>
              <a:ext uri="{FF2B5EF4-FFF2-40B4-BE49-F238E27FC236}">
                <a16:creationId xmlns:a16="http://schemas.microsoft.com/office/drawing/2014/main" id="{F895D383-FF23-4F95-8F2F-B49F29422B9D}"/>
              </a:ext>
            </a:extLst>
          </p:cNvPr>
          <p:cNvGrpSpPr/>
          <p:nvPr/>
        </p:nvGrpSpPr>
        <p:grpSpPr>
          <a:xfrm>
            <a:off x="9927600" y="5162304"/>
            <a:ext cx="2735406" cy="1660920"/>
            <a:chOff x="7010400" y="2926977"/>
            <a:chExt cx="3921760" cy="2439067"/>
          </a:xfrm>
        </p:grpSpPr>
        <p:pic>
          <p:nvPicPr>
            <p:cNvPr id="42" name="Picture 41">
              <a:extLst>
                <a:ext uri="{FF2B5EF4-FFF2-40B4-BE49-F238E27FC236}">
                  <a16:creationId xmlns:a16="http://schemas.microsoft.com/office/drawing/2014/main" id="{D3987845-89C4-480A-AE2B-0937F56C5324}"/>
                </a:ext>
              </a:extLst>
            </p:cNvPr>
            <p:cNvPicPr>
              <a:picLocks noChangeAspect="1"/>
            </p:cNvPicPr>
            <p:nvPr/>
          </p:nvPicPr>
          <p:blipFill>
            <a:blip r:embed="rId3"/>
            <a:stretch>
              <a:fillRect/>
            </a:stretch>
          </p:blipFill>
          <p:spPr>
            <a:xfrm>
              <a:off x="7010400" y="2926977"/>
              <a:ext cx="2966720" cy="1668343"/>
            </a:xfrm>
            <a:prstGeom prst="rect">
              <a:avLst/>
            </a:prstGeom>
          </p:spPr>
        </p:pic>
        <p:sp>
          <p:nvSpPr>
            <p:cNvPr id="44" name="TextBox 43">
              <a:extLst>
                <a:ext uri="{FF2B5EF4-FFF2-40B4-BE49-F238E27FC236}">
                  <a16:creationId xmlns:a16="http://schemas.microsoft.com/office/drawing/2014/main" id="{487B710C-9284-46D1-932E-F316180DCBFF}"/>
                </a:ext>
              </a:extLst>
            </p:cNvPr>
            <p:cNvSpPr txBox="1"/>
            <p:nvPr/>
          </p:nvSpPr>
          <p:spPr>
            <a:xfrm>
              <a:off x="7945120" y="4688087"/>
              <a:ext cx="2987040" cy="677957"/>
            </a:xfrm>
            <a:prstGeom prst="rect">
              <a:avLst/>
            </a:prstGeom>
            <a:noFill/>
          </p:spPr>
          <p:txBody>
            <a:bodyPr wrap="square" rtlCol="0">
              <a:spAutoFit/>
            </a:bodyPr>
            <a:lstStyle/>
            <a:p>
              <a:r>
                <a:rPr lang="en-US" sz="2400" b="1" dirty="0"/>
                <a:t>STI Policy</a:t>
              </a:r>
            </a:p>
          </p:txBody>
        </p:sp>
      </p:grpSp>
      <p:pic>
        <p:nvPicPr>
          <p:cNvPr id="8" name="Picture 7">
            <a:extLst>
              <a:ext uri="{FF2B5EF4-FFF2-40B4-BE49-F238E27FC236}">
                <a16:creationId xmlns:a16="http://schemas.microsoft.com/office/drawing/2014/main" id="{CAC1A23C-FD5D-4F52-B1CA-A20414B4F815}"/>
              </a:ext>
            </a:extLst>
          </p:cNvPr>
          <p:cNvPicPr>
            <a:picLocks noChangeAspect="1"/>
          </p:cNvPicPr>
          <p:nvPr/>
        </p:nvPicPr>
        <p:blipFill>
          <a:blip r:embed="rId4"/>
          <a:stretch>
            <a:fillRect/>
          </a:stretch>
        </p:blipFill>
        <p:spPr>
          <a:xfrm>
            <a:off x="10970920" y="4172883"/>
            <a:ext cx="964111" cy="919784"/>
          </a:xfrm>
          <a:prstGeom prst="rect">
            <a:avLst/>
          </a:prstGeom>
        </p:spPr>
      </p:pic>
    </p:spTree>
    <p:extLst>
      <p:ext uri="{BB962C8B-B14F-4D97-AF65-F5344CB8AC3E}">
        <p14:creationId xmlns:p14="http://schemas.microsoft.com/office/powerpoint/2010/main" val="401682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2C41-2D51-4C62-80BA-98D5CCE44AFD}"/>
              </a:ext>
            </a:extLst>
          </p:cNvPr>
          <p:cNvSpPr>
            <a:spLocks noGrp="1"/>
          </p:cNvSpPr>
          <p:nvPr>
            <p:ph type="title"/>
          </p:nvPr>
        </p:nvSpPr>
        <p:spPr>
          <a:xfrm>
            <a:off x="5118847" y="72248"/>
            <a:ext cx="6835588" cy="1595188"/>
          </a:xfrm>
        </p:spPr>
        <p:txBody>
          <a:bodyPr vert="horz" lIns="91440" tIns="45720" rIns="91440" bIns="45720" rtlCol="0" anchor="b">
            <a:normAutofit/>
          </a:bodyPr>
          <a:lstStyle/>
          <a:p>
            <a:r>
              <a:rPr lang="en-US" sz="4000" b="1" dirty="0"/>
              <a:t>The UN-Inter-agency Task Team (IATT ) Guidebook</a:t>
            </a:r>
          </a:p>
        </p:txBody>
      </p:sp>
      <p:pic>
        <p:nvPicPr>
          <p:cNvPr id="60" name="Picture 5">
            <a:extLst>
              <a:ext uri="{FF2B5EF4-FFF2-40B4-BE49-F238E27FC236}">
                <a16:creationId xmlns:a16="http://schemas.microsoft.com/office/drawing/2014/main" id="{0AC85146-C164-4C11-97AA-C55F93AABF76}"/>
              </a:ext>
            </a:extLst>
          </p:cNvPr>
          <p:cNvPicPr>
            <a:picLocks noChangeAspect="1"/>
          </p:cNvPicPr>
          <p:nvPr/>
        </p:nvPicPr>
        <p:blipFill rotWithShape="1">
          <a:blip r:embed="rId3"/>
          <a:srcRect t="10764"/>
          <a:stretch/>
        </p:blipFill>
        <p:spPr>
          <a:xfrm>
            <a:off x="5911642" y="1667436"/>
            <a:ext cx="4595190" cy="3835735"/>
          </a:xfrm>
          <a:prstGeom prst="rect">
            <a:avLst/>
          </a:prstGeom>
        </p:spPr>
      </p:pic>
      <p:pic>
        <p:nvPicPr>
          <p:cNvPr id="4" name="Picture 3">
            <a:extLst>
              <a:ext uri="{FF2B5EF4-FFF2-40B4-BE49-F238E27FC236}">
                <a16:creationId xmlns:a16="http://schemas.microsoft.com/office/drawing/2014/main" id="{0339D992-3459-6040-6B7C-1349B5B4B5CD}"/>
              </a:ext>
            </a:extLst>
          </p:cNvPr>
          <p:cNvPicPr>
            <a:picLocks noChangeAspect="1"/>
          </p:cNvPicPr>
          <p:nvPr/>
        </p:nvPicPr>
        <p:blipFill>
          <a:blip r:embed="rId4"/>
          <a:stretch>
            <a:fillRect/>
          </a:stretch>
        </p:blipFill>
        <p:spPr>
          <a:xfrm>
            <a:off x="143400" y="72247"/>
            <a:ext cx="4320639" cy="6064053"/>
          </a:xfrm>
          <a:prstGeom prst="rect">
            <a:avLst/>
          </a:prstGeom>
        </p:spPr>
      </p:pic>
      <p:sp>
        <p:nvSpPr>
          <p:cNvPr id="30" name="Rectangle 29">
            <a:extLst>
              <a:ext uri="{FF2B5EF4-FFF2-40B4-BE49-F238E27FC236}">
                <a16:creationId xmlns:a16="http://schemas.microsoft.com/office/drawing/2014/main" id="{4AF3DEA8-3BEC-4628-8F13-FBAC794BA7C2}"/>
              </a:ext>
            </a:extLst>
          </p:cNvPr>
          <p:cNvSpPr/>
          <p:nvPr/>
        </p:nvSpPr>
        <p:spPr>
          <a:xfrm>
            <a:off x="6237514" y="5503171"/>
            <a:ext cx="5716921"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400" b="1" dirty="0">
                <a:solidFill>
                  <a:schemeClr val="tx1">
                    <a:lumMod val="75000"/>
                    <a:lumOff val="25000"/>
                  </a:schemeClr>
                </a:solidFill>
              </a:rPr>
              <a:t>Framework for developing STI for SDGs roadmaps,  a series of six sequential steps</a:t>
            </a:r>
          </a:p>
        </p:txBody>
      </p:sp>
    </p:spTree>
    <p:extLst>
      <p:ext uri="{BB962C8B-B14F-4D97-AF65-F5344CB8AC3E}">
        <p14:creationId xmlns:p14="http://schemas.microsoft.com/office/powerpoint/2010/main" val="390554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8DB9-5B94-2FE9-4520-D63B141723AE}"/>
              </a:ext>
            </a:extLst>
          </p:cNvPr>
          <p:cNvSpPr>
            <a:spLocks noGrp="1"/>
          </p:cNvSpPr>
          <p:nvPr>
            <p:ph type="ctrTitle"/>
          </p:nvPr>
        </p:nvSpPr>
        <p:spPr/>
        <p:txBody>
          <a:bodyPr/>
          <a:lstStyle/>
          <a:p>
            <a:r>
              <a:rPr lang="en-US" altLang="zh-CN" sz="3600" b="1" dirty="0">
                <a:solidFill>
                  <a:srgbClr val="FFFFFF"/>
                </a:solidFill>
                <a:latin typeface="+mn-lt"/>
              </a:rPr>
              <a:t>Gender equality in STI for the achievement of SDGs</a:t>
            </a:r>
            <a:endParaRPr lang="zh-CN" altLang="en-US" sz="3600" b="1" dirty="0">
              <a:solidFill>
                <a:srgbClr val="FFFFFF"/>
              </a:solidFill>
              <a:latin typeface="+mn-lt"/>
            </a:endParaRPr>
          </a:p>
        </p:txBody>
      </p:sp>
      <p:sp>
        <p:nvSpPr>
          <p:cNvPr id="5" name="TextBox 4">
            <a:extLst>
              <a:ext uri="{FF2B5EF4-FFF2-40B4-BE49-F238E27FC236}">
                <a16:creationId xmlns:a16="http://schemas.microsoft.com/office/drawing/2014/main" id="{D59A7537-BD78-6C4B-4E12-9BBE16A7C261}"/>
              </a:ext>
            </a:extLst>
          </p:cNvPr>
          <p:cNvSpPr txBox="1"/>
          <p:nvPr/>
        </p:nvSpPr>
        <p:spPr>
          <a:xfrm>
            <a:off x="1182136" y="1170370"/>
            <a:ext cx="4450690" cy="1323439"/>
          </a:xfrm>
          <a:prstGeom prst="rect">
            <a:avLst/>
          </a:prstGeom>
          <a:noFill/>
        </p:spPr>
        <p:txBody>
          <a:bodyPr wrap="square">
            <a:spAutoFit/>
          </a:bodyPr>
          <a:lstStyle/>
          <a:p>
            <a:pPr algn="just"/>
            <a:r>
              <a:rPr lang="en-US" altLang="zh-CN" sz="2000" dirty="0"/>
              <a:t>4.3 by 2030 ensure equal access for </a:t>
            </a:r>
            <a:r>
              <a:rPr lang="en-US" altLang="zh-CN" sz="2000" dirty="0">
                <a:solidFill>
                  <a:srgbClr val="0070C0"/>
                </a:solidFill>
              </a:rPr>
              <a:t>all women and men </a:t>
            </a:r>
            <a:r>
              <a:rPr lang="en-US" altLang="zh-CN" sz="2000" dirty="0"/>
              <a:t>to affordable quality technical, vocational and tertiary education, including university</a:t>
            </a:r>
            <a:endParaRPr lang="zh-CN" altLang="en-US" sz="2000" dirty="0"/>
          </a:p>
        </p:txBody>
      </p:sp>
      <p:pic>
        <p:nvPicPr>
          <p:cNvPr id="6" name="Picture 5">
            <a:extLst>
              <a:ext uri="{FF2B5EF4-FFF2-40B4-BE49-F238E27FC236}">
                <a16:creationId xmlns:a16="http://schemas.microsoft.com/office/drawing/2014/main" id="{A28E9F4B-A42E-93D5-CD8C-0CE4586180BB}"/>
              </a:ext>
            </a:extLst>
          </p:cNvPr>
          <p:cNvPicPr>
            <a:picLocks noChangeAspect="1"/>
          </p:cNvPicPr>
          <p:nvPr/>
        </p:nvPicPr>
        <p:blipFill rotWithShape="1">
          <a:blip r:embed="rId2"/>
          <a:srcRect l="-599" r="1" b="9410"/>
          <a:stretch/>
        </p:blipFill>
        <p:spPr>
          <a:xfrm>
            <a:off x="50900" y="1257907"/>
            <a:ext cx="884857" cy="796814"/>
          </a:xfrm>
          <a:prstGeom prst="rect">
            <a:avLst/>
          </a:prstGeom>
        </p:spPr>
      </p:pic>
      <p:pic>
        <p:nvPicPr>
          <p:cNvPr id="7" name="Picture 6">
            <a:extLst>
              <a:ext uri="{FF2B5EF4-FFF2-40B4-BE49-F238E27FC236}">
                <a16:creationId xmlns:a16="http://schemas.microsoft.com/office/drawing/2014/main" id="{76DA10AE-E1F8-B530-B71B-1BA2B06C15D4}"/>
              </a:ext>
            </a:extLst>
          </p:cNvPr>
          <p:cNvPicPr>
            <a:picLocks noChangeAspect="1"/>
          </p:cNvPicPr>
          <p:nvPr/>
        </p:nvPicPr>
        <p:blipFill>
          <a:blip r:embed="rId3"/>
          <a:stretch>
            <a:fillRect/>
          </a:stretch>
        </p:blipFill>
        <p:spPr>
          <a:xfrm>
            <a:off x="56168" y="2968213"/>
            <a:ext cx="884857" cy="879590"/>
          </a:xfrm>
          <a:prstGeom prst="rect">
            <a:avLst/>
          </a:prstGeom>
        </p:spPr>
      </p:pic>
      <p:sp>
        <p:nvSpPr>
          <p:cNvPr id="8" name="TextBox 7">
            <a:extLst>
              <a:ext uri="{FF2B5EF4-FFF2-40B4-BE49-F238E27FC236}">
                <a16:creationId xmlns:a16="http://schemas.microsoft.com/office/drawing/2014/main" id="{71BB99E4-8B7C-6AC3-FB39-693D3AFCF12D}"/>
              </a:ext>
            </a:extLst>
          </p:cNvPr>
          <p:cNvSpPr txBox="1"/>
          <p:nvPr/>
        </p:nvSpPr>
        <p:spPr>
          <a:xfrm>
            <a:off x="1211141" y="2946343"/>
            <a:ext cx="4392680" cy="1631216"/>
          </a:xfrm>
          <a:prstGeom prst="rect">
            <a:avLst/>
          </a:prstGeom>
          <a:noFill/>
        </p:spPr>
        <p:txBody>
          <a:bodyPr wrap="square">
            <a:spAutoFit/>
          </a:bodyPr>
          <a:lstStyle/>
          <a:p>
            <a:pPr algn="just"/>
            <a:r>
              <a:rPr lang="en-US" altLang="zh-CN" sz="2000" dirty="0"/>
              <a:t>5.5 ensure </a:t>
            </a:r>
            <a:r>
              <a:rPr lang="en-US" altLang="zh-CN" sz="2000" dirty="0">
                <a:solidFill>
                  <a:srgbClr val="0070C0"/>
                </a:solidFill>
              </a:rPr>
              <a:t>women’s full and effective participation and equal opportunities </a:t>
            </a:r>
            <a:r>
              <a:rPr lang="en-US" altLang="zh-CN" sz="2000" dirty="0"/>
              <a:t>for leadership at all levels of decision-making in political, economic, and public life </a:t>
            </a:r>
          </a:p>
        </p:txBody>
      </p:sp>
      <p:pic>
        <p:nvPicPr>
          <p:cNvPr id="9" name="Picture 8">
            <a:extLst>
              <a:ext uri="{FF2B5EF4-FFF2-40B4-BE49-F238E27FC236}">
                <a16:creationId xmlns:a16="http://schemas.microsoft.com/office/drawing/2014/main" id="{9DF60D72-24BF-90BD-10C0-13FCF433D00E}"/>
              </a:ext>
            </a:extLst>
          </p:cNvPr>
          <p:cNvPicPr>
            <a:picLocks noChangeAspect="1"/>
          </p:cNvPicPr>
          <p:nvPr/>
        </p:nvPicPr>
        <p:blipFill rotWithShape="1">
          <a:blip r:embed="rId4"/>
          <a:srcRect r="7516"/>
          <a:stretch/>
        </p:blipFill>
        <p:spPr>
          <a:xfrm>
            <a:off x="6107595" y="1310453"/>
            <a:ext cx="915640" cy="938550"/>
          </a:xfrm>
          <a:prstGeom prst="rect">
            <a:avLst/>
          </a:prstGeom>
        </p:spPr>
      </p:pic>
      <p:sp>
        <p:nvSpPr>
          <p:cNvPr id="10" name="TextBox 9">
            <a:extLst>
              <a:ext uri="{FF2B5EF4-FFF2-40B4-BE49-F238E27FC236}">
                <a16:creationId xmlns:a16="http://schemas.microsoft.com/office/drawing/2014/main" id="{E7EC5B44-AFE9-1D8D-DE95-E7FBD9728516}"/>
              </a:ext>
            </a:extLst>
          </p:cNvPr>
          <p:cNvSpPr txBox="1"/>
          <p:nvPr/>
        </p:nvSpPr>
        <p:spPr>
          <a:xfrm>
            <a:off x="7163461" y="1214165"/>
            <a:ext cx="4585273" cy="2831544"/>
          </a:xfrm>
          <a:prstGeom prst="rect">
            <a:avLst/>
          </a:prstGeom>
          <a:noFill/>
        </p:spPr>
        <p:txBody>
          <a:bodyPr wrap="square">
            <a:spAutoFit/>
          </a:bodyPr>
          <a:lstStyle/>
          <a:p>
            <a:pPr algn="just"/>
            <a:r>
              <a:rPr lang="en-US" altLang="zh-CN" sz="2000" dirty="0"/>
              <a:t>9.5  Enhance scientific research, upgrade the technological capabilities of industrial sectors in all countries….., encouraging innovation and substantially increasing the </a:t>
            </a:r>
            <a:r>
              <a:rPr lang="en-US" altLang="zh-CN" sz="2000" dirty="0">
                <a:solidFill>
                  <a:srgbClr val="0070C0"/>
                </a:solidFill>
              </a:rPr>
              <a:t>number of research and development workers </a:t>
            </a:r>
            <a:r>
              <a:rPr lang="en-US" altLang="zh-CN" sz="2000" dirty="0"/>
              <a:t>per 1 million people and public and private research and development spending</a:t>
            </a:r>
          </a:p>
          <a:p>
            <a:endParaRPr lang="zh-CN" altLang="en-US" dirty="0"/>
          </a:p>
        </p:txBody>
      </p:sp>
      <p:sp>
        <p:nvSpPr>
          <p:cNvPr id="11" name="TextBox 10">
            <a:extLst>
              <a:ext uri="{FF2B5EF4-FFF2-40B4-BE49-F238E27FC236}">
                <a16:creationId xmlns:a16="http://schemas.microsoft.com/office/drawing/2014/main" id="{664F71B4-BC3E-12D8-0447-6983B838B77A}"/>
              </a:ext>
            </a:extLst>
          </p:cNvPr>
          <p:cNvSpPr txBox="1"/>
          <p:nvPr/>
        </p:nvSpPr>
        <p:spPr>
          <a:xfrm>
            <a:off x="7185814" y="3975491"/>
            <a:ext cx="4585273" cy="1938992"/>
          </a:xfrm>
          <a:prstGeom prst="rect">
            <a:avLst/>
          </a:prstGeom>
          <a:noFill/>
        </p:spPr>
        <p:txBody>
          <a:bodyPr wrap="square">
            <a:spAutoFit/>
          </a:bodyPr>
          <a:lstStyle/>
          <a:p>
            <a:pPr algn="just"/>
            <a:r>
              <a:rPr lang="en-US" altLang="zh-CN" sz="2000" dirty="0"/>
              <a:t>17.18 …enhance capacity building support to developing countries, including for LDCs and SIDS, to increase significantly the availability of high-quality, timely and </a:t>
            </a:r>
            <a:r>
              <a:rPr lang="en-US" altLang="zh-CN" sz="2000" dirty="0">
                <a:solidFill>
                  <a:srgbClr val="0070C0"/>
                </a:solidFill>
              </a:rPr>
              <a:t>reliable data disaggregated</a:t>
            </a:r>
            <a:r>
              <a:rPr lang="en-US" altLang="zh-CN" sz="2000" dirty="0"/>
              <a:t> by income, </a:t>
            </a:r>
            <a:r>
              <a:rPr lang="en-US" altLang="zh-CN" sz="2000" dirty="0">
                <a:solidFill>
                  <a:srgbClr val="0070C0"/>
                </a:solidFill>
              </a:rPr>
              <a:t>gender</a:t>
            </a:r>
            <a:r>
              <a:rPr lang="en-US" altLang="zh-CN" sz="2000" dirty="0"/>
              <a:t>….</a:t>
            </a:r>
            <a:endParaRPr lang="zh-CN" altLang="en-US" sz="2000" dirty="0"/>
          </a:p>
        </p:txBody>
      </p:sp>
      <p:pic>
        <p:nvPicPr>
          <p:cNvPr id="12" name="Picture 11">
            <a:extLst>
              <a:ext uri="{FF2B5EF4-FFF2-40B4-BE49-F238E27FC236}">
                <a16:creationId xmlns:a16="http://schemas.microsoft.com/office/drawing/2014/main" id="{082D0C85-49CD-7EA0-2EF3-7F9A46B5ACFB}"/>
              </a:ext>
            </a:extLst>
          </p:cNvPr>
          <p:cNvPicPr>
            <a:picLocks noChangeAspect="1"/>
          </p:cNvPicPr>
          <p:nvPr/>
        </p:nvPicPr>
        <p:blipFill>
          <a:blip r:embed="rId5"/>
          <a:stretch>
            <a:fillRect/>
          </a:stretch>
        </p:blipFill>
        <p:spPr>
          <a:xfrm>
            <a:off x="6287873" y="4041865"/>
            <a:ext cx="875588" cy="903122"/>
          </a:xfrm>
          <a:prstGeom prst="rect">
            <a:avLst/>
          </a:prstGeom>
        </p:spPr>
      </p:pic>
      <p:pic>
        <p:nvPicPr>
          <p:cNvPr id="13" name="Picture 2">
            <a:extLst>
              <a:ext uri="{FF2B5EF4-FFF2-40B4-BE49-F238E27FC236}">
                <a16:creationId xmlns:a16="http://schemas.microsoft.com/office/drawing/2014/main" id="{0B150AD4-81DD-6036-83BF-D811C0F98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29" y="4944987"/>
            <a:ext cx="879590" cy="8795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C325F7-1309-3BAF-49F3-0C61AE06E58D}"/>
              </a:ext>
            </a:extLst>
          </p:cNvPr>
          <p:cNvSpPr txBox="1"/>
          <p:nvPr/>
        </p:nvSpPr>
        <p:spPr>
          <a:xfrm>
            <a:off x="1168432" y="4784617"/>
            <a:ext cx="5417009" cy="1323439"/>
          </a:xfrm>
          <a:prstGeom prst="rect">
            <a:avLst/>
          </a:prstGeom>
          <a:noFill/>
        </p:spPr>
        <p:txBody>
          <a:bodyPr wrap="square">
            <a:spAutoFit/>
          </a:bodyPr>
          <a:lstStyle/>
          <a:p>
            <a:r>
              <a:rPr lang="en-US" altLang="zh-CN" sz="2000" dirty="0"/>
              <a:t>8.5  By 2030 achieve full and productive employment and </a:t>
            </a:r>
            <a:r>
              <a:rPr lang="en-US" altLang="zh-CN" sz="2000" dirty="0">
                <a:solidFill>
                  <a:srgbClr val="0070C0"/>
                </a:solidFill>
              </a:rPr>
              <a:t>decent work for all women and men</a:t>
            </a:r>
            <a:r>
              <a:rPr lang="en-US" altLang="zh-CN" sz="2000" dirty="0"/>
              <a:t>, including for young people and persons with disabilities, and equal pay for work of equal value</a:t>
            </a:r>
            <a:endParaRPr lang="zh-CN" altLang="en-US" sz="2000" dirty="0"/>
          </a:p>
        </p:txBody>
      </p:sp>
    </p:spTree>
    <p:extLst>
      <p:ext uri="{BB962C8B-B14F-4D97-AF65-F5344CB8AC3E}">
        <p14:creationId xmlns:p14="http://schemas.microsoft.com/office/powerpoint/2010/main" val="4005395808"/>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4F38A0555DA42B888A814F7B747C8" ma:contentTypeVersion="2" ma:contentTypeDescription="Create a new document." ma:contentTypeScope="" ma:versionID="b01063b2a0cf328875b82a6d7076f95e">
  <xsd:schema xmlns:xsd="http://www.w3.org/2001/XMLSchema" xmlns:xs="http://www.w3.org/2001/XMLSchema" xmlns:p="http://schemas.microsoft.com/office/2006/metadata/properties" xmlns:ns1="http://schemas.microsoft.com/sharepoint/v3" xmlns:ns2="e04c153b-a11c-455a-abac-fd2056ff5725" targetNamespace="http://schemas.microsoft.com/office/2006/metadata/properties" ma:root="true" ma:fieldsID="df50995ac62259e20dd519ef8939a6e8" ns1:_="" ns2:_="">
    <xsd:import namespace="http://schemas.microsoft.com/sharepoint/v3"/>
    <xsd:import namespace="e04c153b-a11c-455a-abac-fd2056ff57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4c153b-a11c-455a-abac-fd2056ff57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081D47-67B7-4C8A-BD5D-66D58469306F}"/>
</file>

<file path=customXml/itemProps2.xml><?xml version="1.0" encoding="utf-8"?>
<ds:datastoreItem xmlns:ds="http://schemas.openxmlformats.org/officeDocument/2006/customXml" ds:itemID="{36EE75F5-8656-4677-A616-A29DD76D53CF}"/>
</file>

<file path=customXml/itemProps3.xml><?xml version="1.0" encoding="utf-8"?>
<ds:datastoreItem xmlns:ds="http://schemas.openxmlformats.org/officeDocument/2006/customXml" ds:itemID="{1CDD7A0E-2816-41C6-BD47-43873AE9C4A4}"/>
</file>

<file path=docProps/app.xml><?xml version="1.0" encoding="utf-8"?>
<Properties xmlns="http://schemas.openxmlformats.org/officeDocument/2006/extended-properties" xmlns:vt="http://schemas.openxmlformats.org/officeDocument/2006/docPropsVTypes">
  <Template>Retrospect</Template>
  <TotalTime>6617</TotalTime>
  <Words>1128</Words>
  <Application>Microsoft Office PowerPoint</Application>
  <PresentationFormat>Grand écran</PresentationFormat>
  <Paragraphs>139</Paragraphs>
  <Slides>15</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-apple-system</vt:lpstr>
      <vt:lpstr>inter</vt:lpstr>
      <vt:lpstr>Arial</vt:lpstr>
      <vt:lpstr>Calibri</vt:lpstr>
      <vt:lpstr>Calibri Light</vt:lpstr>
      <vt:lpstr>Comic Sans MS</vt:lpstr>
      <vt:lpstr>Lato</vt:lpstr>
      <vt:lpstr>Wingdings</vt:lpstr>
      <vt:lpstr>Retrospect</vt:lpstr>
      <vt:lpstr>Presentation: Introduction of approaches to STI policy for SDGs and gender in STI  </vt:lpstr>
      <vt:lpstr>Présentation PowerPoint</vt:lpstr>
      <vt:lpstr>Présentation PowerPoint</vt:lpstr>
      <vt:lpstr>Présentation PowerPoint</vt:lpstr>
      <vt:lpstr>Présentation PowerPoint</vt:lpstr>
      <vt:lpstr>Présentation PowerPoint</vt:lpstr>
      <vt:lpstr>Présentation PowerPoint</vt:lpstr>
      <vt:lpstr>The UN-Inter-agency Task Team (IATT ) Guidebook</vt:lpstr>
      <vt:lpstr>Gender equality in STI for the achievement of SDGs</vt:lpstr>
      <vt:lpstr>Women in STI</vt:lpstr>
      <vt:lpstr>Towards inclusive STI policy with gender dimension </vt:lpstr>
      <vt:lpstr>Towards inclusive STI policy with gender dimension </vt:lpstr>
      <vt:lpstr>Under-representation of women in STI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Zengmei</dc:creator>
  <cp:lastModifiedBy>Kornelia Tzinova</cp:lastModifiedBy>
  <cp:revision>59</cp:revision>
  <dcterms:created xsi:type="dcterms:W3CDTF">2021-05-21T16:29:41Z</dcterms:created>
  <dcterms:modified xsi:type="dcterms:W3CDTF">2023-02-15T21:08:08Z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0x010100E6C4F38A0555DA42B888A814F7B747C8</vt:lpwstr>
  </property>
</Properties>
</file>