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311" r:id="rId3"/>
    <p:sldId id="312" r:id="rId4"/>
    <p:sldId id="307" r:id="rId5"/>
    <p:sldId id="314" r:id="rId6"/>
    <p:sldId id="295" r:id="rId7"/>
    <p:sldId id="309" r:id="rId8"/>
    <p:sldId id="308" r:id="rId9"/>
    <p:sldId id="310" r:id="rId10"/>
    <p:sldId id="293" r:id="rId11"/>
    <p:sldId id="313" r:id="rId12"/>
    <p:sldId id="282" r:id="rId13"/>
    <p:sldId id="315" r:id="rId14"/>
    <p:sldId id="287" r:id="rId15"/>
    <p:sldId id="290" r:id="rId16"/>
    <p:sldId id="267" r:id="rId17"/>
    <p:sldId id="289" r:id="rId18"/>
    <p:sldId id="291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9966"/>
    <a:srgbClr val="4EBA6A"/>
    <a:srgbClr val="81BD81"/>
    <a:srgbClr val="92D050"/>
    <a:srgbClr val="003399"/>
    <a:srgbClr val="FFFFFF"/>
    <a:srgbClr val="8FC7DB"/>
    <a:srgbClr val="94CDD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48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26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4T06:43:43.81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1326 325,'-20'49,"17"-40,-1 0,1 0,-2 0,1-1,-1 1,0-1,-1 0,1-1,-2 0,-7 8,-219 198,166-159,46-40,1 2,1 0,1 1,0 1,-19 25,-6 21,-3-2,-3-2,-82 77,103-111,-1-2,-1 0,-1-2,-1-2,-55 27,56-34,1-1,-55 33,76-40,1 1,0 0,0 0,0 1,1 0,0 1,1-1,0 1,0 0,-9 17,3 6,1-1,1 2,1-1,2 1,-5 54,1 169,11-244,8 237,-4-217,1 1,2-1,1-1,1 0,24 54,-4-31,1 0,75 95,-40-70,75 69,-40-60,156 105,-158-122,682 508,-682-509,119 63,-153-99,1-3,2-3,88 24,260 35,-292-64,-48-6,-1 3,-1 4,0 3,84 42,-143-61,1-2,0 0,0 0,1-2,-1 0,1 0,20-1,11-1,51-7,-89 5,0 0,0-1,0 0,-1 0,1-1,-1-1,1 1,-1-1,0 0,-1-1,11-8,-3 1,0-2,-2 0,25-32,-17 17,-2 0,-1-2,19-45,32-103,-65 166,18-55,22-123,-6-74,-35 239,30-357,-32 289,-3 0,-17-102,13 154,-1 0,-2 1,-3 0,-28-70,5 43,-2 2,-4 2,-83-103,-172-158,235 262,-209-197,225 224,-1 1,-1 2,-2 3,-81-38,53 40,56 22,1-1,1-1,-1-1,-34-22,-175-135,87 66,-173-145,286 222,-1 1,-1 2,-48-23,35 19,1-2,-42-34,-30-18,31 23,3-5,3-3,-84-86,147 136,3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3:31:24.89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0,'316'7,"468"70,-685-67,0-4,105-8,-58-1,212 6,350-6,-547-9,42 0,-126 11,-34-1,0 1,0 2,-1 2,1 2,73 19,-76-12,0-3,1 0,67 3,125-7,-136-6,101 13,-63 12,26 3,-116-21,-1 3,0 1,52 21,-42-14,77 16,-97-27,127 26,-118-22,0-1,1-3,54 1,138-8,-86-2,-100 5,0 3,64 13,-12 0,-79-16,1 0,-1-1,1-2,-1 0,1-2,-1 0,0-2,34-10,-19 6,0 2,39-2,-43 6,0-2,0-1,37-11,5-11,0-3,-2-3,80-52,-126 69,-1 1,2 1,0 2,1 1,0 1,0 1,2 2,-1 1,37-3,-48 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3:31:27.54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73,'82'0,"0"-3,102-18,-145 14,37-8,0 3,113-2,-136 13,0 3,0 3,0 1,64 17,79 18,-48-14,45 26,-118-30,2-3,114 15,-61-12,-103-16,1-2,-1 0,1-2,0-1,0-1,28-3,15-12,-42 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3:31:24.89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0,'316'7,"468"70,-685-67,0-4,105-8,-58-1,212 6,350-6,-547-9,42 0,-126 11,-34-1,0 1,0 2,-1 2,1 2,73 19,-76-12,0-3,1 0,67 3,125-7,-136-6,101 13,-63 12,26 3,-116-21,-1 3,0 1,52 21,-42-14,77 16,-97-27,127 26,-118-22,0-1,1-3,54 1,138-8,-86-2,-100 5,0 3,64 13,-12 0,-79-16,1 0,-1-1,1-2,-1 0,1-2,-1 0,0-2,34-10,-19 6,0 2,39-2,-43 6,0-2,0-1,37-11,5-11,0-3,-2-3,80-52,-126 69,-1 1,2 1,0 2,1 1,0 1,0 1,2 2,-1 1,37-3,-48 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3:31:27.54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73,'82'0,"0"-3,102-18,-145 14,37-8,0 3,113-2,-136 13,0 3,0 3,0 1,64 17,79 18,-48-14,45 26,-118-30,2-3,114 15,-61-12,-103-16,1-2,-1 0,1-2,0-1,0-1,28-3,15-12,-42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5T15:45:11.38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1 424,'0'-2,"0"0,1 1,-1-1,1 0,-1 1,1-1,0 0,0 1,0-1,0 1,0-1,0 1,0-1,0 1,0 0,1-1,-1 1,1 0,1-1,33-18,-32 18,48-23,1 3,0 2,2 2,0 3,76-11,-64 15,111-32,57-37,-196 65,1 3,-1 0,1 3,71-8,127 10,340-9,-195-6,517 36,-390 54,352 118,-685-140,280 115,-263-83,367 95,-444-148,1-4,184 8,244-24,-304-8,507 5,740-5,-533-40,-336 10,-569 31,-1-1,0-3,92-22,-42-4,0 0,149-28,196 20,4 37,90-2,-526 4,820-60,713-94,-526 42,-278 34,6 63,-689 20,1 2,59 15,114 38,17 3,760 93,-652-104,-281-34,0 2,117 48,-149-49,563 206,-48-113,-550-109,353 83,-173-34,-153-43,0-2,67 2,75-11,-52 0,-65-1,0-3,0-2,90-26,-68 14,279-89,-9-29,-302 115,-2-3,54-36,37-21,-71 49,84-31,-82 38,-43 16,-1 1,1 1,1 1,0 2,57-7,-82 14,1 0,-1 0,1 0,-1-1,0 0,7-2,-11 3,-1 0,1-1,0 1,-1 0,1-1,0 1,-1 0,1-1,-1 1,1-1,-1 1,1-1,-1 1,1-1,-1 1,1-1,-1 0,0 1,0-1,1 0,-1 1,0-1,0 0,1 1,-1-1,0 0,0 1,0-1,0 0,0 1,0-1,0 0,0 0,-1 1,1-1,0 0,0 1,0-1,-1 0,1 1,0-1,-1 1,1-1,-1 0,1 1,-1-1,1 1,-1-1,0 0,-7-8,0 0,0 1,-1 0,0 1,-1-1,1 2,-1-1,-19-8,-94-35,117 48,-56-20,0 3,-2 3,0 3,-1 2,0 4,0 2,0 3,-114 11,154-4,0 1,0 1,-44 19,-24 8,-73 15,-166 74,294-107,-1-1,-1-1,0-3,-1-1,-62 6,-99 14,169-22,0 1,0 2,-59 29,73-31,1 0,-1-2,-1 0,0-1,0-1,0-1,0 0,-1-2,1 0,-32-2,15-1,-1 0,1-3,0-1,0-2,-44-13,-40-15,59 18,-60-14,-192-23,-129 20,386 32,4 1,0-1,1-4,-103-22,138 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5T15:45:14.01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0 486,'1'-8,"0"-1,0 0,0 1,1-1,1 1,0-1,0 1,0 0,8-12,5-6,26-33,-29 43,4-7,2 2,0 0,1 1,1 1,1 1,1 0,1 2,34-18,-24 18,0 2,1 1,0 1,1 2,72-10,30 9,206 8,-185 6,-135-3,0-1,39 5,-55-2,-1-1,1 1,0 0,0 1,-1 0,0 0,0 1,13 8,12 10,186 139,-159-119,69 38,-58-38,-34-23,1-2,0-1,44 12,-30-13,1-2,101 10,110-8,-223-14,636 5,-428-7,-180-3,0-2,114-27,-75 12,88 3,-53 7,-48 2,0 5,102 7,184 34,-376-37,516 75,-400-56,2-6,130-2,-156-7,-1 5,130 30,-121-19,163 10,-239-31,0-1,-1-2,1-1,-1-1,39-14,41-8,-87 24,-12 3,-1 1,0-2,1 1,-1-1,0 0,0-1,0 0,0 0,0 0,-1-1,1 0,10-9,-5-2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4T06:43:49.44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460 157,'0'9,"1"-1,1 1,0 0,5 13,4 27,-6 286,-7-187,3-12,-18 409,-27-265,6-58,3 62,26-232,-4 0,-1-1,-37 88,25-74,-23 88,6 63,-11 39,32-161,5-1,4 2,-3 180,16-219,-8 320,-10 768,20-743,-2-221,35 274,-3-246,85 491,-93-584,5-1,5-1,62 141,-51-158,4-3,90 129,-132-211,2-1,0 1,0-1,1-1,0 0,0 0,1-1,14 8,-19-13,1 0,-1 0,1-1,0 1,0-2,0 1,0-1,1 0,-1 0,0-1,0 0,1 0,-1-1,0 0,0 0,13-5,12-7,0-1,0-2,-2-1,39-28,-2 2,-11 7,-1-1,-2-3,-1-2,-2-3,52-60,-33 23,-3-3,61-105,-110 158,-1-1,-2 0,-1-1,-2 0,12-63,9-182,-21 155,10-626,-22 579,-2 60,-20-118,-33-107,-6-44,13-137,25 240,-99-525,37 282,54-5,31 141,7-321,16 391,3-185,-23 440,-1 35,-1 1,0 0,-2-1,-5-25,5 42,0 1,0 0,-1 0,0 0,0 0,-1 1,0-1,0 1,0 0,0 0,-1 0,-9-6,-6-4,0 1,-25-12,10 5,26 17,0-1,0 1,-1 1,1 0,-1 0,1 1,-1 0,-18-1,-87 5,54 1,-7-5,43 0,0 1,0 2,-1 0,-30 6,46-3,0 0,0 1,0 0,0 1,1 0,0 0,-14 13,-6 3,14-12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4T06:44:56.08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3985,'2'-4,"0"0,-1 0,1 1,0-1,1 0,-1 1,1-1,0 1,0 0,0 0,6-5,0-1,159-158,-15 17,37-23,-170 155,-2 0,0-1,-1-1,0 0,-2-1,-1-1,15-30,31-59,2 1,-14 29,-2-3,69-136,-88 161,37-115,-46 121,3 1,2 1,56-90,-27 50,-31 47,-2-1,-2 0,12-55,6-16,63-137,-49 128,-21 44,-5 0,22-135,-19 96,5 2,58-145,30-122,-112 355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4T06:44:57.58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641 1,'2'116,"1"-44,-4 0,-19 141,-19-73,16-66,-55 180,74-244,0 1,-1-1,0 0,0 0,-1-1,-10 14,-49 49,60-67,-40 40,18-19,-29 35,29-31,-1-1,-1-1,-45 32,15-13,35-26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4T06:44:59.85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1,'1'3,"0"1,0-1,1 0,-1 1,1-1,0 0,0 0,0 0,1 0,3 4,10 14,13 27,-18-32,-1 0,12 28,-10-14,64 169,-46-140,15 56,-37-95,2 1,-3-7,-1 1,-1-1,0 1,5 26,7 51,-12-69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4T06:45:03.29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3062,'46'1,"-16"0,53-5,-74 3,0-1,-1 0,1 0,-1-1,1 0,-1 0,0-1,0 0,0 0,10-9,47-34,81-45,-26 23,7-3,177-133,-170 108,172-94,-303 190,32-21,-1-2,-1-2,52-51,75-100,-84 89,-46 49,-1 0,34-64,-19 30,-9 18,4-10,3 3,51-59,49-30,71-85,-120 118,105-174,-188 277,-1-1,0-1,-1 1,-1-1,-1 0,0-1,5-29,9-54,-13 75,0 0,2 1,19-40,-11 27,-3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4T06:45:05.02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0 320,'12'-10,"-1"1,2 1,-1 0,1 1,16-7,-2 0,8-7,-2-2,-1-1,48-46,-80 70,6-6,-1 0,0 0,0-1,-1 0,0 0,6-11,13-22,-22 39,0 0,1-1,-1 1,1 0,-1 0,1 0,0 0,0 0,-1 0,1 0,0 1,0-1,0 1,-1-1,1 1,0 0,0-1,0 1,0 0,0 0,0 1,0-1,0 0,0 1,-1-1,1 1,0-1,0 1,3 2,6 2,0 0,-1 1,15 12,-22-16,13 11,0 2,-1-1,-1 2,0 0,-1 1,12 20,4 5,-13-18,-2 0,-1 2,11 28,10 19,17 53,-47-118,-1 1,0 1,-1-1,3 17,-2-6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5T15:41:07.816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1,'24'1,"0"1,0 1,0 1,35 11,91 39,-59-20,622 185,135 55,-536-140,39 16,37 25,-17 31,-219-119,656 393,-74-43,255 175,-773-462,426 268,251 98,-550-277,-256-173,142 108,-210-160,-2 1,1 0,-2 1,18 23,48 76,-20-26,148 179,-189-239,17 32,-8-11,18 33,-30-50,2 0,25 33,105 105,-54-64,25 27,186 158,-286-272,-2 0,0 1,-1 1,-1 1,22 39,-31-47,-2 0,0 1,0-1,-2 1,0 0,4 28,1 101,-9-119,-1 254,-5-212,-2 0,-18 75,-2-42,-55 134,-61 89,23-54,5-11,-9 22,-103 266,-121 321,-241 581,357-1001,202-406,-1-2,-2-1,-55 50,22-29,-2-3,-3-3,-86 49,-247 116,274-152,-399 269,286-170,-526 299,752-455,-235 138,189-107,-110 96,-11 24,-326 217,393-305,-3-5,-132 52,-276 72,67-36,322-101,-163 90,40 4,-54 30,-13-23,194-103,-203 49,260-84,0-4,-1-4,0-3,-95-3,139-6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5T15:41:10.666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790 1,'-1'0,"-1"1,1-1,0 1,-1 0,1 0,0 0,0 0,0 0,0 0,0 0,0 0,0 0,0 0,0 1,0-1,1 0,-1 0,1 1,-1-1,1 1,-1-1,1 2,-5 7,-18 29,-50 62,9-12,-63 132,88-149,-99 149,90-136,17-33,2 1,3 2,-21 60,9 24,-26 175,54-223,4 0,7 117,4-115,4 0,26 108,65 176,-42-197,67 243,-108-363,3-1,3-1,2-1,2-1,3-2,71 98,-53-93,110 104,-15-18,-33-20,-22-21,4-5,115 96,-41-65,184 108,-210-156,290 124,-42-64,496 112,427 8,911 4,-1171-226,11-38,-760-3,319-1,117 1,117-1,84-4,1694-80,3-138,-1526 74,-113-49,-755 135,297-121,-430 139,-2-4,-3-6,117-81,-171 101,-1-3,-2-2,-2-1,-2-3,51-68,-66 74,-2-2,-2 0,-2-2,-2 0,20-62,-23 46,-2-1,-3 0,7-97,-15 57,-12-145,-32-96,-11 11,-36-268,51-9,40 485,-1-97,-10 165,-4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73040-5DC7-49DE-8B90-FECAB47E8271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0CB14-ABC0-45B2-BEBC-64EC501F5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292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6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45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02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11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0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5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8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25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36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7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4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64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0CB14-ABC0-45B2-BEBC-64EC501F5F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89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4F6C-CC84-4B72-9853-5105008A6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65F31-1C6D-414A-8419-224FA19C2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1860A-FA34-41A0-8302-BEE3F2F1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85F04-81C9-4F38-B9BA-722CB735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87DA4-DB84-4CDD-80AE-9002A1EE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4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7F1E-3FAC-4A4A-84A9-A3685C5C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EF663-962F-4FD4-B6B8-718E08656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DBF14-4FAC-4008-9377-FB73649A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ECFBE-DB9F-4CBC-8F1C-68B7097D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9B600-8AEE-49A3-B98B-73D7D190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21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1ECBAC-663B-4C3A-8B5A-2BF351506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F5A53-FE63-4BA9-AA65-A84910B23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E1837-77D3-4D4E-BB24-4764169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34303-D5BE-4DEB-95AE-E2ECA2AC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64812-8853-426A-A915-00582F91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904C-091E-47B9-A739-39556AE4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E90C1-1641-4404-A9A4-70171B977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07C75-29BA-4AF7-85CE-EFDA7CB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09A08-D1C6-4E72-8337-1FC146DE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AE307-B94E-47CB-94A6-A81E4FC6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1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6F957-85FD-4A31-A869-486CBB9A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11097-59D3-4CD1-9641-385DF06BC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D53BA-8546-4259-871F-96A102AD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49C3F-66A7-4DF5-BDCE-D3593B62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896A0-A270-48F2-B219-A15B1B3B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9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365D-E715-4B45-8126-6925258D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7ECEB-E4C9-4CE7-B6FB-77717CE6F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E53D4-8345-46F2-A7D7-FF6365582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2A4F0-E79A-4EE4-9009-89976BBF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C71FD-C662-46AD-9E84-B2DD5471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C9C84-C8D3-40EF-9509-87EF4C02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6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E118-003C-46C2-8A87-D4AC662F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97008-16E0-4A0C-A2FD-1A71B8636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7ED85-B76B-4794-9C2E-6260431DC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5D56D1-F58E-4A38-AC3E-AECFC75E0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341EC-24FB-4C7C-B851-BE7EBA28B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DEA28-A799-4545-8C20-A2977E41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4C49B-CF23-4A85-A52C-CBC01DB9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BF42BC-AFB1-42B9-9982-522CD098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8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278D-F69A-45D2-83CF-69EC128F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B8175-0BA4-412C-840A-2F2FB2C1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95D3E-EB48-4706-A248-59BE858C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77E04-9A79-4103-9DFF-87CA8410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5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C096A6-6FC7-4439-8976-ADB93382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0BF06-269A-4C1E-9470-319656A8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8F2B4-EEAC-46A7-B9CD-FE3CF894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1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734F-1C19-4B61-93F9-3E8869F6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D5A22-1420-45B8-B79A-F13B1580E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260B6-C655-4304-A8C0-DFC81B16D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EF7B9-3025-4C13-9076-4ABD506E2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20110-4B03-4EBD-8E56-B286B8D4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8E7F9-E1A8-4BC4-BC09-C58B28B6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86D4-9318-4AB2-8495-262CDAC5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8E9318-67F6-483A-A24B-401765A54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7C6F4-A64D-426D-969E-C039F189C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4D08A-21A9-43C9-911F-8960AFAC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C4F34-3532-4DEA-B454-D383D708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847D1-1DFA-44D9-9390-3B7B42F0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5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2C8BF9-B428-4862-A656-DB1FBE51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390B6-7DD4-42C8-8A64-D10A6BA2D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96828-EAF7-4188-99D5-F320F327C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7164-FCC0-4B8E-A2B9-0F454631379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CF854-2758-4687-9468-E7ED09AE6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7B1CF-69A3-498E-BB90-07AEC32AE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FB18-D545-4A3F-93B4-ED4FD936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8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5" Type="http://schemas.openxmlformats.org/officeDocument/2006/relationships/image" Target="../media/image80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3.png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44780" y="0"/>
            <a:ext cx="12481560" cy="1377542"/>
          </a:xfrm>
          <a:solidFill>
            <a:srgbClr val="5488C7"/>
          </a:solidFill>
          <a:ln w="38100">
            <a:solidFill>
              <a:srgbClr val="5488C7"/>
            </a:solidFill>
          </a:ln>
        </p:spPr>
        <p:txBody>
          <a:bodyPr tIns="46800" anchor="ctr">
            <a:normAutofit fontScale="90000"/>
          </a:bodyPr>
          <a:lstStyle/>
          <a:p>
            <a:br>
              <a:rPr lang="fr-FR" sz="4400" b="1" dirty="0">
                <a:solidFill>
                  <a:schemeClr val="bg1"/>
                </a:solidFill>
                <a:latin typeface="Fira Sans"/>
                <a:ea typeface="+mj-lt"/>
                <a:cs typeface="+mj-lt"/>
              </a:rPr>
            </a:br>
            <a:r>
              <a:rPr lang="fr-FR" sz="4400" b="1" dirty="0">
                <a:solidFill>
                  <a:schemeClr val="bg1"/>
                </a:solidFill>
                <a:latin typeface="Fira Sans"/>
                <a:ea typeface="+mj-lt"/>
                <a:cs typeface="+mj-lt"/>
              </a:rPr>
              <a:t> </a:t>
            </a:r>
            <a:r>
              <a:rPr lang="en-US" sz="4400" b="1" dirty="0">
                <a:solidFill>
                  <a:schemeClr val="bg1"/>
                </a:solidFill>
                <a:latin typeface="Fira Sans"/>
                <a:ea typeface="+mj-lt"/>
                <a:cs typeface="+mj-lt"/>
              </a:rPr>
              <a:t>MUTUAL LEARNING EXERCISE </a:t>
            </a:r>
            <a:br>
              <a:rPr lang="en-US" sz="4400" b="1" dirty="0">
                <a:solidFill>
                  <a:schemeClr val="bg1"/>
                </a:solidFill>
                <a:latin typeface="Fira Sans"/>
                <a:ea typeface="+mj-lt"/>
                <a:cs typeface="+mj-lt"/>
              </a:rPr>
            </a:br>
            <a:r>
              <a:rPr lang="en-US" sz="4400" b="1" dirty="0">
                <a:solidFill>
                  <a:schemeClr val="bg1"/>
                </a:solidFill>
                <a:latin typeface="Fira Sans"/>
                <a:ea typeface="+mj-lt"/>
                <a:cs typeface="+mj-lt"/>
              </a:rPr>
              <a:t>ON R&amp;I STRATEGIES AND POLICIES</a:t>
            </a:r>
            <a:endParaRPr lang="fr-FR" sz="4400" b="1" dirty="0">
              <a:solidFill>
                <a:schemeClr val="bg1"/>
              </a:solidFill>
              <a:latin typeface="Fira Sans"/>
              <a:ea typeface="+mj-lt"/>
              <a:cs typeface="+mj-lt"/>
            </a:endParaRPr>
          </a:p>
          <a:p>
            <a:endParaRPr lang="fr-FR" sz="4400" b="1" dirty="0">
              <a:solidFill>
                <a:schemeClr val="bg1"/>
              </a:solidFill>
              <a:latin typeface="Fira Sans" panose="020B0503050000020004" pitchFamily="34" charset="0"/>
              <a:cs typeface="Calibri Ligh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0" y="5560226"/>
            <a:ext cx="1907938" cy="11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1337" y="1865591"/>
            <a:ext cx="10058400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2800" b="1" dirty="0"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2988" y="2485913"/>
            <a:ext cx="6397103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Session 1: STI Policymaking and SDGs</a:t>
            </a:r>
          </a:p>
          <a:p>
            <a:r>
              <a:rPr lang="en-US" sz="2800" dirty="0">
                <a:solidFill>
                  <a:srgbClr val="003399"/>
                </a:solidFill>
              </a:rPr>
              <a:t>Case study on directionality</a:t>
            </a:r>
          </a:p>
          <a:p>
            <a:endParaRPr lang="en-US" sz="2800" dirty="0">
              <a:solidFill>
                <a:srgbClr val="003399"/>
              </a:solidFill>
            </a:endParaRPr>
          </a:p>
          <a:p>
            <a:r>
              <a:rPr lang="en-US" sz="2400" b="1" dirty="0">
                <a:solidFill>
                  <a:srgbClr val="003399"/>
                </a:solidFill>
              </a:rPr>
              <a:t>Dimo CALOVSKI </a:t>
            </a:r>
            <a:r>
              <a:rPr lang="en-US" sz="2400" dirty="0">
                <a:solidFill>
                  <a:srgbClr val="003399"/>
                </a:solidFill>
              </a:rPr>
              <a:t>(Mr.)</a:t>
            </a:r>
          </a:p>
          <a:p>
            <a:r>
              <a:rPr lang="en-US" b="1" dirty="0">
                <a:solidFill>
                  <a:srgbClr val="003399"/>
                </a:solidFill>
              </a:rPr>
              <a:t>Science, Technology and Innovation Policy Section</a:t>
            </a:r>
          </a:p>
          <a:p>
            <a:r>
              <a:rPr lang="en-US" b="1" dirty="0">
                <a:solidFill>
                  <a:srgbClr val="003399"/>
                </a:solidFill>
              </a:rPr>
              <a:t>UNCTAD Division on Technology and Logistics</a:t>
            </a:r>
          </a:p>
          <a:p>
            <a:r>
              <a:rPr lang="en-GB" dirty="0">
                <a:solidFill>
                  <a:srgbClr val="003399"/>
                </a:solidFill>
              </a:rPr>
              <a:t>dimo.calovski@un.org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7" name="Picture 9" descr="Text&#10;&#10;Description automatically generated">
            <a:extLst>
              <a:ext uri="{FF2B5EF4-FFF2-40B4-BE49-F238E27FC236}">
                <a16:creationId xmlns:a16="http://schemas.microsoft.com/office/drawing/2014/main" id="{5592D143-A410-E054-45A1-C0B745FBE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832" y="6204452"/>
            <a:ext cx="2743200" cy="5061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6EB671-093C-E31F-5351-C7FAD0ADB0E0}"/>
              </a:ext>
            </a:extLst>
          </p:cNvPr>
          <p:cNvSpPr txBox="1"/>
          <p:nvPr/>
        </p:nvSpPr>
        <p:spPr>
          <a:xfrm>
            <a:off x="5198135" y="5453178"/>
            <a:ext cx="327307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ea typeface="+mn-lt"/>
                <a:cs typeface="+mn-lt"/>
              </a:rPr>
              <a:t>Addis Ababa, Ethiopia</a:t>
            </a:r>
            <a:endParaRPr lang="en-US" dirty="0">
              <a:ea typeface="+mn-lt"/>
              <a:cs typeface="+mn-lt"/>
            </a:endParaRPr>
          </a:p>
          <a:p>
            <a:pPr algn="ctr"/>
            <a:r>
              <a:rPr lang="en-US" b="1" dirty="0">
                <a:ea typeface="+mn-lt"/>
                <a:cs typeface="+mn-lt"/>
              </a:rPr>
              <a:t>14-17 February 2023  </a:t>
            </a:r>
            <a:r>
              <a:rPr lang="fr-FR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77B4468-718E-814F-C573-7E98C97862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0" y="2570752"/>
            <a:ext cx="2099325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6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A07FF1-A0BB-874A-73D5-4EDB69237380}"/>
              </a:ext>
            </a:extLst>
          </p:cNvPr>
          <p:cNvSpPr txBox="1"/>
          <p:nvPr/>
        </p:nvSpPr>
        <p:spPr>
          <a:xfrm>
            <a:off x="322098" y="293624"/>
            <a:ext cx="10746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STI policy – why do we need it?</a:t>
            </a:r>
          </a:p>
        </p:txBody>
      </p:sp>
    </p:spTree>
    <p:extLst>
      <p:ext uri="{BB962C8B-B14F-4D97-AF65-F5344CB8AC3E}">
        <p14:creationId xmlns:p14="http://schemas.microsoft.com/office/powerpoint/2010/main" val="264250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A07FF1-A0BB-874A-73D5-4EDB69237380}"/>
              </a:ext>
            </a:extLst>
          </p:cNvPr>
          <p:cNvSpPr txBox="1"/>
          <p:nvPr/>
        </p:nvSpPr>
        <p:spPr>
          <a:xfrm>
            <a:off x="322098" y="293624"/>
            <a:ext cx="107460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STI policy – why do we need it?</a:t>
            </a:r>
          </a:p>
          <a:p>
            <a:pPr>
              <a:spcAft>
                <a:spcPts val="2400"/>
              </a:spcAft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To combat failures…</a:t>
            </a:r>
          </a:p>
          <a:p>
            <a:pPr marL="1657350" lvl="2" indent="-742950">
              <a:spcAft>
                <a:spcPts val="2400"/>
              </a:spcAft>
              <a:buFont typeface="Wingdings" pitchFamily="2" charset="2"/>
              <a:buChar char="ü"/>
            </a:pPr>
            <a:r>
              <a:rPr lang="en-GB" sz="3600" b="1" dirty="0">
                <a:solidFill>
                  <a:srgbClr val="FF0000"/>
                </a:solidFill>
              </a:rPr>
              <a:t>Market failure </a:t>
            </a:r>
            <a:br>
              <a:rPr lang="en-GB" sz="3600" b="1" dirty="0"/>
            </a:br>
            <a:r>
              <a:rPr lang="en-GB" sz="3600" b="1" dirty="0"/>
              <a:t>(not enough S&amp;T to impact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  <a:r>
              <a:rPr lang="en-GB" sz="3600" b="1" dirty="0"/>
              <a:t>)</a:t>
            </a:r>
          </a:p>
          <a:p>
            <a:pPr marL="1657350" lvl="2" indent="-742950">
              <a:spcAft>
                <a:spcPts val="2400"/>
              </a:spcAft>
              <a:buFont typeface="Wingdings" pitchFamily="2" charset="2"/>
              <a:buChar char="ü"/>
            </a:pPr>
            <a:r>
              <a:rPr lang="en-GB" sz="3600" b="1" dirty="0">
                <a:solidFill>
                  <a:srgbClr val="FF0000"/>
                </a:solidFill>
              </a:rPr>
              <a:t>Transition failure </a:t>
            </a:r>
            <a:br>
              <a:rPr lang="en-GB" sz="3600" b="1" dirty="0"/>
            </a:br>
            <a:r>
              <a:rPr lang="en-GB" sz="3600" b="1" dirty="0"/>
              <a:t>(institutions)</a:t>
            </a:r>
          </a:p>
          <a:p>
            <a:pPr marL="1657350" lvl="2" indent="-742950">
              <a:spcAft>
                <a:spcPts val="2400"/>
              </a:spcAft>
              <a:buFont typeface="Wingdings" pitchFamily="2" charset="2"/>
              <a:buChar char="ü"/>
            </a:pPr>
            <a:r>
              <a:rPr lang="en-GB" sz="3600" b="1" dirty="0">
                <a:solidFill>
                  <a:srgbClr val="FF0000"/>
                </a:solidFill>
              </a:rPr>
              <a:t>Transformational failure</a:t>
            </a:r>
            <a:br>
              <a:rPr lang="en-GB" sz="3600" b="1" dirty="0"/>
            </a:br>
            <a:r>
              <a:rPr lang="en-GB" sz="3600" b="1" dirty="0"/>
              <a:t>(directionality)</a:t>
            </a:r>
            <a:endParaRPr lang="en-GB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09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/>
          <p:cNvPicPr/>
          <p:nvPr/>
        </p:nvPicPr>
        <p:blipFill>
          <a:blip r:embed="rId3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32" y="907874"/>
            <a:ext cx="12421832" cy="6087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378" y="123942"/>
            <a:ext cx="1129907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 policy and SDGs – directionality rationale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dirty="0"/>
              <a:t>Coherence between national development strategy and policies and SDGs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SDGs: Blueprint for a better and more sustainable future for all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SDGs: Key challenges are interconnected!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SDGs: Help address transformation, provide directionality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34013C-DBFA-119C-A0F2-166E5E72AA2C}"/>
                  </a:ext>
                </a:extLst>
              </p14:cNvPr>
              <p14:cNvContentPartPr/>
              <p14:nvPr/>
            </p14:nvContentPartPr>
            <p14:xfrm>
              <a:off x="1513174" y="1311253"/>
              <a:ext cx="2657520" cy="154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34013C-DBFA-119C-A0F2-166E5E72AA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3174" y="1131672"/>
                <a:ext cx="2837160" cy="513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E046B8F-DD61-6605-0ED1-F5F635443E88}"/>
                  </a:ext>
                </a:extLst>
              </p14:cNvPr>
              <p14:cNvContentPartPr/>
              <p14:nvPr/>
            </p14:nvContentPartPr>
            <p14:xfrm>
              <a:off x="7338006" y="1896343"/>
              <a:ext cx="860400" cy="101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E046B8F-DD61-6605-0ED1-F5F635443E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48006" y="1716343"/>
                <a:ext cx="1040040" cy="46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62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/>
          <p:cNvPicPr/>
          <p:nvPr/>
        </p:nvPicPr>
        <p:blipFill>
          <a:blip r:embed="rId3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32" y="907874"/>
            <a:ext cx="12421832" cy="6087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378" y="123942"/>
            <a:ext cx="1129907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 policy and SDGs – directionality rationale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dirty="0"/>
              <a:t>Coherence between national development strategy and policies and SDGs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SDGs: Blueprint for a better and more sustainable future for all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SDGs: Key challenges are interconnected!</a:t>
            </a:r>
          </a:p>
          <a:p>
            <a:pPr marL="1657350" lvl="2" indent="-742950">
              <a:spcAft>
                <a:spcPts val="1600"/>
              </a:spcAft>
              <a:buFont typeface="Wingdings" pitchFamily="2" charset="2"/>
              <a:buChar char="ü"/>
            </a:pP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SDGs: Help address transformation, provide directionality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34013C-DBFA-119C-A0F2-166E5E72AA2C}"/>
                  </a:ext>
                </a:extLst>
              </p14:cNvPr>
              <p14:cNvContentPartPr/>
              <p14:nvPr/>
            </p14:nvContentPartPr>
            <p14:xfrm>
              <a:off x="1513174" y="1311253"/>
              <a:ext cx="2657520" cy="154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34013C-DBFA-119C-A0F2-166E5E72AA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3174" y="1131672"/>
                <a:ext cx="2837160" cy="513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E046B8F-DD61-6605-0ED1-F5F635443E88}"/>
                  </a:ext>
                </a:extLst>
              </p14:cNvPr>
              <p14:cNvContentPartPr/>
              <p14:nvPr/>
            </p14:nvContentPartPr>
            <p14:xfrm>
              <a:off x="7338006" y="1896343"/>
              <a:ext cx="860400" cy="101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E046B8F-DD61-6605-0ED1-F5F635443E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48006" y="1716343"/>
                <a:ext cx="104004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B44785-7139-3D6E-E216-C35D59742755}"/>
                  </a:ext>
                </a:extLst>
              </p14:cNvPr>
              <p14:cNvContentPartPr/>
              <p14:nvPr/>
            </p14:nvContentPartPr>
            <p14:xfrm>
              <a:off x="2130336" y="4839840"/>
              <a:ext cx="9019080" cy="383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B44785-7139-3D6E-E216-C35D597427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0696" y="4660200"/>
                <a:ext cx="919872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A5A407-7027-900C-4E55-C22865C1C535}"/>
                  </a:ext>
                </a:extLst>
              </p14:cNvPr>
              <p14:cNvContentPartPr/>
              <p14:nvPr/>
            </p14:nvContentPartPr>
            <p14:xfrm>
              <a:off x="2002176" y="5457600"/>
              <a:ext cx="2661840" cy="249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A5A407-7027-900C-4E55-C22865C1C5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12176" y="5277600"/>
                <a:ext cx="2841480" cy="6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673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F87BCB-5195-359A-DAE8-234B79155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880001"/>
              </p:ext>
            </p:extLst>
          </p:nvPr>
        </p:nvGraphicFramePr>
        <p:xfrm>
          <a:off x="350379" y="350378"/>
          <a:ext cx="11502640" cy="6245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253">
                  <a:extLst>
                    <a:ext uri="{9D8B030D-6E8A-4147-A177-3AD203B41FA5}">
                      <a16:colId xmlns:a16="http://schemas.microsoft.com/office/drawing/2014/main" val="2286314761"/>
                    </a:ext>
                  </a:extLst>
                </a:gridCol>
                <a:gridCol w="1692067">
                  <a:extLst>
                    <a:ext uri="{9D8B030D-6E8A-4147-A177-3AD203B41FA5}">
                      <a16:colId xmlns:a16="http://schemas.microsoft.com/office/drawing/2014/main" val="903678545"/>
                    </a:ext>
                  </a:extLst>
                </a:gridCol>
                <a:gridCol w="3076486">
                  <a:extLst>
                    <a:ext uri="{9D8B030D-6E8A-4147-A177-3AD203B41FA5}">
                      <a16:colId xmlns:a16="http://schemas.microsoft.com/office/drawing/2014/main" val="1987173561"/>
                    </a:ext>
                  </a:extLst>
                </a:gridCol>
                <a:gridCol w="2324456">
                  <a:extLst>
                    <a:ext uri="{9D8B030D-6E8A-4147-A177-3AD203B41FA5}">
                      <a16:colId xmlns:a16="http://schemas.microsoft.com/office/drawing/2014/main" val="2656311985"/>
                    </a:ext>
                  </a:extLst>
                </a:gridCol>
                <a:gridCol w="2589378">
                  <a:extLst>
                    <a:ext uri="{9D8B030D-6E8A-4147-A177-3AD203B41FA5}">
                      <a16:colId xmlns:a16="http://schemas.microsoft.com/office/drawing/2014/main" val="625123032"/>
                    </a:ext>
                  </a:extLst>
                </a:gridCol>
              </a:tblGrid>
              <a:tr h="3931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Current 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Relevant SDGs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Challenges – 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Objectives?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Relevant technologies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Ways forward </a:t>
                      </a:r>
                      <a:r>
                        <a:rPr lang="en-US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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44920"/>
                  </a:ext>
                </a:extLst>
              </a:tr>
              <a:tr h="551190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Subsidized price of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Seed (maize)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Fertilizer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Intervention to provide maize to millers in districts where crop has failed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Banning maize exports when crop yield below average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Focus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farmers and millers, i.e., </a:t>
                      </a:r>
                      <a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supply side: producers and intermediaries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Universal and secure access to healthy food: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Enabling innovation in production, distribution, consumption to impact …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Economical production of adequate calories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Diverse diet and high nutritional quality contributing to public health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Gender equality and reduction of income, rural and other inequalities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Environmental preservation and conservation (soil erosion and biodiversity)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Focus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beneficiaries, group of interdependent actors, includes </a:t>
                      </a:r>
                      <a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consumers, nature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Water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Sustainable tilling </a:t>
                      </a:r>
                      <a:r>
                        <a:rPr lang="en-US" b="0" dirty="0">
                          <a:solidFill>
                            <a:schemeClr val="accent1"/>
                          </a:solidFill>
                        </a:rPr>
                        <a:t>(e.g., shallow ploughing)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Waste recovery </a:t>
                      </a:r>
                      <a:r>
                        <a:rPr lang="en-US" b="0" dirty="0">
                          <a:solidFill>
                            <a:schemeClr val="accent1"/>
                          </a:solidFill>
                        </a:rPr>
                        <a:t>(energy source, bio digestors)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Digital enhanced precision </a:t>
                      </a:r>
                      <a:r>
                        <a:rPr lang="en-US" b="1" dirty="0" err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agri</a:t>
                      </a:r>
                      <a:endParaRPr lang="en-US" b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Digital extension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Enhanced meteorology </a:t>
                      </a:r>
                      <a:r>
                        <a:rPr lang="en-US" b="0" dirty="0">
                          <a:solidFill>
                            <a:schemeClr val="accent1"/>
                          </a:solidFill>
                        </a:rPr>
                        <a:t>(computational, predictive, satellite technology)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Fintech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accent1"/>
                          </a:solidFill>
                        </a:rPr>
                        <a:t>(financial empowerment for women and rural populations)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Developing holistic and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systemic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approach embracing all stakeholders and beneficiaries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Reposition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food system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i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/o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agri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sector in NDP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Improving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coordination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between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agri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research and innovation support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Enabling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Climate Smart Agriculture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Support for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business model innovation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Pairing innovation, ICT, with fintech and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financial inclusion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Linking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 STI with Agri and Industrial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policies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414163"/>
                  </a:ext>
                </a:extLst>
              </a:tr>
            </a:tbl>
          </a:graphicData>
        </a:graphic>
      </p:graphicFrame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10F16E5-62DA-D343-7A4F-4D7094B85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10" y="846267"/>
            <a:ext cx="685800" cy="6858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26830B0-20B0-8898-2279-82522658D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10" y="846267"/>
            <a:ext cx="685800" cy="685800"/>
          </a:xfrm>
          <a:prstGeom prst="rect">
            <a:avLst/>
          </a:prstGeom>
        </p:spPr>
      </p:pic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15141E7E-5946-6D70-B4EA-109E2A52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10" y="1595567"/>
            <a:ext cx="685800" cy="6858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1F53845-6F23-C678-C48C-557B21518C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10" y="1595567"/>
            <a:ext cx="685800" cy="685800"/>
          </a:xfrm>
          <a:prstGeom prst="rect">
            <a:avLst/>
          </a:prstGeom>
        </p:spPr>
      </p:pic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8C63179-1FE4-F7F3-208F-D63CC7F48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10" y="2344867"/>
            <a:ext cx="685800" cy="685800"/>
          </a:xfrm>
          <a:prstGeom prst="rect">
            <a:avLst/>
          </a:prstGeom>
        </p:spPr>
      </p:pic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DCFEF0F0-5AE8-D25E-D990-46AA0322EF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10" y="3094167"/>
            <a:ext cx="685800" cy="68580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4BD9E26-1CEF-1328-C8B7-9F0AD2D8DA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10" y="3094167"/>
            <a:ext cx="685800" cy="685800"/>
          </a:xfrm>
          <a:prstGeom prst="rect">
            <a:avLst/>
          </a:prstGeom>
        </p:spPr>
      </p:pic>
      <p:pic>
        <p:nvPicPr>
          <p:cNvPr id="22" name="Picture 21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2B6FA28-35B2-0909-5C30-12AFC21D07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10" y="3843467"/>
            <a:ext cx="685800" cy="685800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FA52E5D9-2494-2898-E86D-905D748784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10" y="3843467"/>
            <a:ext cx="685800" cy="6858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26B3D85E-0AAC-2A02-F840-E34FA31968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10" y="234486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8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CD67C8-50DE-0FC8-CB80-0F9715A1830D}"/>
              </a:ext>
            </a:extLst>
          </p:cNvPr>
          <p:cNvSpPr txBox="1"/>
          <p:nvPr/>
        </p:nvSpPr>
        <p:spPr>
          <a:xfrm>
            <a:off x="-203387" y="3095534"/>
            <a:ext cx="6113928" cy="716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4340" marR="14605">
              <a:lnSpc>
                <a:spcPct val="118000"/>
              </a:lnSpc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RECOMMENDATION 1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consolidate a knowledge base on STI for food system transformation.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B5EF0-EE8B-26AE-EA2A-A8E5E8463BD4}"/>
              </a:ext>
            </a:extLst>
          </p:cNvPr>
          <p:cNvSpPr txBox="1"/>
          <p:nvPr/>
        </p:nvSpPr>
        <p:spPr>
          <a:xfrm>
            <a:off x="94263" y="4403039"/>
            <a:ext cx="6113928" cy="70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1130" marR="511175">
              <a:lnSpc>
                <a:spcPct val="116000"/>
              </a:lnSpc>
              <a:spcAft>
                <a:spcPts val="0"/>
              </a:spcAft>
            </a:pPr>
            <a:r>
              <a:rPr lang="en-GB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RECOMMENDATION</a:t>
            </a:r>
            <a:r>
              <a:rPr lang="en-GB" sz="18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n-GB" sz="18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improve</a:t>
            </a:r>
            <a:r>
              <a:rPr lang="en-GB" sz="18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coordination</a:t>
            </a:r>
            <a:r>
              <a:rPr lang="en-GB" sz="18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GB" sz="1800" b="1" spc="-2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STI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policy for the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 system.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4E83C-EAB2-F251-5287-F22DEF253D31}"/>
              </a:ext>
            </a:extLst>
          </p:cNvPr>
          <p:cNvSpPr txBox="1"/>
          <p:nvPr/>
        </p:nvSpPr>
        <p:spPr>
          <a:xfrm>
            <a:off x="166966" y="5464707"/>
            <a:ext cx="6113928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" marR="41910">
              <a:lnSpc>
                <a:spcPct val="115000"/>
              </a:lnSpc>
              <a:spcAft>
                <a:spcPts val="0"/>
              </a:spcAft>
            </a:pPr>
            <a:r>
              <a:rPr lang="en-GB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RECOMMENDATION</a:t>
            </a:r>
            <a:r>
              <a:rPr lang="en-GB" sz="1800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n-GB" sz="1800" b="1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build</a:t>
            </a:r>
            <a:r>
              <a:rPr lang="en-GB" sz="1800" b="1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GB" sz="1800" b="1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multi-stakeholder</a:t>
            </a:r>
            <a:b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STI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 system governance.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29036-C3C5-A47E-E243-72BFBEF2E6C1}"/>
              </a:ext>
            </a:extLst>
          </p:cNvPr>
          <p:cNvSpPr txBox="1"/>
          <p:nvPr/>
        </p:nvSpPr>
        <p:spPr>
          <a:xfrm>
            <a:off x="5910541" y="3100543"/>
            <a:ext cx="6113928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" marR="659130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en-GB" sz="1800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RECOMMENDATION</a:t>
            </a:r>
            <a:r>
              <a:rPr lang="en-GB" sz="1800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n-GB" sz="18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</a:t>
            </a:r>
            <a:r>
              <a:rPr lang="en-GB" sz="1800" b="1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GB" sz="1800" b="1" spc="-5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vision</a:t>
            </a:r>
            <a:r>
              <a:rPr lang="en-GB" sz="1800" b="1" spc="-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GB" sz="1800" b="1" spc="-2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pathways</a:t>
            </a:r>
            <a:r>
              <a:rPr lang="en-GB" sz="1800" b="1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GB" sz="1800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</a:t>
            </a:r>
            <a:r>
              <a:rPr lang="en-GB" sz="1800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</a:t>
            </a:r>
            <a:r>
              <a:rPr lang="en-GB" sz="1800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transformation.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E5E6C-01EA-7B32-4483-887F66712E1B}"/>
              </a:ext>
            </a:extLst>
          </p:cNvPr>
          <p:cNvSpPr txBox="1"/>
          <p:nvPr/>
        </p:nvSpPr>
        <p:spPr>
          <a:xfrm>
            <a:off x="5559238" y="4399139"/>
            <a:ext cx="6113928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434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RECOMMENDATION 5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formulate an STI-led</a:t>
            </a:r>
            <a:r>
              <a:rPr lang="en-GB" sz="18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strategy</a:t>
            </a:r>
            <a:r>
              <a:rPr lang="en-GB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GB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foster</a:t>
            </a:r>
            <a:r>
              <a:rPr lang="en-GB" sz="1800" b="1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</a:t>
            </a:r>
            <a:r>
              <a:rPr lang="en-GB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</a:t>
            </a:r>
            <a:r>
              <a:rPr lang="en-GB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transformation.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17C516-3B83-19EB-6FCB-4B456F3D2706}"/>
              </a:ext>
            </a:extLst>
          </p:cNvPr>
          <p:cNvSpPr txBox="1"/>
          <p:nvPr/>
        </p:nvSpPr>
        <p:spPr>
          <a:xfrm>
            <a:off x="5910541" y="5455386"/>
            <a:ext cx="6113928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" marR="915035">
              <a:lnSpc>
                <a:spcPct val="115000"/>
              </a:lnSpc>
              <a:spcBef>
                <a:spcPts val="665"/>
              </a:spcBef>
              <a:spcAft>
                <a:spcPts val="0"/>
              </a:spcAft>
            </a:pPr>
            <a:r>
              <a:rPr lang="en-GB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RECOMMENDATION 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build evaluation and</a:t>
            </a:r>
            <a:r>
              <a:rPr lang="en-GB" sz="1800" b="1" spc="-23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learning capacity</a:t>
            </a:r>
            <a:r>
              <a:rPr lang="en-GB" sz="18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</a:t>
            </a:r>
            <a:r>
              <a:rPr lang="en-GB" sz="18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better</a:t>
            </a:r>
            <a:r>
              <a:rPr lang="en-GB" sz="1800" b="1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implementation.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1F715-8C59-D43E-E88A-ED6C656D4E0B}"/>
              </a:ext>
            </a:extLst>
          </p:cNvPr>
          <p:cNvSpPr txBox="1"/>
          <p:nvPr/>
        </p:nvSpPr>
        <p:spPr>
          <a:xfrm>
            <a:off x="254519" y="776700"/>
            <a:ext cx="11323176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 and SDGs – directionality rationale</a:t>
            </a:r>
          </a:p>
          <a:p>
            <a:pPr marL="1657350" lvl="2" indent="-74295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for directionality</a:t>
            </a:r>
            <a:br>
              <a:rPr lang="en-GB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GB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Agriculture, SDGs and STI in …</a:t>
            </a:r>
          </a:p>
        </p:txBody>
      </p:sp>
    </p:spTree>
    <p:extLst>
      <p:ext uri="{BB962C8B-B14F-4D97-AF65-F5344CB8AC3E}">
        <p14:creationId xmlns:p14="http://schemas.microsoft.com/office/powerpoint/2010/main" val="182644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8C803E8-0C70-42A4-AFFF-610307BCAA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4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385720" y="342390"/>
            <a:ext cx="114286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800" b="1" dirty="0"/>
          </a:p>
          <a:p>
            <a:pPr lvl="0"/>
            <a:endParaRPr lang="en-GB" sz="2800" b="1" dirty="0"/>
          </a:p>
          <a:p>
            <a:pPr lvl="0"/>
            <a:endParaRPr lang="en-GB" sz="2800" b="1" dirty="0"/>
          </a:p>
          <a:p>
            <a:pPr lvl="0"/>
            <a:endParaRPr lang="en-GB" sz="2800" b="1" dirty="0"/>
          </a:p>
          <a:p>
            <a:pPr lvl="0"/>
            <a:endParaRPr lang="en-GB" sz="2800" b="1" dirty="0"/>
          </a:p>
          <a:p>
            <a:pPr lvl="0" algn="ctr"/>
            <a:r>
              <a:rPr lang="en-GB" sz="4400" b="1" dirty="0"/>
              <a:t>THANK YOU!</a:t>
            </a:r>
          </a:p>
          <a:p>
            <a:pPr lvl="0"/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8197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1AA93-3915-536B-E530-7DBDEBAF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09" y="1543503"/>
            <a:ext cx="8203184" cy="5285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263" y="60263"/>
            <a:ext cx="11323176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8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 policy under review</a:t>
            </a:r>
          </a:p>
          <a:p>
            <a:pPr marL="1657350" lvl="2" indent="-742950">
              <a:spcAft>
                <a:spcPts val="800"/>
              </a:spcAft>
              <a:buFont typeface="Wingdings" pitchFamily="2" charset="2"/>
              <a:buChar char="ü"/>
            </a:pPr>
            <a:r>
              <a:rPr lang="en-GB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for directionality</a:t>
            </a:r>
            <a:br>
              <a:rPr lang="en-GB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GB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Agriculture, SDGs and STI in </a:t>
            </a:r>
            <a:r>
              <a:rPr lang="en-GB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8EB1C-8EE2-30E3-6D1B-FFCA17128C74}"/>
              </a:ext>
            </a:extLst>
          </p:cNvPr>
          <p:cNvCxnSpPr>
            <a:cxnSpLocks/>
          </p:cNvCxnSpPr>
          <p:nvPr/>
        </p:nvCxnSpPr>
        <p:spPr>
          <a:xfrm flipH="1">
            <a:off x="1952625" y="6769100"/>
            <a:ext cx="8051800" cy="0"/>
          </a:xfrm>
          <a:prstGeom prst="line">
            <a:avLst/>
          </a:prstGeom>
          <a:ln>
            <a:solidFill>
              <a:srgbClr val="4EBA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4FAEE4-8589-511B-B9A4-1C641D550724}"/>
              </a:ext>
            </a:extLst>
          </p:cNvPr>
          <p:cNvCxnSpPr/>
          <p:nvPr/>
        </p:nvCxnSpPr>
        <p:spPr>
          <a:xfrm>
            <a:off x="1950244" y="6665119"/>
            <a:ext cx="0" cy="103981"/>
          </a:xfrm>
          <a:prstGeom prst="line">
            <a:avLst/>
          </a:prstGeom>
          <a:ln>
            <a:solidFill>
              <a:srgbClr val="81B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48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9CFA8-32D5-CCE9-FF35-2F485B8B5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9113"/>
            <a:ext cx="11658600" cy="43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B3AF9C2E-72AD-59E6-8CB3-0C9B78E2F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6" y="236474"/>
            <a:ext cx="11694505" cy="66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0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B3AF9C2E-72AD-59E6-8CB3-0C9B78E2F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6" y="236474"/>
            <a:ext cx="11694505" cy="66215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4D2386-554A-E6DD-6DB3-50ADE30B8613}"/>
                  </a:ext>
                </a:extLst>
              </p14:cNvPr>
              <p14:cNvContentPartPr/>
              <p14:nvPr/>
            </p14:nvContentPartPr>
            <p14:xfrm>
              <a:off x="7441056" y="3915144"/>
              <a:ext cx="1483920" cy="163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4D2386-554A-E6DD-6DB3-50ADE30B86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1056" y="3735144"/>
                <a:ext cx="1663560" cy="19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8977C1-BFB9-1CAE-940E-EC9F9227DA70}"/>
                  </a:ext>
                </a:extLst>
              </p14:cNvPr>
              <p14:cNvContentPartPr/>
              <p14:nvPr/>
            </p14:nvContentPartPr>
            <p14:xfrm>
              <a:off x="10240056" y="1223424"/>
              <a:ext cx="678600" cy="302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8977C1-BFB9-1CAE-940E-EC9F9227DA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0056" y="1043424"/>
                <a:ext cx="858240" cy="33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EDF0EC-69C8-91B0-5BD3-D70B444B7529}"/>
                  </a:ext>
                </a:extLst>
              </p14:cNvPr>
              <p14:cNvContentPartPr/>
              <p14:nvPr/>
            </p14:nvContentPartPr>
            <p14:xfrm>
              <a:off x="7771896" y="3018384"/>
              <a:ext cx="703440" cy="143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EDF0EC-69C8-91B0-5BD3-D70B444B75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35896" y="2946384"/>
                <a:ext cx="775080" cy="15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7C35B39-4D07-F719-A357-48E82CEBC364}"/>
                  </a:ext>
                </a:extLst>
              </p14:cNvPr>
              <p14:cNvContentPartPr/>
              <p14:nvPr/>
            </p14:nvContentPartPr>
            <p14:xfrm>
              <a:off x="8199576" y="2825064"/>
              <a:ext cx="232560" cy="522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7C35B39-4D07-F719-A357-48E82CEBC3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63936" y="2753424"/>
                <a:ext cx="30420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5C1D949-CE84-2D79-574D-8A8447DBE86A}"/>
                  </a:ext>
                </a:extLst>
              </p14:cNvPr>
              <p14:cNvContentPartPr/>
              <p14:nvPr/>
            </p14:nvContentPartPr>
            <p14:xfrm>
              <a:off x="8411976" y="2825064"/>
              <a:ext cx="125280" cy="303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5C1D949-CE84-2D79-574D-8A8447DBE8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76336" y="2753424"/>
                <a:ext cx="19692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2D0FD7-E2D5-FFB6-C551-3F33F91137BB}"/>
                  </a:ext>
                </a:extLst>
              </p14:cNvPr>
              <p14:cNvContentPartPr/>
              <p14:nvPr/>
            </p14:nvContentPartPr>
            <p14:xfrm>
              <a:off x="10323216" y="360504"/>
              <a:ext cx="1108800" cy="1103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2D0FD7-E2D5-FFB6-C551-3F33F91137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87576" y="288504"/>
                <a:ext cx="1180440" cy="12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32EDACE-04D6-E707-7C36-5E81E9D2E085}"/>
                  </a:ext>
                </a:extLst>
              </p14:cNvPr>
              <p14:cNvContentPartPr/>
              <p14:nvPr/>
            </p14:nvContentPartPr>
            <p14:xfrm>
              <a:off x="11246976" y="259344"/>
              <a:ext cx="284040" cy="224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32EDACE-04D6-E707-7C36-5E81E9D2E08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10976" y="187344"/>
                <a:ext cx="355680" cy="3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143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08908-A3E4-DC78-336E-C8C3572E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85" y="0"/>
            <a:ext cx="11393715" cy="6391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AB269E-3137-3A99-13CF-DAD5818C73CD}"/>
              </a:ext>
            </a:extLst>
          </p:cNvPr>
          <p:cNvSpPr txBox="1"/>
          <p:nvPr/>
        </p:nvSpPr>
        <p:spPr>
          <a:xfrm rot="10800000">
            <a:off x="55163" y="0"/>
            <a:ext cx="67710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3200" b="1" dirty="0"/>
              <a:t>Human development index, 2014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14F1A-2DC9-66DF-4814-732D021DB066}"/>
              </a:ext>
            </a:extLst>
          </p:cNvPr>
          <p:cNvSpPr txBox="1"/>
          <p:nvPr/>
        </p:nvSpPr>
        <p:spPr>
          <a:xfrm>
            <a:off x="1408176" y="6263640"/>
            <a:ext cx="1058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R&amp;D as % of GDP, average 1996-2014 </a:t>
            </a:r>
            <a:r>
              <a:rPr lang="en-US" sz="32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STI policy strength?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5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08908-A3E4-DC78-336E-C8C3572E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85" y="0"/>
            <a:ext cx="11393715" cy="6391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AB269E-3137-3A99-13CF-DAD5818C73CD}"/>
              </a:ext>
            </a:extLst>
          </p:cNvPr>
          <p:cNvSpPr txBox="1"/>
          <p:nvPr/>
        </p:nvSpPr>
        <p:spPr>
          <a:xfrm rot="10800000">
            <a:off x="55163" y="0"/>
            <a:ext cx="677108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3200" b="1" dirty="0"/>
              <a:t>Human development index, 2014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14F1A-2DC9-66DF-4814-732D021DB066}"/>
              </a:ext>
            </a:extLst>
          </p:cNvPr>
          <p:cNvSpPr txBox="1"/>
          <p:nvPr/>
        </p:nvSpPr>
        <p:spPr>
          <a:xfrm>
            <a:off x="1408176" y="6263640"/>
            <a:ext cx="1058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R&amp;D as % of GDP, average 1996-2014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32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STI policy strength?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D5B5B6-1054-447E-0C09-2BCE0EB8A370}"/>
                  </a:ext>
                </a:extLst>
              </p14:cNvPr>
              <p14:cNvContentPartPr/>
              <p14:nvPr/>
            </p14:nvContentPartPr>
            <p14:xfrm>
              <a:off x="1563336" y="667080"/>
              <a:ext cx="3603240" cy="5763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D5B5B6-1054-447E-0C09-2BCE0EB8A3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3336" y="487440"/>
                <a:ext cx="3782880" cy="612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1E14CA-91CB-D0DC-CD17-488FB7EF9F52}"/>
                  </a:ext>
                </a:extLst>
              </p14:cNvPr>
              <p14:cNvContentPartPr/>
              <p14:nvPr/>
            </p14:nvContentPartPr>
            <p14:xfrm>
              <a:off x="5585976" y="81720"/>
              <a:ext cx="7968600" cy="228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1E14CA-91CB-D0DC-CD17-488FB7EF9F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96336" y="-97920"/>
                <a:ext cx="8148240" cy="264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862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E4C5F9-3AB4-CB65-C281-0478E3BF5B6F}"/>
              </a:ext>
            </a:extLst>
          </p:cNvPr>
          <p:cNvSpPr txBox="1"/>
          <p:nvPr/>
        </p:nvSpPr>
        <p:spPr>
          <a:xfrm>
            <a:off x="150040" y="72711"/>
            <a:ext cx="11533239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innovation?</a:t>
            </a:r>
          </a:p>
        </p:txBody>
      </p:sp>
      <p:pic>
        <p:nvPicPr>
          <p:cNvPr id="9" name="Picture 5" descr="https://i-cdn.phonearena.com/images/phonesize/3728-logo/Apple-iPhone-4.jpg">
            <a:extLst>
              <a:ext uri="{FF2B5EF4-FFF2-40B4-BE49-F238E27FC236}">
                <a16:creationId xmlns:a16="http://schemas.microsoft.com/office/drawing/2014/main" id="{AB34ED60-B244-7ED2-08F7-BAE410738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11" y="1753832"/>
            <a:ext cx="2088567" cy="41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B8C14E59-ED10-3BE5-EB76-3D050C3C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08" y="1753831"/>
            <a:ext cx="2329329" cy="414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932FD3-9588-C73E-0FC5-4B7B8E52E1A1}"/>
              </a:ext>
            </a:extLst>
          </p:cNvPr>
          <p:cNvSpPr txBox="1"/>
          <p:nvPr/>
        </p:nvSpPr>
        <p:spPr>
          <a:xfrm>
            <a:off x="2406712" y="5901201"/>
            <a:ext cx="730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Apple iPhone 4                                 </a:t>
            </a:r>
            <a:r>
              <a:rPr lang="en-US" sz="2800" spc="100" dirty="0">
                <a:latin typeface="Segoe UI" panose="020B0502040204020203" pitchFamily="34" charset="0"/>
                <a:cs typeface="Segoe UI" panose="020B0502040204020203" pitchFamily="34" charset="0"/>
              </a:rPr>
              <a:t>smartphone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35C517-2C54-66DC-9FEF-18600AB7DF29}"/>
              </a:ext>
            </a:extLst>
          </p:cNvPr>
          <p:cNvSpPr/>
          <p:nvPr/>
        </p:nvSpPr>
        <p:spPr>
          <a:xfrm>
            <a:off x="3345854" y="993271"/>
            <a:ext cx="640080" cy="55607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AAC1A-7C33-3988-CC0D-0F1949932AE1}"/>
              </a:ext>
            </a:extLst>
          </p:cNvPr>
          <p:cNvSpPr/>
          <p:nvPr/>
        </p:nvSpPr>
        <p:spPr>
          <a:xfrm>
            <a:off x="8192174" y="993271"/>
            <a:ext cx="640080" cy="556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7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E4C5F9-3AB4-CB65-C281-0478E3BF5B6F}"/>
              </a:ext>
            </a:extLst>
          </p:cNvPr>
          <p:cNvSpPr txBox="1"/>
          <p:nvPr/>
        </p:nvSpPr>
        <p:spPr>
          <a:xfrm>
            <a:off x="150040" y="72711"/>
            <a:ext cx="11533239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innovation?</a:t>
            </a:r>
          </a:p>
        </p:txBody>
      </p:sp>
      <p:pic>
        <p:nvPicPr>
          <p:cNvPr id="9" name="Picture 5" descr="https://i-cdn.phonearena.com/images/phonesize/3728-logo/Apple-iPhone-4.jpg">
            <a:extLst>
              <a:ext uri="{FF2B5EF4-FFF2-40B4-BE49-F238E27FC236}">
                <a16:creationId xmlns:a16="http://schemas.microsoft.com/office/drawing/2014/main" id="{AB34ED60-B244-7ED2-08F7-BAE410738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11" y="1753832"/>
            <a:ext cx="2088567" cy="41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35C517-2C54-66DC-9FEF-18600AB7DF29}"/>
              </a:ext>
            </a:extLst>
          </p:cNvPr>
          <p:cNvSpPr/>
          <p:nvPr/>
        </p:nvSpPr>
        <p:spPr>
          <a:xfrm>
            <a:off x="3345854" y="993271"/>
            <a:ext cx="640080" cy="55607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6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B32D9-8CD2-DAAE-9F83-B4DC7A29D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44" y="2359742"/>
            <a:ext cx="4002504" cy="3551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35AEE5-25F8-2C19-5116-35CDF8D5F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052" y="2359742"/>
            <a:ext cx="4002504" cy="35511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78836B-D15E-E0B9-6CD4-8393CF1C7B71}"/>
              </a:ext>
            </a:extLst>
          </p:cNvPr>
          <p:cNvSpPr/>
          <p:nvPr/>
        </p:nvSpPr>
        <p:spPr>
          <a:xfrm>
            <a:off x="2722656" y="1549343"/>
            <a:ext cx="640080" cy="55607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EE932-F507-42FB-CB30-8EDD5AEB6C9A}"/>
              </a:ext>
            </a:extLst>
          </p:cNvPr>
          <p:cNvSpPr/>
          <p:nvPr/>
        </p:nvSpPr>
        <p:spPr>
          <a:xfrm>
            <a:off x="8829266" y="1549343"/>
            <a:ext cx="640080" cy="556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728EA-3EAC-EF88-0DAB-67F701F9CEEE}"/>
              </a:ext>
            </a:extLst>
          </p:cNvPr>
          <p:cNvSpPr txBox="1"/>
          <p:nvPr/>
        </p:nvSpPr>
        <p:spPr>
          <a:xfrm>
            <a:off x="150040" y="72711"/>
            <a:ext cx="11533239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innovation?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C34C21-FA74-6AD3-70D2-36E719E6AB80}"/>
              </a:ext>
            </a:extLst>
          </p:cNvPr>
          <p:cNvSpPr txBox="1"/>
          <p:nvPr/>
        </p:nvSpPr>
        <p:spPr>
          <a:xfrm>
            <a:off x="0" y="59012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                            vaccine                                  </a:t>
            </a:r>
            <a:r>
              <a:rPr lang="en-US" sz="2800" spc="1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Moderna mRNA Covid-19 </a:t>
            </a:r>
            <a:r>
              <a:rPr lang="en-US" sz="2800" spc="100" dirty="0">
                <a:latin typeface="Segoe UI" panose="020B0502040204020203" pitchFamily="34" charset="0"/>
                <a:cs typeface="Segoe UI" panose="020B0502040204020203" pitchFamily="34" charset="0"/>
              </a:rPr>
              <a:t>vaccine</a:t>
            </a:r>
          </a:p>
        </p:txBody>
      </p:sp>
    </p:spTree>
    <p:extLst>
      <p:ext uri="{BB962C8B-B14F-4D97-AF65-F5344CB8AC3E}">
        <p14:creationId xmlns:p14="http://schemas.microsoft.com/office/powerpoint/2010/main" val="13833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35AEE5-25F8-2C19-5116-35CDF8D5F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052" y="2359742"/>
            <a:ext cx="4002504" cy="35511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BEE932-F507-42FB-CB30-8EDD5AEB6C9A}"/>
              </a:ext>
            </a:extLst>
          </p:cNvPr>
          <p:cNvSpPr/>
          <p:nvPr/>
        </p:nvSpPr>
        <p:spPr>
          <a:xfrm>
            <a:off x="8829266" y="1549343"/>
            <a:ext cx="640080" cy="556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728EA-3EAC-EF88-0DAB-67F701F9CEEE}"/>
              </a:ext>
            </a:extLst>
          </p:cNvPr>
          <p:cNvSpPr txBox="1"/>
          <p:nvPr/>
        </p:nvSpPr>
        <p:spPr>
          <a:xfrm>
            <a:off x="150040" y="72711"/>
            <a:ext cx="11533239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innovation?</a:t>
            </a:r>
          </a:p>
        </p:txBody>
      </p:sp>
    </p:spTree>
    <p:extLst>
      <p:ext uri="{BB962C8B-B14F-4D97-AF65-F5344CB8AC3E}">
        <p14:creationId xmlns:p14="http://schemas.microsoft.com/office/powerpoint/2010/main" val="337020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4F38A0555DA42B888A814F7B747C8" ma:contentTypeVersion="2" ma:contentTypeDescription="Create a new document." ma:contentTypeScope="" ma:versionID="b01063b2a0cf328875b82a6d7076f95e">
  <xsd:schema xmlns:xsd="http://www.w3.org/2001/XMLSchema" xmlns:xs="http://www.w3.org/2001/XMLSchema" xmlns:p="http://schemas.microsoft.com/office/2006/metadata/properties" xmlns:ns1="http://schemas.microsoft.com/sharepoint/v3" xmlns:ns2="e04c153b-a11c-455a-abac-fd2056ff5725" targetNamespace="http://schemas.microsoft.com/office/2006/metadata/properties" ma:root="true" ma:fieldsID="df50995ac62259e20dd519ef8939a6e8" ns1:_="" ns2:_="">
    <xsd:import namespace="http://schemas.microsoft.com/sharepoint/v3"/>
    <xsd:import namespace="e04c153b-a11c-455a-abac-fd2056ff572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4c153b-a11c-455a-abac-fd2056ff57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BF6B73E-93F3-42DF-AA17-F79B1E020BC4}"/>
</file>

<file path=customXml/itemProps2.xml><?xml version="1.0" encoding="utf-8"?>
<ds:datastoreItem xmlns:ds="http://schemas.openxmlformats.org/officeDocument/2006/customXml" ds:itemID="{C17070F1-0E71-4822-B591-86914EBF938A}"/>
</file>

<file path=customXml/itemProps3.xml><?xml version="1.0" encoding="utf-8"?>
<ds:datastoreItem xmlns:ds="http://schemas.openxmlformats.org/officeDocument/2006/customXml" ds:itemID="{24952E38-C34D-4CB1-A2D6-251A0CF2F0A6}"/>
</file>

<file path=docProps/app.xml><?xml version="1.0" encoding="utf-8"?>
<Properties xmlns="http://schemas.openxmlformats.org/officeDocument/2006/extended-properties" xmlns:vt="http://schemas.openxmlformats.org/officeDocument/2006/docPropsVTypes">
  <TotalTime>7099</TotalTime>
  <Words>619</Words>
  <Application>Microsoft Office PowerPoint</Application>
  <PresentationFormat>Widescreen</PresentationFormat>
  <Paragraphs>102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Fira Sans</vt:lpstr>
      <vt:lpstr>Segoe UI</vt:lpstr>
      <vt:lpstr>Wingdings</vt:lpstr>
      <vt:lpstr>Office Theme</vt:lpstr>
      <vt:lpstr>  MUTUAL LEARNING EXERCISE  ON R&amp;I STRATEGIES AND POLICIES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Sousoni, Despoina</dc:creator>
  <cp:lastModifiedBy>Dimo Calovski</cp:lastModifiedBy>
  <cp:revision>109</cp:revision>
  <cp:lastPrinted>2023-02-11T19:38:02Z</cp:lastPrinted>
  <dcterms:created xsi:type="dcterms:W3CDTF">2020-11-09T16:01:02Z</dcterms:created>
  <dcterms:modified xsi:type="dcterms:W3CDTF">2023-02-15T15:45:36Z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0x010100E6C4F38A0555DA42B888A814F7B747C8</vt:lpwstr>
  </property>
</Properties>
</file>