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83" r:id="rId5"/>
    <p:sldId id="306" r:id="rId6"/>
    <p:sldId id="318" r:id="rId7"/>
    <p:sldId id="308" r:id="rId8"/>
    <p:sldId id="315" r:id="rId9"/>
    <p:sldId id="309" r:id="rId10"/>
    <p:sldId id="312" r:id="rId11"/>
    <p:sldId id="316" r:id="rId12"/>
    <p:sldId id="317" r:id="rId13"/>
    <p:sldId id="313" r:id="rId14"/>
    <p:sldId id="314" r:id="rId15"/>
    <p:sldId id="319"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taur, Laure" initials="DL" lastIdx="4" clrIdx="0">
    <p:extLst>
      <p:ext uri="{19B8F6BF-5375-455C-9EA6-DF929625EA0E}">
        <p15:presenceInfo xmlns:p15="http://schemas.microsoft.com/office/powerpoint/2012/main" userId="S-1-5-21-1229272821-1957994488-839522115-395584" providerId="AD"/>
      </p:ext>
    </p:extLst>
  </p:cmAuthor>
  <p:cmAuthor id="2" name="Ahmed M Elmouna" initials="AME" lastIdx="2" clrIdx="1">
    <p:extLst>
      <p:ext uri="{19B8F6BF-5375-455C-9EA6-DF929625EA0E}">
        <p15:presenceInfo xmlns:p15="http://schemas.microsoft.com/office/powerpoint/2012/main" userId="Ahmed M Elmou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EF8"/>
    <a:srgbClr val="D2DFF0"/>
    <a:srgbClr val="F7931D"/>
    <a:srgbClr val="EBEEF7"/>
    <a:srgbClr val="5488C7"/>
    <a:srgbClr val="FFFFFF"/>
    <a:srgbClr val="FED304"/>
    <a:srgbClr val="AFCA0B"/>
    <a:srgbClr val="DEE5E3"/>
    <a:srgbClr val="C44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p:cViewPr varScale="1">
        <p:scale>
          <a:sx n="109" d="100"/>
          <a:sy n="109" d="100"/>
        </p:scale>
        <p:origin x="6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Espace réservé de la date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958474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155765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90553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192962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6EDA422-DFED-4E1B-8503-88848DDD181C}" type="datetimeFigureOut">
              <a:rPr lang="en-US" smtClean="0"/>
              <a:t>2/14/23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93474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231175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C6EDA422-DFED-4E1B-8503-88848DDD181C}" type="datetimeFigureOut">
              <a:rPr lang="en-US" smtClean="0"/>
              <a:t>2/14/23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10147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C6EDA422-DFED-4E1B-8503-88848DDD181C}" type="datetimeFigureOut">
              <a:rPr lang="en-US" smtClean="0"/>
              <a:t>2/14/23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51182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EDA422-DFED-4E1B-8503-88848DDD181C}" type="datetimeFigureOut">
              <a:rPr lang="en-US" smtClean="0"/>
              <a:t>2/14/23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5403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49284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6EDA422-DFED-4E1B-8503-88848DDD181C}" type="datetimeFigureOut">
              <a:rPr lang="en-US" smtClean="0"/>
              <a:t>2/14/23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DC756FE3-AF32-4123-BC87-F9BD556D0794}" type="slidenum">
              <a:rPr lang="en-US" smtClean="0"/>
              <a:t>‹#›</a:t>
            </a:fld>
            <a:endParaRPr lang="en-US"/>
          </a:p>
        </p:txBody>
      </p:sp>
    </p:spTree>
    <p:extLst>
      <p:ext uri="{BB962C8B-B14F-4D97-AF65-F5344CB8AC3E}">
        <p14:creationId xmlns:p14="http://schemas.microsoft.com/office/powerpoint/2010/main" val="367426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DA422-DFED-4E1B-8503-88848DDD181C}" type="datetimeFigureOut">
              <a:rPr lang="en-US" smtClean="0"/>
              <a:t>2/14/23</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56FE3-AF32-4123-BC87-F9BD556D0794}" type="slidenum">
              <a:rPr lang="en-US" smtClean="0"/>
              <a:t>‹#›</a:t>
            </a:fld>
            <a:endParaRPr lang="en-US"/>
          </a:p>
        </p:txBody>
      </p:sp>
    </p:spTree>
    <p:extLst>
      <p:ext uri="{BB962C8B-B14F-4D97-AF65-F5344CB8AC3E}">
        <p14:creationId xmlns:p14="http://schemas.microsoft.com/office/powerpoint/2010/main" val="3702583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s://nsa.nsa.org.na/new_publications/sdg-ndp-indicator-framework-201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nsa.nsa.org.na/new_publications/sdg-ndp-indicator-framework-201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1377542"/>
          </a:xfrm>
          <a:solidFill>
            <a:srgbClr val="5488C7"/>
          </a:solidFill>
          <a:ln w="38100">
            <a:solidFill>
              <a:srgbClr val="5488C7"/>
            </a:solidFill>
          </a:ln>
        </p:spPr>
        <p:txBody>
          <a:bodyPr tIns="46800" anchor="ctr">
            <a:normAutofit fontScale="90000"/>
          </a:bodyPr>
          <a:lstStyle/>
          <a:p>
            <a:br>
              <a:rPr lang="fr-FR" sz="4400" b="1" dirty="0">
                <a:solidFill>
                  <a:schemeClr val="bg1"/>
                </a:solidFill>
                <a:latin typeface="Fira Sans"/>
                <a:ea typeface="+mj-lt"/>
                <a:cs typeface="+mj-lt"/>
              </a:rPr>
            </a:br>
            <a:r>
              <a:rPr lang="fr-FR" sz="4400" b="1" dirty="0">
                <a:solidFill>
                  <a:schemeClr val="bg1"/>
                </a:solidFill>
                <a:latin typeface="Fira Sans"/>
                <a:ea typeface="+mj-lt"/>
                <a:cs typeface="+mj-lt"/>
              </a:rPr>
              <a:t> </a:t>
            </a:r>
            <a:r>
              <a:rPr lang="en-US" sz="4400" b="1" dirty="0">
                <a:solidFill>
                  <a:schemeClr val="bg1"/>
                </a:solidFill>
                <a:latin typeface="Fira Sans"/>
                <a:ea typeface="+mj-lt"/>
                <a:cs typeface="+mj-lt"/>
              </a:rPr>
              <a:t>MUTUAL LEARNING EXERCISE </a:t>
            </a:r>
            <a:br>
              <a:rPr lang="en-US" sz="4400" b="1" dirty="0">
                <a:solidFill>
                  <a:schemeClr val="bg1"/>
                </a:solidFill>
                <a:latin typeface="Fira Sans"/>
                <a:ea typeface="+mj-lt"/>
                <a:cs typeface="+mj-lt"/>
              </a:rPr>
            </a:br>
            <a:r>
              <a:rPr lang="en-US" sz="4400" b="1" dirty="0">
                <a:solidFill>
                  <a:schemeClr val="bg1"/>
                </a:solidFill>
                <a:latin typeface="Fira Sans"/>
                <a:ea typeface="+mj-lt"/>
                <a:cs typeface="+mj-lt"/>
              </a:rPr>
              <a:t>ON R&amp;I STRATEGIES AND POLICIES</a:t>
            </a:r>
            <a:endParaRPr lang="fr-FR" sz="4400" b="1" dirty="0">
              <a:solidFill>
                <a:schemeClr val="bg1"/>
              </a:solidFill>
              <a:latin typeface="Fira Sans"/>
              <a:ea typeface="+mj-lt"/>
              <a:cs typeface="+mj-lt"/>
            </a:endParaRPr>
          </a:p>
          <a:p>
            <a:endParaRPr lang="fr-FR" sz="4400" b="1" dirty="0">
              <a:solidFill>
                <a:schemeClr val="bg1"/>
              </a:solidFill>
              <a:latin typeface="Fira Sans" panose="020B0503050000020004" pitchFamily="34" charset="0"/>
              <a:cs typeface="Calibri Light"/>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600" y="5560226"/>
            <a:ext cx="1907938" cy="1105200"/>
          </a:xfrm>
          <a:prstGeom prst="rect">
            <a:avLst/>
          </a:prstGeom>
        </p:spPr>
      </p:pic>
      <p:sp>
        <p:nvSpPr>
          <p:cNvPr id="5" name="Rectangle 4"/>
          <p:cNvSpPr/>
          <p:nvPr/>
        </p:nvSpPr>
        <p:spPr>
          <a:xfrm>
            <a:off x="901337" y="1865591"/>
            <a:ext cx="10058400" cy="523220"/>
          </a:xfrm>
          <a:prstGeom prst="rect">
            <a:avLst/>
          </a:prstGeom>
        </p:spPr>
        <p:txBody>
          <a:bodyPr wrap="square" lIns="91440" tIns="45720" rIns="91440" bIns="45720" anchor="t">
            <a:spAutoFit/>
          </a:bodyPr>
          <a:lstStyle/>
          <a:p>
            <a:pPr algn="ctr"/>
            <a:endParaRPr lang="en-US" sz="2800" b="1" dirty="0">
              <a:cs typeface="Calibri"/>
            </a:endParaRPr>
          </a:p>
        </p:txBody>
      </p:sp>
      <p:sp>
        <p:nvSpPr>
          <p:cNvPr id="9" name="Rectangle 8"/>
          <p:cNvSpPr/>
          <p:nvPr/>
        </p:nvSpPr>
        <p:spPr>
          <a:xfrm>
            <a:off x="5181599" y="1856120"/>
            <a:ext cx="6451601" cy="2246769"/>
          </a:xfrm>
          <a:prstGeom prst="rect">
            <a:avLst/>
          </a:prstGeom>
        </p:spPr>
        <p:txBody>
          <a:bodyPr wrap="square" lIns="91440" tIns="45720" rIns="91440" bIns="45720" anchor="t">
            <a:spAutoFit/>
          </a:bodyPr>
          <a:lstStyle/>
          <a:p>
            <a:pPr marL="449580">
              <a:spcAft>
                <a:spcPts val="0"/>
              </a:spcAft>
            </a:pPr>
            <a:r>
              <a:rPr lang="en-US" sz="2000" b="1" dirty="0">
                <a:solidFill>
                  <a:srgbClr val="FF0000"/>
                </a:solidFill>
                <a:latin typeface="Arial"/>
                <a:ea typeface="Times New Roman" panose="02020603050405020304" pitchFamily="18" charset="0"/>
                <a:cs typeface="Arial"/>
              </a:rPr>
              <a:t>Dr Lisho MUNDIA</a:t>
            </a:r>
          </a:p>
          <a:p>
            <a:pPr marL="449580"/>
            <a:r>
              <a:rPr lang="en-US" sz="2000" b="1" dirty="0">
                <a:solidFill>
                  <a:srgbClr val="FF0000"/>
                </a:solidFill>
                <a:latin typeface="Arial"/>
                <a:ea typeface="Times New Roman" panose="02020603050405020304" pitchFamily="18" charset="0"/>
                <a:cs typeface="Arial"/>
              </a:rPr>
              <a:t>Ministry of Higher Education, Technology and Innovation (MHETI)</a:t>
            </a:r>
          </a:p>
          <a:p>
            <a:pPr marL="449580"/>
            <a:endParaRPr lang="en-US" sz="2000" b="1" dirty="0">
              <a:solidFill>
                <a:srgbClr val="FF0000"/>
              </a:solidFill>
              <a:latin typeface="Arial"/>
              <a:ea typeface="Times New Roman" panose="02020603050405020304" pitchFamily="18" charset="0"/>
              <a:cs typeface="Arial"/>
            </a:endParaRPr>
          </a:p>
          <a:p>
            <a:pPr marL="449580"/>
            <a:r>
              <a:rPr lang="en-US" sz="2000" b="1" dirty="0">
                <a:solidFill>
                  <a:srgbClr val="FF0000"/>
                </a:solidFill>
                <a:latin typeface="Arial"/>
                <a:ea typeface="Times New Roman" panose="02020603050405020304" pitchFamily="18" charset="0"/>
                <a:cs typeface="Arial"/>
              </a:rPr>
              <a:t>Dr Nhlanhla LUPAHLA </a:t>
            </a:r>
          </a:p>
          <a:p>
            <a:pPr marL="449580">
              <a:spcAft>
                <a:spcPts val="0"/>
              </a:spcAft>
            </a:pPr>
            <a:r>
              <a:rPr lang="en-US" sz="2000" b="1" dirty="0">
                <a:solidFill>
                  <a:srgbClr val="FF0000"/>
                </a:solidFill>
                <a:latin typeface="Arial"/>
                <a:ea typeface="Times New Roman" panose="02020603050405020304" pitchFamily="18" charset="0"/>
                <a:cs typeface="Arial"/>
              </a:rPr>
              <a:t>National Commission on Research, Science and Technology (NCRST)</a:t>
            </a:r>
            <a:endParaRPr lang="en-GB" sz="2000" dirty="0">
              <a:solidFill>
                <a:srgbClr val="FF0000"/>
              </a:solidFill>
              <a:effectLst/>
              <a:latin typeface="Arial"/>
              <a:ea typeface="Times New Roman" panose="02020603050405020304" pitchFamily="18" charset="0"/>
              <a:cs typeface="Arial"/>
            </a:endParaRPr>
          </a:p>
        </p:txBody>
      </p:sp>
      <p:pic>
        <p:nvPicPr>
          <p:cNvPr id="7" name="Picture 9" descr="Text&#10;&#10;Description automatically generated">
            <a:extLst>
              <a:ext uri="{FF2B5EF4-FFF2-40B4-BE49-F238E27FC236}">
                <a16:creationId xmlns:a16="http://schemas.microsoft.com/office/drawing/2014/main" id="{5592D143-A410-E054-45A1-C0B745FBED35}"/>
              </a:ext>
            </a:extLst>
          </p:cNvPr>
          <p:cNvPicPr>
            <a:picLocks noChangeAspect="1"/>
          </p:cNvPicPr>
          <p:nvPr/>
        </p:nvPicPr>
        <p:blipFill>
          <a:blip r:embed="rId3"/>
          <a:stretch>
            <a:fillRect/>
          </a:stretch>
        </p:blipFill>
        <p:spPr>
          <a:xfrm>
            <a:off x="9323832" y="6204452"/>
            <a:ext cx="2743200" cy="506186"/>
          </a:xfrm>
          <a:prstGeom prst="rect">
            <a:avLst/>
          </a:prstGeom>
        </p:spPr>
      </p:pic>
      <p:sp>
        <p:nvSpPr>
          <p:cNvPr id="10" name="Rectangle 9">
            <a:extLst>
              <a:ext uri="{FF2B5EF4-FFF2-40B4-BE49-F238E27FC236}">
                <a16:creationId xmlns:a16="http://schemas.microsoft.com/office/drawing/2014/main" id="{13E83779-5661-20C9-B834-7978B75035BF}"/>
              </a:ext>
            </a:extLst>
          </p:cNvPr>
          <p:cNvSpPr/>
          <p:nvPr/>
        </p:nvSpPr>
        <p:spPr>
          <a:xfrm>
            <a:off x="5181599" y="4214649"/>
            <a:ext cx="4470401" cy="400110"/>
          </a:xfrm>
          <a:prstGeom prst="rect">
            <a:avLst/>
          </a:prstGeom>
        </p:spPr>
        <p:txBody>
          <a:bodyPr wrap="square" lIns="91440" tIns="45720" rIns="91440" bIns="45720" anchor="t">
            <a:spAutoFit/>
          </a:bodyPr>
          <a:lstStyle/>
          <a:p>
            <a:pPr marL="449580">
              <a:spcAft>
                <a:spcPts val="0"/>
              </a:spcAft>
            </a:pPr>
            <a:r>
              <a:rPr lang="en-US" sz="2000" b="1" dirty="0">
                <a:solidFill>
                  <a:srgbClr val="FF0000"/>
                </a:solidFill>
                <a:latin typeface="Arial"/>
                <a:ea typeface="Times New Roman" panose="02020603050405020304" pitchFamily="18" charset="0"/>
                <a:cs typeface="Arial"/>
              </a:rPr>
              <a:t>REPUBLIC OF NAMIBIA</a:t>
            </a:r>
            <a:endParaRPr lang="en-US" sz="2000" b="1" dirty="0">
              <a:solidFill>
                <a:srgbClr val="FF0000"/>
              </a:solidFill>
              <a:effectLst/>
              <a:latin typeface="Arial"/>
              <a:ea typeface="Times New Roman" panose="02020603050405020304" pitchFamily="18" charset="0"/>
              <a:cs typeface="Arial"/>
            </a:endParaRPr>
          </a:p>
        </p:txBody>
      </p:sp>
      <p:sp>
        <p:nvSpPr>
          <p:cNvPr id="12" name="TextBox 11">
            <a:extLst>
              <a:ext uri="{FF2B5EF4-FFF2-40B4-BE49-F238E27FC236}">
                <a16:creationId xmlns:a16="http://schemas.microsoft.com/office/drawing/2014/main" id="{2D6EB671-093C-E31F-5351-C7FAD0ADB0E0}"/>
              </a:ext>
            </a:extLst>
          </p:cNvPr>
          <p:cNvSpPr txBox="1"/>
          <p:nvPr/>
        </p:nvSpPr>
        <p:spPr>
          <a:xfrm>
            <a:off x="5181598" y="4725363"/>
            <a:ext cx="3171693" cy="923330"/>
          </a:xfrm>
          <a:prstGeom prst="rect">
            <a:avLst/>
          </a:prstGeom>
          <a:noFill/>
        </p:spPr>
        <p:txBody>
          <a:bodyPr wrap="square" lIns="91440" tIns="45720" rIns="91440" bIns="45720" rtlCol="0" anchor="t">
            <a:spAutoFit/>
          </a:bodyPr>
          <a:lstStyle/>
          <a:p>
            <a:pPr algn="ctr"/>
            <a:r>
              <a:rPr lang="en-US" b="1" dirty="0">
                <a:ea typeface="+mn-lt"/>
                <a:cs typeface="+mn-lt"/>
              </a:rPr>
              <a:t>Addis Ababa, Ethiopia</a:t>
            </a:r>
            <a:endParaRPr lang="en-US" dirty="0">
              <a:ea typeface="+mn-lt"/>
              <a:cs typeface="+mn-lt"/>
            </a:endParaRPr>
          </a:p>
          <a:p>
            <a:pPr algn="ctr"/>
            <a:r>
              <a:rPr lang="en-US" b="1" dirty="0">
                <a:ea typeface="+mn-lt"/>
                <a:cs typeface="+mn-lt"/>
              </a:rPr>
              <a:t>14-17 February 2023  </a:t>
            </a:r>
            <a:r>
              <a:rPr lang="fr-FR" dirty="0">
                <a:ea typeface="+mn-lt"/>
                <a:cs typeface="+mn-lt"/>
              </a:rPr>
              <a:t> </a:t>
            </a:r>
            <a:endParaRPr lang="en-US" dirty="0">
              <a:ea typeface="+mn-lt"/>
              <a:cs typeface="+mn-lt"/>
            </a:endParaRPr>
          </a:p>
          <a:p>
            <a:endParaRPr lang="en-BE" b="1" dirty="0">
              <a:solidFill>
                <a:srgbClr val="FF0000"/>
              </a:solidFill>
              <a:cs typeface="Calibri"/>
            </a:endParaRPr>
          </a:p>
        </p:txBody>
      </p:sp>
      <p:grpSp>
        <p:nvGrpSpPr>
          <p:cNvPr id="11" name="Group 10">
            <a:extLst>
              <a:ext uri="{FF2B5EF4-FFF2-40B4-BE49-F238E27FC236}">
                <a16:creationId xmlns:a16="http://schemas.microsoft.com/office/drawing/2014/main" id="{D88B772A-803B-E319-CC19-2B3F7AD1C38B}"/>
              </a:ext>
            </a:extLst>
          </p:cNvPr>
          <p:cNvGrpSpPr/>
          <p:nvPr/>
        </p:nvGrpSpPr>
        <p:grpSpPr>
          <a:xfrm>
            <a:off x="901337" y="1974267"/>
            <a:ext cx="2645904" cy="2542271"/>
            <a:chOff x="901337" y="1974267"/>
            <a:chExt cx="2645904" cy="2542271"/>
          </a:xfrm>
        </p:grpSpPr>
        <p:pic>
          <p:nvPicPr>
            <p:cNvPr id="13" name="Picture 12">
              <a:extLst>
                <a:ext uri="{FF2B5EF4-FFF2-40B4-BE49-F238E27FC236}">
                  <a16:creationId xmlns:a16="http://schemas.microsoft.com/office/drawing/2014/main" id="{603C3803-6098-C7A9-4136-0A26B751806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1337" y="1974267"/>
              <a:ext cx="2482358" cy="2172063"/>
            </a:xfrm>
            <a:prstGeom prst="rect">
              <a:avLst/>
            </a:prstGeom>
            <a:noFill/>
            <a:ln>
              <a:noFill/>
            </a:ln>
          </p:spPr>
        </p:pic>
        <p:sp>
          <p:nvSpPr>
            <p:cNvPr id="14" name="TextBox 13">
              <a:extLst>
                <a:ext uri="{FF2B5EF4-FFF2-40B4-BE49-F238E27FC236}">
                  <a16:creationId xmlns:a16="http://schemas.microsoft.com/office/drawing/2014/main" id="{132F69CC-31B3-D094-7F88-DB6B36DA655D}"/>
                </a:ext>
              </a:extLst>
            </p:cNvPr>
            <p:cNvSpPr txBox="1"/>
            <p:nvPr/>
          </p:nvSpPr>
          <p:spPr>
            <a:xfrm>
              <a:off x="901337" y="4147206"/>
              <a:ext cx="2645904" cy="369332"/>
            </a:xfrm>
            <a:prstGeom prst="rect">
              <a:avLst/>
            </a:prstGeom>
            <a:noFill/>
          </p:spPr>
          <p:txBody>
            <a:bodyPr wrap="square" rtlCol="0">
              <a:spAutoFit/>
            </a:bodyPr>
            <a:lstStyle/>
            <a:p>
              <a:r>
                <a:rPr lang="en-GB" sz="1800" b="1">
                  <a:effectLst/>
                  <a:latin typeface="Arial" panose="020B0604020202020204" pitchFamily="34" charset="0"/>
                  <a:ea typeface="DengXian" panose="020B0503020204020204" pitchFamily="2" charset="-122"/>
                </a:rPr>
                <a:t>Republic of Namibia</a:t>
              </a:r>
              <a:endParaRPr lang="en-ZA"/>
            </a:p>
          </p:txBody>
        </p:sp>
      </p:grpSp>
    </p:spTree>
    <p:extLst>
      <p:ext uri="{BB962C8B-B14F-4D97-AF65-F5344CB8AC3E}">
        <p14:creationId xmlns:p14="http://schemas.microsoft.com/office/powerpoint/2010/main" val="324716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5: Conclusion – insights for MLE …</a:t>
            </a:r>
            <a:endParaRPr lang="en-BE" dirty="0"/>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023930" y="593164"/>
            <a:ext cx="10105175" cy="369332"/>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help summarise the key messages and insights from your country presentation</a:t>
            </a:r>
            <a:endParaRPr lang="en-GB" dirty="0">
              <a:solidFill>
                <a:srgbClr val="FF0000"/>
              </a:solidFill>
              <a:ea typeface="+mn-lt"/>
              <a:cs typeface="Times New Roman" panose="02020603050405020304" pitchFamily="18" charset="0"/>
            </a:endParaRPr>
          </a:p>
        </p:txBody>
      </p:sp>
      <p:sp>
        <p:nvSpPr>
          <p:cNvPr id="5" name="Content Placeholder 2">
            <a:extLst>
              <a:ext uri="{FF2B5EF4-FFF2-40B4-BE49-F238E27FC236}">
                <a16:creationId xmlns:a16="http://schemas.microsoft.com/office/drawing/2014/main" id="{83BB8B15-4F28-351B-EC18-AFB299CA74E1}"/>
              </a:ext>
            </a:extLst>
          </p:cNvPr>
          <p:cNvSpPr>
            <a:spLocks noGrp="1"/>
          </p:cNvSpPr>
          <p:nvPr>
            <p:ph idx="1"/>
          </p:nvPr>
        </p:nvSpPr>
        <p:spPr>
          <a:xfrm>
            <a:off x="383458" y="1125450"/>
            <a:ext cx="11326761" cy="5267237"/>
          </a:xfrm>
        </p:spPr>
        <p:txBody>
          <a:bodyPr>
            <a:noAutofit/>
          </a:bodyPr>
          <a:lstStyle/>
          <a:p>
            <a:pPr marL="514350" indent="-514350" algn="just">
              <a:buAutoNum type="arabicPeriod"/>
            </a:pPr>
            <a:r>
              <a:rPr lang="en-US" sz="2200" b="1" dirty="0">
                <a:latin typeface="Arial" panose="020B0604020202020204" pitchFamily="34" charset="0"/>
                <a:cs typeface="Arial" panose="020B0604020202020204" pitchFamily="34" charset="0"/>
              </a:rPr>
              <a:t>National </a:t>
            </a:r>
            <a:r>
              <a:rPr lang="en-US" sz="2200" b="1" dirty="0" err="1">
                <a:latin typeface="Arial" panose="020B0604020202020204" pitchFamily="34" charset="0"/>
                <a:cs typeface="Arial" panose="020B0604020202020204" pitchFamily="34" charset="0"/>
              </a:rPr>
              <a:t>Programme</a:t>
            </a:r>
            <a:r>
              <a:rPr lang="en-US" sz="2200" b="1" dirty="0">
                <a:latin typeface="Arial" panose="020B0604020202020204" pitchFamily="34" charset="0"/>
                <a:cs typeface="Arial" panose="020B0604020202020204" pitchFamily="34" charset="0"/>
              </a:rPr>
              <a:t> On Research, Science, Technology And Innovation: </a:t>
            </a:r>
            <a:r>
              <a:rPr lang="en-US" sz="2200" dirty="0">
                <a:latin typeface="Arial" panose="020B0604020202020204" pitchFamily="34" charset="0"/>
                <a:cs typeface="Arial" panose="020B0604020202020204" pitchFamily="34" charset="0"/>
              </a:rPr>
              <a:t>sets out the national direction on RSTI, reviews the previous NPRSTI, identifies shortcomings and priorities for RSTI and develops budget for calls to be issued for the entire period of the programme.</a:t>
            </a:r>
          </a:p>
          <a:p>
            <a:pPr marL="0" indent="0" algn="just">
              <a:buNone/>
            </a:pPr>
            <a:endParaRPr lang="en-US" sz="2200" dirty="0">
              <a:latin typeface="Arial" panose="020B0604020202020204" pitchFamily="34" charset="0"/>
              <a:cs typeface="Arial" panose="020B0604020202020204" pitchFamily="34" charset="0"/>
            </a:endParaRPr>
          </a:p>
          <a:p>
            <a:pPr marL="514350" indent="-514350" algn="just">
              <a:buFont typeface="Arial" panose="020B0604020202020204" pitchFamily="34" charset="0"/>
              <a:buAutoNum type="arabicPeriod"/>
            </a:pPr>
            <a:r>
              <a:rPr lang="en-GB" sz="2200" b="1" dirty="0">
                <a:latin typeface="Arial" panose="020B0604020202020204" pitchFamily="34" charset="0"/>
                <a:ea typeface="Quattrocento" panose="02020502030000000404" pitchFamily="18" charset="0"/>
                <a:cs typeface="Arial" panose="020B0604020202020204" pitchFamily="34" charset="0"/>
              </a:rPr>
              <a:t>National Action Plan For STI Policy Implementation: IT</a:t>
            </a:r>
            <a:r>
              <a:rPr lang="en-GB" sz="2200" dirty="0">
                <a:effectLst/>
                <a:latin typeface="Arial" panose="020B0604020202020204" pitchFamily="34" charset="0"/>
                <a:ea typeface="Calibri" panose="020F0502020204030204" pitchFamily="34" charset="0"/>
                <a:cs typeface="Arial" panose="020B0604020202020204" pitchFamily="34" charset="0"/>
              </a:rPr>
              <a:t> is for the implementation of the NSTIP. It is developed through nation-wide consultations involving stakeholders from higher education institutions (HEIs), government ministries and agencies, regional authorities, research institutions, civil society and private sector. The NAP’s overall objective is to fast-track the implementation and increase the effectiveness of the NSTIP. </a:t>
            </a:r>
            <a:r>
              <a:rPr lang="en-ZA" sz="2200" dirty="0">
                <a:solidFill>
                  <a:srgbClr val="000000"/>
                </a:solidFill>
                <a:effectLst/>
                <a:latin typeface="Arial" panose="020B0604020202020204" pitchFamily="34" charset="0"/>
                <a:ea typeface="Batang" panose="02030600000101010101" pitchFamily="18" charset="-127"/>
                <a:cs typeface="Arial" panose="020B0604020202020204" pitchFamily="34" charset="0"/>
              </a:rPr>
              <a:t> </a:t>
            </a:r>
          </a:p>
          <a:p>
            <a:pPr marL="0" indent="0" algn="just">
              <a:buNone/>
            </a:pPr>
            <a:endParaRPr lang="en-GB" sz="2200" b="1" dirty="0">
              <a:effectLst/>
              <a:latin typeface="Arial" panose="020B0604020202020204" pitchFamily="34" charset="0"/>
              <a:ea typeface="Quattrocento" panose="02020502030000000404" pitchFamily="18" charset="0"/>
              <a:cs typeface="Arial" panose="020B0604020202020204" pitchFamily="34" charset="0"/>
            </a:endParaRPr>
          </a:p>
          <a:p>
            <a:pPr marL="536575" indent="-536575" algn="just" defTabSz="914400" eaLnBrk="0" fontAlgn="base" hangingPunct="0">
              <a:lnSpc>
                <a:spcPct val="100000"/>
              </a:lnSpc>
              <a:spcBef>
                <a:spcPct val="0"/>
              </a:spcBef>
              <a:spcAft>
                <a:spcPct val="0"/>
              </a:spcAft>
              <a:buNone/>
              <a:tabLst>
                <a:tab pos="88900" algn="l"/>
                <a:tab pos="633413" algn="l"/>
              </a:tabLst>
              <a:defRPr/>
            </a:pPr>
            <a:r>
              <a:rPr lang="en-US" sz="2200" b="1" dirty="0">
                <a:latin typeface="Arial" panose="020B0604020202020204" pitchFamily="34" charset="0"/>
                <a:cs typeface="Arial" panose="020B0604020202020204" pitchFamily="34" charset="0"/>
              </a:rPr>
              <a:t>3.	National Indicator Framework – </a:t>
            </a:r>
            <a:r>
              <a:rPr lang="en-US" sz="2200" dirty="0">
                <a:latin typeface="Arial" panose="020B0604020202020204" pitchFamily="34" charset="0"/>
                <a:cs typeface="Arial" panose="020B0604020202020204" pitchFamily="34" charset="0"/>
              </a:rPr>
              <a:t>data for SDGs and RSSR (launched on 20 July  2022) available at: </a:t>
            </a:r>
            <a:r>
              <a:rPr lang="en-ZA" sz="2200" b="0" i="0" dirty="0">
                <a:solidFill>
                  <a:srgbClr val="006621"/>
                </a:solidFill>
                <a:effectLst/>
                <a:latin typeface="Arial" panose="020B0604020202020204" pitchFamily="34" charset="0"/>
                <a:cs typeface="Arial" panose="020B0604020202020204" pitchFamily="34" charset="0"/>
                <a:hlinkClick r:id="rId2"/>
              </a:rPr>
              <a:t>https://nsa.nsa.org.na/new_publications/sdg-ndp-indicator-framework-2019</a:t>
            </a:r>
            <a:endParaRPr lang="en-ZA" sz="2200" b="0" i="0" dirty="0">
              <a:solidFill>
                <a:srgbClr val="006621"/>
              </a:solidFill>
              <a:effectLst/>
              <a:latin typeface="Arial" panose="020B0604020202020204" pitchFamily="34" charset="0"/>
              <a:cs typeface="Arial" panose="020B0604020202020204" pitchFamily="34" charset="0"/>
            </a:endParaRPr>
          </a:p>
          <a:p>
            <a:pPr marL="0" indent="0" algn="just" defTabSz="914400" eaLnBrk="0" fontAlgn="base" hangingPunct="0">
              <a:lnSpc>
                <a:spcPct val="100000"/>
              </a:lnSpc>
              <a:spcBef>
                <a:spcPct val="0"/>
              </a:spcBef>
              <a:spcAft>
                <a:spcPct val="0"/>
              </a:spcAft>
              <a:buNone/>
              <a:tabLst>
                <a:tab pos="88900" algn="l"/>
                <a:tab pos="633413" algn="l"/>
              </a:tabLst>
              <a:defRPr/>
            </a:pPr>
            <a:endParaRPr lang="en-US" sz="2200" dirty="0">
              <a:latin typeface="Arial" panose="020B0604020202020204" pitchFamily="34" charset="0"/>
              <a:cs typeface="Arial" panose="020B0604020202020204" pitchFamily="34" charset="0"/>
            </a:endParaRPr>
          </a:p>
          <a:p>
            <a:pPr marL="442913" marR="0" lvl="0" indent="-442913" algn="just" defTabSz="914400" rtl="0" eaLnBrk="0" fontAlgn="base" latinLnBrk="0" hangingPunct="0">
              <a:lnSpc>
                <a:spcPct val="100000"/>
              </a:lnSpc>
              <a:spcBef>
                <a:spcPct val="0"/>
              </a:spcBef>
              <a:spcAft>
                <a:spcPct val="0"/>
              </a:spcAft>
              <a:buClrTx/>
              <a:buSzTx/>
              <a:buNone/>
              <a:tabLst>
                <a:tab pos="88900" algn="l"/>
                <a:tab pos="633413" algn="l"/>
              </a:tabLst>
              <a:defRPr/>
            </a:pPr>
            <a:endParaRPr lang="en-US" sz="2200" dirty="0">
              <a:latin typeface="Arial" panose="020B0604020202020204" pitchFamily="34" charset="0"/>
              <a:cs typeface="Arial" panose="020B0604020202020204" pitchFamily="34" charset="0"/>
            </a:endParaRPr>
          </a:p>
          <a:p>
            <a:pPr marL="442913" marR="0" lvl="0" indent="0" algn="just" defTabSz="914400" rtl="0" eaLnBrk="0" fontAlgn="base" latinLnBrk="0" hangingPunct="0">
              <a:lnSpc>
                <a:spcPct val="100000"/>
              </a:lnSpc>
              <a:spcBef>
                <a:spcPct val="0"/>
              </a:spcBef>
              <a:spcAft>
                <a:spcPct val="0"/>
              </a:spcAft>
              <a:buClrTx/>
              <a:buSzTx/>
              <a:buNone/>
              <a:tabLst/>
              <a:defRPr/>
            </a:pPr>
            <a:endParaRPr kumimoji="0" lang="en-ZA" alt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514350" indent="-514350" algn="just">
              <a:buAutoNum type="arabicPeriod"/>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10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6: References</a:t>
            </a:r>
            <a:endParaRPr lang="en-BE" dirty="0"/>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003610" y="1652382"/>
            <a:ext cx="10105175" cy="2554545"/>
          </a:xfrm>
          <a:prstGeom prst="rect">
            <a:avLst/>
          </a:prstGeom>
          <a:noFill/>
        </p:spPr>
        <p:txBody>
          <a:bodyPr wrap="square" lIns="91440" tIns="45720" rIns="91440" bIns="45720" rtlCol="0" anchor="t">
            <a:spAutoFit/>
          </a:bodyPr>
          <a:lstStyle/>
          <a:p>
            <a:pPr marL="536575" indent="-536575" algn="just" eaLnBrk="0" fontAlgn="base" hangingPunct="0">
              <a:spcBef>
                <a:spcPct val="0"/>
              </a:spcBef>
              <a:spcAft>
                <a:spcPct val="0"/>
              </a:spcAft>
              <a:buFont typeface="+mj-lt"/>
              <a:buAutoNum type="arabicPeriod"/>
              <a:tabLst>
                <a:tab pos="88900" algn="l"/>
                <a:tab pos="633413" algn="l"/>
              </a:tabLst>
              <a:defRPr/>
            </a:pPr>
            <a:r>
              <a:rPr lang="en-US" sz="2000" dirty="0">
                <a:latin typeface="Arial" panose="020B0604020202020204" pitchFamily="34" charset="0"/>
                <a:cs typeface="Arial" panose="020B0604020202020204" pitchFamily="34" charset="0"/>
              </a:rPr>
              <a:t>Revised National Science, Technology And Innovation Policy (NSTIP) of 2020-2030. Retrieved from: </a:t>
            </a:r>
            <a:r>
              <a:rPr lang="en-ZA" sz="2000" dirty="0">
                <a:latin typeface="Arial" panose="020B0604020202020204" pitchFamily="34" charset="0"/>
                <a:cs typeface="Arial" panose="020B0604020202020204" pitchFamily="34" charset="0"/>
                <a:hlinkClick r:id="rId2"/>
              </a:rPr>
              <a:t>https://ncrst.na/wp-content/uploads/2021/10/NAM-STI-POLICY.pdf</a:t>
            </a:r>
            <a:r>
              <a:rPr lang="en-ZA" sz="2000" dirty="0">
                <a:latin typeface="Arial" panose="020B0604020202020204" pitchFamily="34" charset="0"/>
                <a:cs typeface="Arial" panose="020B0604020202020204" pitchFamily="34" charset="0"/>
              </a:rPr>
              <a:t> [accessed 12 February 2023].</a:t>
            </a:r>
          </a:p>
          <a:p>
            <a:pPr marL="536575" indent="-536575" algn="just" eaLnBrk="0" fontAlgn="base" hangingPunct="0">
              <a:spcBef>
                <a:spcPct val="0"/>
              </a:spcBef>
              <a:spcAft>
                <a:spcPct val="0"/>
              </a:spcAft>
              <a:buFont typeface="+mj-lt"/>
              <a:buAutoNum type="arabicPeriod"/>
              <a:tabLst>
                <a:tab pos="88900" algn="l"/>
                <a:tab pos="633413" algn="l"/>
              </a:tabLst>
              <a:defRPr/>
            </a:pPr>
            <a:endParaRPr lang="en-ZA" sz="2000" dirty="0">
              <a:latin typeface="Arial" panose="020B0604020202020204" pitchFamily="34" charset="0"/>
              <a:cs typeface="Arial" panose="020B0604020202020204" pitchFamily="34" charset="0"/>
              <a:hlinkClick r:id="rId2"/>
            </a:endParaRPr>
          </a:p>
          <a:p>
            <a:pPr marL="536575" indent="-536575" algn="just" eaLnBrk="0" fontAlgn="base" hangingPunct="0">
              <a:spcBef>
                <a:spcPct val="0"/>
              </a:spcBef>
              <a:spcAft>
                <a:spcPct val="0"/>
              </a:spcAft>
              <a:buFont typeface="+mj-lt"/>
              <a:buAutoNum type="arabicPeriod"/>
              <a:tabLst>
                <a:tab pos="88900" algn="l"/>
                <a:tab pos="633413" algn="l"/>
              </a:tabLst>
              <a:defRPr/>
            </a:pPr>
            <a:r>
              <a:rPr lang="en-US" sz="2000">
                <a:latin typeface="Arial" panose="020B0604020202020204" pitchFamily="34" charset="0"/>
                <a:cs typeface="Arial" panose="020B0604020202020204" pitchFamily="34" charset="0"/>
              </a:rPr>
              <a:t>The National Indicator Framework. </a:t>
            </a:r>
            <a:r>
              <a:rPr lang="en-US" sz="2000" dirty="0">
                <a:latin typeface="Arial" panose="020B0604020202020204" pitchFamily="34" charset="0"/>
                <a:cs typeface="Arial" panose="020B0604020202020204" pitchFamily="34" charset="0"/>
              </a:rPr>
              <a:t>Retrieved from: </a:t>
            </a:r>
            <a:r>
              <a:rPr lang="en-ZA" sz="2000">
                <a:latin typeface="Arial" panose="020B0604020202020204" pitchFamily="34" charset="0"/>
                <a:cs typeface="Arial" panose="020B0604020202020204" pitchFamily="34" charset="0"/>
                <a:hlinkClick r:id="rId2"/>
              </a:rPr>
              <a:t>https</a:t>
            </a:r>
            <a:r>
              <a:rPr lang="en-ZA" sz="2000" dirty="0">
                <a:latin typeface="Arial" panose="020B0604020202020204" pitchFamily="34" charset="0"/>
                <a:cs typeface="Arial" panose="020B0604020202020204" pitchFamily="34" charset="0"/>
                <a:hlinkClick r:id="rId2"/>
              </a:rPr>
              <a:t>://nsa.nsa.org.na/new_publications/sdg-ndp-indicator-framework-2019</a:t>
            </a:r>
            <a:r>
              <a:rPr lang="en-ZA" sz="2000" dirty="0">
                <a:latin typeface="Arial" panose="020B0604020202020204" pitchFamily="34" charset="0"/>
                <a:cs typeface="Arial" panose="020B0604020202020204" pitchFamily="34" charset="0"/>
              </a:rPr>
              <a:t> [accessed 12 February 2023].</a:t>
            </a:r>
            <a:endParaRPr lang="en-ZA" sz="2000" dirty="0">
              <a:latin typeface="Arial" panose="020B0604020202020204" pitchFamily="34" charset="0"/>
              <a:cs typeface="Arial" panose="020B0604020202020204" pitchFamily="34" charset="0"/>
              <a:hlinkClick r:id="rId2"/>
            </a:endParaRPr>
          </a:p>
          <a:p>
            <a:pPr marL="536575" indent="-536575" algn="just" eaLnBrk="0" fontAlgn="base" hangingPunct="0">
              <a:spcBef>
                <a:spcPct val="0"/>
              </a:spcBef>
              <a:spcAft>
                <a:spcPct val="0"/>
              </a:spcAft>
              <a:buFont typeface="+mj-lt"/>
              <a:buAutoNum type="arabicPeriod"/>
              <a:tabLst>
                <a:tab pos="88900" algn="l"/>
                <a:tab pos="633413" algn="l"/>
              </a:tabLst>
              <a:defRPr/>
            </a:pPr>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58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pic>
        <p:nvPicPr>
          <p:cNvPr id="2050" name="Picture 2" descr="Thank You Heart Languages Stock Illustrations – 173 Thank You Heart  Languages Stock Illustrations, Vectors &amp; Clipart -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91090"/>
            <a:ext cx="7836535" cy="587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53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1608414" y="160784"/>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1: Background and country context </a:t>
            </a:r>
            <a:endParaRPr lang="en-GB" sz="2400" b="1" dirty="0">
              <a:solidFill>
                <a:srgbClr val="002060"/>
              </a:solidFill>
              <a:latin typeface="Arial"/>
              <a:cs typeface="Arial"/>
            </a:endParaRPr>
          </a:p>
        </p:txBody>
      </p:sp>
      <p:sp>
        <p:nvSpPr>
          <p:cNvPr id="10" name="TextBox 9">
            <a:extLst>
              <a:ext uri="{FF2B5EF4-FFF2-40B4-BE49-F238E27FC236}">
                <a16:creationId xmlns:a16="http://schemas.microsoft.com/office/drawing/2014/main" id="{67137C98-5439-498E-40B2-E2395539D5FD}"/>
              </a:ext>
            </a:extLst>
          </p:cNvPr>
          <p:cNvSpPr txBox="1"/>
          <p:nvPr/>
        </p:nvSpPr>
        <p:spPr>
          <a:xfrm>
            <a:off x="2092066" y="622449"/>
            <a:ext cx="7879976" cy="369332"/>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provide context and an overview of the R&amp;I Ecosystem</a:t>
            </a:r>
            <a:endParaRPr lang="en-GB" b="1" dirty="0">
              <a:solidFill>
                <a:srgbClr val="FF0000"/>
              </a:solidFill>
              <a:ea typeface="+mn-lt"/>
              <a:cs typeface="Times New Roman" panose="02020603050405020304" pitchFamily="18" charset="0"/>
            </a:endParaRPr>
          </a:p>
        </p:txBody>
      </p:sp>
      <p:sp>
        <p:nvSpPr>
          <p:cNvPr id="4" name="Rectangle 3">
            <a:extLst>
              <a:ext uri="{FF2B5EF4-FFF2-40B4-BE49-F238E27FC236}">
                <a16:creationId xmlns:a16="http://schemas.microsoft.com/office/drawing/2014/main" id="{675612E6-1E28-CC3C-70F6-02C589199DDC}"/>
              </a:ext>
            </a:extLst>
          </p:cNvPr>
          <p:cNvSpPr/>
          <p:nvPr/>
        </p:nvSpPr>
        <p:spPr>
          <a:xfrm>
            <a:off x="355600" y="1182822"/>
            <a:ext cx="11470640" cy="3970318"/>
          </a:xfrm>
          <a:prstGeom prst="rect">
            <a:avLst/>
          </a:prstGeom>
        </p:spPr>
        <p:txBody>
          <a:bodyPr wrap="square">
            <a:spAutoFit/>
          </a:bodyPr>
          <a:lstStyle/>
          <a:p>
            <a:pPr marL="342900" indent="-342900" algn="just">
              <a:buFont typeface="Arial" panose="020B0604020202020204" pitchFamily="34" charset="0"/>
              <a:buChar char="•"/>
              <a:defRPr/>
            </a:pPr>
            <a:r>
              <a:rPr lang="en-US" sz="2800" dirty="0">
                <a:latin typeface="Arial" panose="020B0604020202020204" pitchFamily="34" charset="0"/>
                <a:cs typeface="Arial" panose="020B0604020202020204" pitchFamily="34" charset="0"/>
              </a:rPr>
              <a:t>By 2015, Namibia was one of the few countries that had not reviewed its science and technology policy since the first policy was developed in 1999. </a:t>
            </a:r>
          </a:p>
          <a:p>
            <a:pPr algn="just">
              <a:defRPr/>
            </a:pPr>
            <a:endParaRPr lang="en-US" sz="28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defRPr/>
            </a:pPr>
            <a:r>
              <a:rPr lang="en-US" sz="2800" dirty="0">
                <a:latin typeface="Arial" panose="020B0604020202020204" pitchFamily="34" charset="0"/>
                <a:cs typeface="Arial" panose="020B0604020202020204" pitchFamily="34" charset="0"/>
              </a:rPr>
              <a:t>The review was needed for alignment and harmonization with new dynamics and treaties such as the Millennium Development Goals, World Summit on Sustainable Development recommendation, NEPAD Science and Technology Plan of Action and SADC protocol on Science, Technology and Innovation.</a:t>
            </a:r>
          </a:p>
        </p:txBody>
      </p:sp>
    </p:spTree>
    <p:extLst>
      <p:ext uri="{BB962C8B-B14F-4D97-AF65-F5344CB8AC3E}">
        <p14:creationId xmlns:p14="http://schemas.microsoft.com/office/powerpoint/2010/main" val="299140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1608414" y="160784"/>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1: Background and country context … </a:t>
            </a:r>
            <a:endParaRPr lang="en-GB" sz="2400" b="1" dirty="0">
              <a:solidFill>
                <a:srgbClr val="002060"/>
              </a:solidFill>
              <a:latin typeface="Arial"/>
              <a:cs typeface="Arial"/>
            </a:endParaRPr>
          </a:p>
        </p:txBody>
      </p:sp>
      <p:sp>
        <p:nvSpPr>
          <p:cNvPr id="10" name="TextBox 9">
            <a:extLst>
              <a:ext uri="{FF2B5EF4-FFF2-40B4-BE49-F238E27FC236}">
                <a16:creationId xmlns:a16="http://schemas.microsoft.com/office/drawing/2014/main" id="{67137C98-5439-498E-40B2-E2395539D5FD}"/>
              </a:ext>
            </a:extLst>
          </p:cNvPr>
          <p:cNvSpPr txBox="1"/>
          <p:nvPr/>
        </p:nvSpPr>
        <p:spPr>
          <a:xfrm>
            <a:off x="2092066" y="622449"/>
            <a:ext cx="7879976" cy="369332"/>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provide context and an overview of the R&amp;I Ecosystem …</a:t>
            </a:r>
            <a:endParaRPr lang="en-GB" b="1" dirty="0">
              <a:solidFill>
                <a:srgbClr val="FF0000"/>
              </a:solidFill>
              <a:ea typeface="+mn-lt"/>
              <a:cs typeface="Times New Roman" panose="02020603050405020304" pitchFamily="18" charset="0"/>
            </a:endParaRPr>
          </a:p>
        </p:txBody>
      </p:sp>
      <p:pic>
        <p:nvPicPr>
          <p:cNvPr id="5" name="Picture 1">
            <a:extLst>
              <a:ext uri="{FF2B5EF4-FFF2-40B4-BE49-F238E27FC236}">
                <a16:creationId xmlns:a16="http://schemas.microsoft.com/office/drawing/2014/main" id="{E1B3AA03-702A-A289-E7D1-2B5D7F7142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480" y="1164372"/>
            <a:ext cx="11665634" cy="543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2: Understanding the R&amp;I (and STI) Ecosystem </a:t>
            </a:r>
            <a:endParaRPr lang="en-GB" sz="2400" b="1" dirty="0">
              <a:solidFill>
                <a:srgbClr val="002060"/>
              </a:solidFill>
              <a:latin typeface="Arial"/>
              <a:cs typeface="Arial"/>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282390" y="708504"/>
            <a:ext cx="10091270" cy="369332"/>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understand the main R&amp;I ecosystem actors and stakeholders in your country</a:t>
            </a:r>
            <a:endParaRPr lang="en-GB" b="1" dirty="0">
              <a:solidFill>
                <a:srgbClr val="FF0000"/>
              </a:solidFill>
              <a:latin typeface="Calibri"/>
              <a:ea typeface="+mn-lt"/>
              <a:cs typeface="Times New Roman" panose="02020603050405020304" pitchFamily="18" charset="0"/>
            </a:endParaRPr>
          </a:p>
        </p:txBody>
      </p:sp>
      <p:grpSp>
        <p:nvGrpSpPr>
          <p:cNvPr id="5" name="Group 4">
            <a:extLst>
              <a:ext uri="{FF2B5EF4-FFF2-40B4-BE49-F238E27FC236}">
                <a16:creationId xmlns:a16="http://schemas.microsoft.com/office/drawing/2014/main" id="{7E712D03-46DC-2089-5821-BB86E6BE3672}"/>
              </a:ext>
            </a:extLst>
          </p:cNvPr>
          <p:cNvGrpSpPr/>
          <p:nvPr/>
        </p:nvGrpSpPr>
        <p:grpSpPr>
          <a:xfrm>
            <a:off x="2589907" y="1153412"/>
            <a:ext cx="6969546" cy="5547437"/>
            <a:chOff x="2293322" y="1273557"/>
            <a:chExt cx="5547779" cy="5584558"/>
          </a:xfrm>
        </p:grpSpPr>
        <p:grpSp>
          <p:nvGrpSpPr>
            <p:cNvPr id="6" name="Group 5">
              <a:extLst>
                <a:ext uri="{FF2B5EF4-FFF2-40B4-BE49-F238E27FC236}">
                  <a16:creationId xmlns:a16="http://schemas.microsoft.com/office/drawing/2014/main" id="{E25098BE-7E88-46B6-B975-79E3EE374D85}"/>
                </a:ext>
              </a:extLst>
            </p:cNvPr>
            <p:cNvGrpSpPr/>
            <p:nvPr/>
          </p:nvGrpSpPr>
          <p:grpSpPr>
            <a:xfrm>
              <a:off x="2293322" y="1273557"/>
              <a:ext cx="5547779" cy="5584558"/>
              <a:chOff x="3198757" y="1157016"/>
              <a:chExt cx="5547779" cy="5584558"/>
            </a:xfrm>
          </p:grpSpPr>
          <p:grpSp>
            <p:nvGrpSpPr>
              <p:cNvPr id="15" name="Groupe 23">
                <a:extLst>
                  <a:ext uri="{FF2B5EF4-FFF2-40B4-BE49-F238E27FC236}">
                    <a16:creationId xmlns:a16="http://schemas.microsoft.com/office/drawing/2014/main" id="{6811A60D-8C58-A9AD-9378-162CD17510CC}"/>
                  </a:ext>
                </a:extLst>
              </p:cNvPr>
              <p:cNvGrpSpPr/>
              <p:nvPr/>
            </p:nvGrpSpPr>
            <p:grpSpPr>
              <a:xfrm>
                <a:off x="4978647" y="1157016"/>
                <a:ext cx="1705545" cy="1450910"/>
                <a:chOff x="924977" y="1469359"/>
                <a:chExt cx="2770867" cy="2351517"/>
              </a:xfrm>
            </p:grpSpPr>
            <p:sp>
              <p:nvSpPr>
                <p:cNvPr id="32" name="Ellipse 24">
                  <a:extLst>
                    <a:ext uri="{FF2B5EF4-FFF2-40B4-BE49-F238E27FC236}">
                      <a16:creationId xmlns:a16="http://schemas.microsoft.com/office/drawing/2014/main" id="{6B1E9220-E790-BEFD-EA68-98980C136733}"/>
                    </a:ext>
                  </a:extLst>
                </p:cNvPr>
                <p:cNvSpPr/>
                <p:nvPr/>
              </p:nvSpPr>
              <p:spPr>
                <a:xfrm>
                  <a:off x="924977" y="1469359"/>
                  <a:ext cx="2770867" cy="2351517"/>
                </a:xfrm>
                <a:prstGeom prst="ellipse">
                  <a:avLst/>
                </a:prstGeom>
                <a:solidFill>
                  <a:srgbClr val="006FC6"/>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sp>
            <p:sp>
              <p:nvSpPr>
                <p:cNvPr id="33" name="Ellipse 4">
                  <a:extLst>
                    <a:ext uri="{FF2B5EF4-FFF2-40B4-BE49-F238E27FC236}">
                      <a16:creationId xmlns:a16="http://schemas.microsoft.com/office/drawing/2014/main" id="{7EA5C9BA-29A4-9E5C-11A8-22AA827616F0}"/>
                    </a:ext>
                  </a:extLst>
                </p:cNvPr>
                <p:cNvSpPr txBox="1"/>
                <p:nvPr/>
              </p:nvSpPr>
              <p:spPr>
                <a:xfrm>
                  <a:off x="1458023" y="2157562"/>
                  <a:ext cx="1704772" cy="82176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977900" rtl="1">
                    <a:lnSpc>
                      <a:spcPct val="90000"/>
                    </a:lnSpc>
                    <a:spcBef>
                      <a:spcPct val="0"/>
                    </a:spcBef>
                    <a:spcAft>
                      <a:spcPct val="35000"/>
                    </a:spcAft>
                  </a:pPr>
                  <a:r>
                    <a:rPr lang="en-GB" sz="1600" b="1" dirty="0">
                      <a:solidFill>
                        <a:prstClr val="black"/>
                      </a:solidFill>
                      <a:latin typeface="Arial"/>
                    </a:rPr>
                    <a:t>Research</a:t>
                  </a:r>
                </a:p>
                <a:p>
                  <a:pPr algn="ctr" defTabSz="977900" rtl="1">
                    <a:lnSpc>
                      <a:spcPct val="90000"/>
                    </a:lnSpc>
                    <a:spcBef>
                      <a:spcPct val="0"/>
                    </a:spcBef>
                    <a:spcAft>
                      <a:spcPct val="35000"/>
                    </a:spcAft>
                  </a:pPr>
                  <a:r>
                    <a:rPr lang="en-GB" sz="1600" b="1" dirty="0">
                      <a:solidFill>
                        <a:prstClr val="black"/>
                      </a:solidFill>
                      <a:latin typeface="Arial"/>
                    </a:rPr>
                    <a:t>Centres</a:t>
                  </a:r>
                </a:p>
              </p:txBody>
            </p:sp>
          </p:grpSp>
          <p:grpSp>
            <p:nvGrpSpPr>
              <p:cNvPr id="16" name="Groupe 27">
                <a:extLst>
                  <a:ext uri="{FF2B5EF4-FFF2-40B4-BE49-F238E27FC236}">
                    <a16:creationId xmlns:a16="http://schemas.microsoft.com/office/drawing/2014/main" id="{FF841655-7356-8BCF-DFD6-CD31B48B343A}"/>
                  </a:ext>
                </a:extLst>
              </p:cNvPr>
              <p:cNvGrpSpPr/>
              <p:nvPr/>
            </p:nvGrpSpPr>
            <p:grpSpPr>
              <a:xfrm>
                <a:off x="7040991" y="1974858"/>
                <a:ext cx="1705545" cy="1709653"/>
                <a:chOff x="1533043" y="1686416"/>
                <a:chExt cx="2770867" cy="2770867"/>
              </a:xfrm>
              <a:solidFill>
                <a:schemeClr val="tx2">
                  <a:lumMod val="20000"/>
                  <a:lumOff val="80000"/>
                </a:schemeClr>
              </a:solidFill>
            </p:grpSpPr>
            <p:sp>
              <p:nvSpPr>
                <p:cNvPr id="30" name="Ellipse 28">
                  <a:extLst>
                    <a:ext uri="{FF2B5EF4-FFF2-40B4-BE49-F238E27FC236}">
                      <a16:creationId xmlns:a16="http://schemas.microsoft.com/office/drawing/2014/main" id="{821031EA-E8BA-FC2A-F4C3-5F967418467F}"/>
                    </a:ext>
                  </a:extLst>
                </p:cNvPr>
                <p:cNvSpPr/>
                <p:nvPr/>
              </p:nvSpPr>
              <p:spPr>
                <a:xfrm>
                  <a:off x="1533043" y="1686416"/>
                  <a:ext cx="2770867" cy="2770867"/>
                </a:xfrm>
                <a:prstGeom prst="ellipse">
                  <a:avLst/>
                </a:prstGeom>
                <a:solidFill>
                  <a:srgbClr val="E15E2B"/>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txBody>
                <a:bodyPr/>
                <a:lstStyle/>
                <a:p>
                  <a:endParaRPr lang="en-ZA" dirty="0"/>
                </a:p>
              </p:txBody>
            </p:sp>
            <p:sp>
              <p:nvSpPr>
                <p:cNvPr id="31" name="Ellipse 4">
                  <a:extLst>
                    <a:ext uri="{FF2B5EF4-FFF2-40B4-BE49-F238E27FC236}">
                      <a16:creationId xmlns:a16="http://schemas.microsoft.com/office/drawing/2014/main" id="{4B111062-B489-02EC-9155-755E84D71DD6}"/>
                    </a:ext>
                  </a:extLst>
                </p:cNvPr>
                <p:cNvSpPr txBox="1"/>
                <p:nvPr/>
              </p:nvSpPr>
              <p:spPr>
                <a:xfrm>
                  <a:off x="2026798" y="2619948"/>
                  <a:ext cx="2014131" cy="821765"/>
                </a:xfrm>
                <a:prstGeom prst="rect">
                  <a:avLst/>
                </a:prstGeom>
                <a:no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977900" rtl="1">
                    <a:lnSpc>
                      <a:spcPct val="90000"/>
                    </a:lnSpc>
                    <a:spcBef>
                      <a:spcPct val="0"/>
                    </a:spcBef>
                    <a:spcAft>
                      <a:spcPct val="35000"/>
                    </a:spcAft>
                  </a:pPr>
                  <a:r>
                    <a:rPr lang="en-GB" sz="1600" b="1" dirty="0">
                      <a:solidFill>
                        <a:prstClr val="black"/>
                      </a:solidFill>
                      <a:latin typeface="Arial"/>
                    </a:rPr>
                    <a:t>Government</a:t>
                  </a:r>
                </a:p>
              </p:txBody>
            </p:sp>
          </p:grpSp>
          <p:grpSp>
            <p:nvGrpSpPr>
              <p:cNvPr id="17" name="Groupe 33">
                <a:extLst>
                  <a:ext uri="{FF2B5EF4-FFF2-40B4-BE49-F238E27FC236}">
                    <a16:creationId xmlns:a16="http://schemas.microsoft.com/office/drawing/2014/main" id="{B21D58A8-9F67-C139-21DA-7430333C8B09}"/>
                  </a:ext>
                </a:extLst>
              </p:cNvPr>
              <p:cNvGrpSpPr/>
              <p:nvPr/>
            </p:nvGrpSpPr>
            <p:grpSpPr>
              <a:xfrm>
                <a:off x="6962291" y="4364681"/>
                <a:ext cx="1705543" cy="1709655"/>
                <a:chOff x="2112686" y="589148"/>
                <a:chExt cx="2770869" cy="2770867"/>
              </a:xfrm>
              <a:solidFill>
                <a:schemeClr val="tx2">
                  <a:lumMod val="40000"/>
                  <a:lumOff val="60000"/>
                </a:schemeClr>
              </a:solidFill>
            </p:grpSpPr>
            <p:sp>
              <p:nvSpPr>
                <p:cNvPr id="28" name="Ellipse 34">
                  <a:extLst>
                    <a:ext uri="{FF2B5EF4-FFF2-40B4-BE49-F238E27FC236}">
                      <a16:creationId xmlns:a16="http://schemas.microsoft.com/office/drawing/2014/main" id="{52DDAC1E-8CF1-61D1-3362-2D3A24FA60ED}"/>
                    </a:ext>
                  </a:extLst>
                </p:cNvPr>
                <p:cNvSpPr/>
                <p:nvPr/>
              </p:nvSpPr>
              <p:spPr>
                <a:xfrm>
                  <a:off x="2112686" y="589148"/>
                  <a:ext cx="2770869" cy="2770867"/>
                </a:xfrm>
                <a:prstGeom prst="ellipse">
                  <a:avLst/>
                </a:prstGeom>
                <a:solidFill>
                  <a:srgbClr val="FFFF00"/>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txBody>
                <a:bodyPr/>
                <a:lstStyle/>
                <a:p>
                  <a:endParaRPr lang="en-ZA" dirty="0"/>
                </a:p>
              </p:txBody>
            </p:sp>
            <p:sp>
              <p:nvSpPr>
                <p:cNvPr id="29" name="Ellipse 4">
                  <a:extLst>
                    <a:ext uri="{FF2B5EF4-FFF2-40B4-BE49-F238E27FC236}">
                      <a16:creationId xmlns:a16="http://schemas.microsoft.com/office/drawing/2014/main" id="{82DA1F26-4BF2-655E-2105-9B0745C771CA}"/>
                    </a:ext>
                  </a:extLst>
                </p:cNvPr>
                <p:cNvSpPr txBox="1"/>
                <p:nvPr/>
              </p:nvSpPr>
              <p:spPr>
                <a:xfrm>
                  <a:off x="2607016" y="1566928"/>
                  <a:ext cx="2014130" cy="821764"/>
                </a:xfrm>
                <a:prstGeom prst="rect">
                  <a:avLst/>
                </a:prstGeom>
                <a:no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977900" rtl="1">
                    <a:lnSpc>
                      <a:spcPct val="90000"/>
                    </a:lnSpc>
                    <a:spcBef>
                      <a:spcPct val="0"/>
                    </a:spcBef>
                    <a:spcAft>
                      <a:spcPct val="35000"/>
                    </a:spcAft>
                  </a:pPr>
                  <a:r>
                    <a:rPr lang="en-GB" sz="1600" b="1" dirty="0">
                      <a:solidFill>
                        <a:prstClr val="black"/>
                      </a:solidFill>
                      <a:latin typeface="Arial"/>
                    </a:rPr>
                    <a:t>Informal Sector</a:t>
                  </a:r>
                </a:p>
              </p:txBody>
            </p:sp>
          </p:grpSp>
          <p:grpSp>
            <p:nvGrpSpPr>
              <p:cNvPr id="18" name="Groupe 36">
                <a:extLst>
                  <a:ext uri="{FF2B5EF4-FFF2-40B4-BE49-F238E27FC236}">
                    <a16:creationId xmlns:a16="http://schemas.microsoft.com/office/drawing/2014/main" id="{5A20AB8A-730B-3D60-69A3-EFE7A6882563}"/>
                  </a:ext>
                </a:extLst>
              </p:cNvPr>
              <p:cNvGrpSpPr/>
              <p:nvPr/>
            </p:nvGrpSpPr>
            <p:grpSpPr>
              <a:xfrm>
                <a:off x="5106140" y="5031921"/>
                <a:ext cx="1705543" cy="1709653"/>
                <a:chOff x="2159080" y="1404262"/>
                <a:chExt cx="2770869" cy="2770867"/>
              </a:xfrm>
              <a:solidFill>
                <a:schemeClr val="accent4">
                  <a:lumMod val="20000"/>
                  <a:lumOff val="80000"/>
                </a:schemeClr>
              </a:solidFill>
            </p:grpSpPr>
            <p:sp>
              <p:nvSpPr>
                <p:cNvPr id="26" name="Ellipse 37">
                  <a:extLst>
                    <a:ext uri="{FF2B5EF4-FFF2-40B4-BE49-F238E27FC236}">
                      <a16:creationId xmlns:a16="http://schemas.microsoft.com/office/drawing/2014/main" id="{ADB61D8B-B351-AF6A-DEA3-09E3EDACF849}"/>
                    </a:ext>
                  </a:extLst>
                </p:cNvPr>
                <p:cNvSpPr/>
                <p:nvPr/>
              </p:nvSpPr>
              <p:spPr>
                <a:xfrm>
                  <a:off x="2159080" y="1404262"/>
                  <a:ext cx="2770869" cy="2770867"/>
                </a:xfrm>
                <a:prstGeom prst="ellipse">
                  <a:avLst/>
                </a:prstGeom>
                <a:solidFill>
                  <a:srgbClr val="00B050"/>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sp>
            <p:sp>
              <p:nvSpPr>
                <p:cNvPr id="27" name="Ellipse 4">
                  <a:extLst>
                    <a:ext uri="{FF2B5EF4-FFF2-40B4-BE49-F238E27FC236}">
                      <a16:creationId xmlns:a16="http://schemas.microsoft.com/office/drawing/2014/main" id="{5BB3BE8D-D0F6-BFED-7CD5-816361C08411}"/>
                    </a:ext>
                  </a:extLst>
                </p:cNvPr>
                <p:cNvSpPr txBox="1"/>
                <p:nvPr/>
              </p:nvSpPr>
              <p:spPr>
                <a:xfrm>
                  <a:off x="2425472" y="2620813"/>
                  <a:ext cx="2014127" cy="821765"/>
                </a:xfrm>
                <a:prstGeom prst="rect">
                  <a:avLst/>
                </a:prstGeom>
                <a:no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977900" rtl="1">
                    <a:lnSpc>
                      <a:spcPct val="90000"/>
                    </a:lnSpc>
                    <a:spcBef>
                      <a:spcPct val="0"/>
                    </a:spcBef>
                    <a:spcAft>
                      <a:spcPct val="35000"/>
                    </a:spcAft>
                  </a:pPr>
                  <a:r>
                    <a:rPr lang="en-GB" sz="1600" b="1" dirty="0">
                      <a:solidFill>
                        <a:prstClr val="black"/>
                      </a:solidFill>
                      <a:latin typeface="Arial"/>
                    </a:rPr>
                    <a:t>Industry</a:t>
                  </a:r>
                </a:p>
              </p:txBody>
            </p:sp>
          </p:grpSp>
          <p:grpSp>
            <p:nvGrpSpPr>
              <p:cNvPr id="19" name="Groupe 39">
                <a:extLst>
                  <a:ext uri="{FF2B5EF4-FFF2-40B4-BE49-F238E27FC236}">
                    <a16:creationId xmlns:a16="http://schemas.microsoft.com/office/drawing/2014/main" id="{051476C0-8194-5DD3-D185-018F06BBEEDB}"/>
                  </a:ext>
                </a:extLst>
              </p:cNvPr>
              <p:cNvGrpSpPr/>
              <p:nvPr/>
            </p:nvGrpSpPr>
            <p:grpSpPr>
              <a:xfrm>
                <a:off x="3198757" y="4400230"/>
                <a:ext cx="1705545" cy="1709656"/>
                <a:chOff x="1010950" y="2447467"/>
                <a:chExt cx="2770867" cy="2770868"/>
              </a:xfrm>
              <a:solidFill>
                <a:schemeClr val="tx2">
                  <a:lumMod val="20000"/>
                  <a:lumOff val="80000"/>
                </a:schemeClr>
              </a:solidFill>
            </p:grpSpPr>
            <p:sp>
              <p:nvSpPr>
                <p:cNvPr id="24" name="Ellipse 40">
                  <a:extLst>
                    <a:ext uri="{FF2B5EF4-FFF2-40B4-BE49-F238E27FC236}">
                      <a16:creationId xmlns:a16="http://schemas.microsoft.com/office/drawing/2014/main" id="{61B3F8F3-86E3-62C4-C7E1-FCEE0A097B58}"/>
                    </a:ext>
                  </a:extLst>
                </p:cNvPr>
                <p:cNvSpPr/>
                <p:nvPr/>
              </p:nvSpPr>
              <p:spPr>
                <a:xfrm>
                  <a:off x="1010950" y="2447467"/>
                  <a:ext cx="2770867" cy="2770868"/>
                </a:xfrm>
                <a:prstGeom prst="ellipse">
                  <a:avLst/>
                </a:prstGeom>
                <a:solidFill>
                  <a:srgbClr val="CC66FF"/>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txBody>
                <a:bodyPr/>
                <a:lstStyle/>
                <a:p>
                  <a:endParaRPr lang="en-ZA" dirty="0"/>
                </a:p>
              </p:txBody>
            </p:sp>
            <p:sp>
              <p:nvSpPr>
                <p:cNvPr id="25" name="Ellipse 4">
                  <a:extLst>
                    <a:ext uri="{FF2B5EF4-FFF2-40B4-BE49-F238E27FC236}">
                      <a16:creationId xmlns:a16="http://schemas.microsoft.com/office/drawing/2014/main" id="{1CA8E217-D892-8EE9-9831-9FAAD49E940A}"/>
                    </a:ext>
                  </a:extLst>
                </p:cNvPr>
                <p:cNvSpPr txBox="1"/>
                <p:nvPr/>
              </p:nvSpPr>
              <p:spPr>
                <a:xfrm>
                  <a:off x="1301551" y="3354436"/>
                  <a:ext cx="2014130" cy="821764"/>
                </a:xfrm>
                <a:prstGeom prst="rect">
                  <a:avLst/>
                </a:prstGeom>
                <a:no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977900" rtl="1">
                    <a:lnSpc>
                      <a:spcPct val="90000"/>
                    </a:lnSpc>
                    <a:spcBef>
                      <a:spcPct val="0"/>
                    </a:spcBef>
                    <a:spcAft>
                      <a:spcPct val="35000"/>
                    </a:spcAft>
                  </a:pPr>
                  <a:r>
                    <a:rPr lang="en-GB" sz="1600" b="1" dirty="0">
                      <a:solidFill>
                        <a:prstClr val="black"/>
                      </a:solidFill>
                      <a:latin typeface="Arial"/>
                    </a:rPr>
                    <a:t>Finance</a:t>
                  </a:r>
                </a:p>
              </p:txBody>
            </p:sp>
          </p:grpSp>
          <p:grpSp>
            <p:nvGrpSpPr>
              <p:cNvPr id="20" name="Groupe 42">
                <a:extLst>
                  <a:ext uri="{FF2B5EF4-FFF2-40B4-BE49-F238E27FC236}">
                    <a16:creationId xmlns:a16="http://schemas.microsoft.com/office/drawing/2014/main" id="{3200FF63-A033-297B-75F4-3414220314C5}"/>
                  </a:ext>
                </a:extLst>
              </p:cNvPr>
              <p:cNvGrpSpPr/>
              <p:nvPr/>
            </p:nvGrpSpPr>
            <p:grpSpPr>
              <a:xfrm>
                <a:off x="3214784" y="2278949"/>
                <a:ext cx="1705545" cy="1709653"/>
                <a:chOff x="605595" y="1811816"/>
                <a:chExt cx="2770867" cy="2770867"/>
              </a:xfrm>
              <a:solidFill>
                <a:schemeClr val="tx1"/>
              </a:solidFill>
            </p:grpSpPr>
            <p:sp>
              <p:nvSpPr>
                <p:cNvPr id="22" name="Ellipse 43">
                  <a:extLst>
                    <a:ext uri="{FF2B5EF4-FFF2-40B4-BE49-F238E27FC236}">
                      <a16:creationId xmlns:a16="http://schemas.microsoft.com/office/drawing/2014/main" id="{CED64F14-D17A-50B5-9919-7B26BA857779}"/>
                    </a:ext>
                  </a:extLst>
                </p:cNvPr>
                <p:cNvSpPr/>
                <p:nvPr/>
              </p:nvSpPr>
              <p:spPr>
                <a:xfrm>
                  <a:off x="605595" y="1811816"/>
                  <a:ext cx="2770867" cy="2770867"/>
                </a:xfrm>
                <a:prstGeom prst="ellipse">
                  <a:avLst/>
                </a:prstGeom>
                <a:solidFill>
                  <a:schemeClr val="accent1">
                    <a:lumMod val="40000"/>
                    <a:lumOff val="60000"/>
                  </a:schemeClr>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sp>
            <p:sp>
              <p:nvSpPr>
                <p:cNvPr id="23" name="Ellipse 4">
                  <a:extLst>
                    <a:ext uri="{FF2B5EF4-FFF2-40B4-BE49-F238E27FC236}">
                      <a16:creationId xmlns:a16="http://schemas.microsoft.com/office/drawing/2014/main" id="{EE847CC5-3FF9-C073-5B76-2BE1493A31B2}"/>
                    </a:ext>
                  </a:extLst>
                </p:cNvPr>
                <p:cNvSpPr txBox="1"/>
                <p:nvPr/>
              </p:nvSpPr>
              <p:spPr>
                <a:xfrm>
                  <a:off x="810857" y="2820131"/>
                  <a:ext cx="2014130" cy="821765"/>
                </a:xfrm>
                <a:prstGeom prst="rect">
                  <a:avLst/>
                </a:prstGeom>
                <a:solidFill>
                  <a:schemeClr val="accent1">
                    <a:lumMod val="40000"/>
                    <a:lumOff val="60000"/>
                  </a:schemeClr>
                </a:solid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977900" rtl="1">
                    <a:lnSpc>
                      <a:spcPct val="90000"/>
                    </a:lnSpc>
                    <a:spcBef>
                      <a:spcPct val="0"/>
                    </a:spcBef>
                    <a:spcAft>
                      <a:spcPct val="35000"/>
                    </a:spcAft>
                  </a:pPr>
                  <a:r>
                    <a:rPr lang="en-GB" sz="1600" b="1" dirty="0">
                      <a:solidFill>
                        <a:prstClr val="black"/>
                      </a:solidFill>
                      <a:latin typeface="Arial"/>
                    </a:rPr>
                    <a:t>Academia </a:t>
                  </a:r>
                </a:p>
                <a:p>
                  <a:pPr algn="ctr" defTabSz="977900" rtl="1">
                    <a:lnSpc>
                      <a:spcPct val="90000"/>
                    </a:lnSpc>
                    <a:spcBef>
                      <a:spcPct val="0"/>
                    </a:spcBef>
                    <a:spcAft>
                      <a:spcPct val="35000"/>
                    </a:spcAft>
                  </a:pPr>
                  <a:r>
                    <a:rPr lang="en-GB" sz="1600" b="1" dirty="0">
                      <a:solidFill>
                        <a:prstClr val="black"/>
                      </a:solidFill>
                      <a:latin typeface="Arial"/>
                    </a:rPr>
                    <a:t>&amp; </a:t>
                  </a:r>
                </a:p>
                <a:p>
                  <a:pPr algn="ctr" defTabSz="977900" rtl="1">
                    <a:lnSpc>
                      <a:spcPct val="90000"/>
                    </a:lnSpc>
                    <a:spcBef>
                      <a:spcPct val="0"/>
                    </a:spcBef>
                    <a:spcAft>
                      <a:spcPct val="35000"/>
                    </a:spcAft>
                  </a:pPr>
                  <a:r>
                    <a:rPr lang="en-GB" sz="1600" b="1" dirty="0">
                      <a:solidFill>
                        <a:prstClr val="black"/>
                      </a:solidFill>
                      <a:latin typeface="Arial"/>
                    </a:rPr>
                    <a:t>TVET </a:t>
                  </a:r>
                </a:p>
              </p:txBody>
            </p:sp>
          </p:grpSp>
          <p:sp>
            <p:nvSpPr>
              <p:cNvPr id="21" name="Ellipse 46">
                <a:extLst>
                  <a:ext uri="{FF2B5EF4-FFF2-40B4-BE49-F238E27FC236}">
                    <a16:creationId xmlns:a16="http://schemas.microsoft.com/office/drawing/2014/main" id="{F111385F-A8F5-F1C7-4829-7C9F180CB682}"/>
                  </a:ext>
                </a:extLst>
              </p:cNvPr>
              <p:cNvSpPr/>
              <p:nvPr/>
            </p:nvSpPr>
            <p:spPr>
              <a:xfrm>
                <a:off x="4366710" y="2352469"/>
                <a:ext cx="3252623" cy="3295897"/>
              </a:xfrm>
              <a:prstGeom prst="ellipse">
                <a:avLst/>
              </a:prstGeom>
              <a:solidFill>
                <a:srgbClr val="00B0F0"/>
              </a:solidFill>
            </p:spPr>
            <p:style>
              <a:lnRef idx="2">
                <a:schemeClr val="lt2">
                  <a:hueOff val="0"/>
                  <a:satOff val="0"/>
                  <a:lumOff val="0"/>
                  <a:alphaOff val="0"/>
                </a:schemeClr>
              </a:lnRef>
              <a:fillRef idx="1">
                <a:scrgbClr r="0" g="0" b="0"/>
              </a:fillRef>
              <a:effectRef idx="0">
                <a:schemeClr val="dk2">
                  <a:alpha val="50000"/>
                  <a:hueOff val="0"/>
                  <a:satOff val="0"/>
                  <a:lumOff val="0"/>
                  <a:alphaOff val="0"/>
                </a:schemeClr>
              </a:effectRef>
              <a:fontRef idx="minor">
                <a:schemeClr val="tx1"/>
              </a:fontRef>
            </p:style>
          </p:sp>
        </p:grpSp>
        <p:sp>
          <p:nvSpPr>
            <p:cNvPr id="8" name="Oval 7">
              <a:extLst>
                <a:ext uri="{FF2B5EF4-FFF2-40B4-BE49-F238E27FC236}">
                  <a16:creationId xmlns:a16="http://schemas.microsoft.com/office/drawing/2014/main" id="{E83502EB-AE9E-1F7E-5B21-403734A6F244}"/>
                </a:ext>
              </a:extLst>
            </p:cNvPr>
            <p:cNvSpPr/>
            <p:nvPr/>
          </p:nvSpPr>
          <p:spPr>
            <a:xfrm>
              <a:off x="3996078" y="3073466"/>
              <a:ext cx="2241450" cy="2154675"/>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1" name="Oval 10">
              <a:extLst>
                <a:ext uri="{FF2B5EF4-FFF2-40B4-BE49-F238E27FC236}">
                  <a16:creationId xmlns:a16="http://schemas.microsoft.com/office/drawing/2014/main" id="{BD7E40BF-079B-89AB-F517-17037716425C}"/>
                </a:ext>
              </a:extLst>
            </p:cNvPr>
            <p:cNvSpPr/>
            <p:nvPr/>
          </p:nvSpPr>
          <p:spPr>
            <a:xfrm>
              <a:off x="4593510" y="3638129"/>
              <a:ext cx="1052768" cy="93039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p>
          </p:txBody>
        </p:sp>
        <p:sp>
          <p:nvSpPr>
            <p:cNvPr id="12" name="TextBox 11">
              <a:extLst>
                <a:ext uri="{FF2B5EF4-FFF2-40B4-BE49-F238E27FC236}">
                  <a16:creationId xmlns:a16="http://schemas.microsoft.com/office/drawing/2014/main" id="{8FD5C50B-1F3C-92F3-440D-242D950F2DAA}"/>
                </a:ext>
              </a:extLst>
            </p:cNvPr>
            <p:cNvSpPr txBox="1"/>
            <p:nvPr/>
          </p:nvSpPr>
          <p:spPr>
            <a:xfrm>
              <a:off x="4530880" y="2678344"/>
              <a:ext cx="942745" cy="484409"/>
            </a:xfrm>
            <a:prstGeom prst="rect">
              <a:avLst/>
            </a:prstGeom>
            <a:noFill/>
          </p:spPr>
          <p:txBody>
            <a:bodyPr wrap="square" rtlCol="0">
              <a:spAutoFit/>
            </a:bodyPr>
            <a:lstStyle/>
            <a:p>
              <a:pPr algn="ctr"/>
              <a:r>
                <a:rPr lang="en-GB" b="1" dirty="0"/>
                <a:t>MHETI</a:t>
              </a:r>
            </a:p>
          </p:txBody>
        </p:sp>
        <p:sp>
          <p:nvSpPr>
            <p:cNvPr id="13" name="TextBox 12">
              <a:extLst>
                <a:ext uri="{FF2B5EF4-FFF2-40B4-BE49-F238E27FC236}">
                  <a16:creationId xmlns:a16="http://schemas.microsoft.com/office/drawing/2014/main" id="{7EDA5531-0435-2338-AEC7-4F05BDF51D73}"/>
                </a:ext>
              </a:extLst>
            </p:cNvPr>
            <p:cNvSpPr txBox="1"/>
            <p:nvPr/>
          </p:nvSpPr>
          <p:spPr>
            <a:xfrm>
              <a:off x="4640375" y="3250711"/>
              <a:ext cx="974473" cy="484409"/>
            </a:xfrm>
            <a:prstGeom prst="rect">
              <a:avLst/>
            </a:prstGeom>
            <a:noFill/>
          </p:spPr>
          <p:txBody>
            <a:bodyPr wrap="square" rtlCol="0">
              <a:spAutoFit/>
            </a:bodyPr>
            <a:lstStyle/>
            <a:p>
              <a:pPr algn="ctr"/>
              <a:r>
                <a:rPr lang="en-GB" b="1" dirty="0"/>
                <a:t>NCRST</a:t>
              </a:r>
            </a:p>
          </p:txBody>
        </p:sp>
        <p:sp>
          <p:nvSpPr>
            <p:cNvPr id="14" name="TextBox 13">
              <a:extLst>
                <a:ext uri="{FF2B5EF4-FFF2-40B4-BE49-F238E27FC236}">
                  <a16:creationId xmlns:a16="http://schemas.microsoft.com/office/drawing/2014/main" id="{F2B975BB-7458-DBF4-D260-434195A36B37}"/>
                </a:ext>
              </a:extLst>
            </p:cNvPr>
            <p:cNvSpPr txBox="1"/>
            <p:nvPr/>
          </p:nvSpPr>
          <p:spPr>
            <a:xfrm>
              <a:off x="4785943" y="3904366"/>
              <a:ext cx="607564" cy="484409"/>
            </a:xfrm>
            <a:prstGeom prst="rect">
              <a:avLst/>
            </a:prstGeom>
            <a:noFill/>
          </p:spPr>
          <p:txBody>
            <a:bodyPr wrap="square" rtlCol="0">
              <a:spAutoFit/>
            </a:bodyPr>
            <a:lstStyle/>
            <a:p>
              <a:pPr algn="ctr"/>
              <a:r>
                <a:rPr lang="en-GB" b="1" dirty="0"/>
                <a:t>NSA</a:t>
              </a:r>
            </a:p>
          </p:txBody>
        </p:sp>
      </p:grpSp>
    </p:spTree>
    <p:extLst>
      <p:ext uri="{BB962C8B-B14F-4D97-AF65-F5344CB8AC3E}">
        <p14:creationId xmlns:p14="http://schemas.microsoft.com/office/powerpoint/2010/main" val="1164392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2: Understanding the R&amp;I (and STI) Ecosystem … </a:t>
            </a:r>
            <a:endParaRPr lang="en-GB" sz="2400" b="1" dirty="0">
              <a:solidFill>
                <a:srgbClr val="002060"/>
              </a:solidFill>
              <a:latin typeface="Arial"/>
              <a:cs typeface="Arial"/>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graphicFrame>
        <p:nvGraphicFramePr>
          <p:cNvPr id="60" name="Table 59">
            <a:extLst>
              <a:ext uri="{FF2B5EF4-FFF2-40B4-BE49-F238E27FC236}">
                <a16:creationId xmlns:a16="http://schemas.microsoft.com/office/drawing/2014/main" id="{30DD84DD-86BB-BEA8-9F39-3F4304504213}"/>
              </a:ext>
            </a:extLst>
          </p:cNvPr>
          <p:cNvGraphicFramePr>
            <a:graphicFrameLocks noGrp="1"/>
          </p:cNvGraphicFramePr>
          <p:nvPr>
            <p:extLst>
              <p:ext uri="{D42A27DB-BD31-4B8C-83A1-F6EECF244321}">
                <p14:modId xmlns:p14="http://schemas.microsoft.com/office/powerpoint/2010/main" val="208533093"/>
              </p:ext>
            </p:extLst>
          </p:nvPr>
        </p:nvGraphicFramePr>
        <p:xfrm>
          <a:off x="233677" y="737461"/>
          <a:ext cx="11653522" cy="6056727"/>
        </p:xfrm>
        <a:graphic>
          <a:graphicData uri="http://schemas.openxmlformats.org/drawingml/2006/table">
            <a:tbl>
              <a:tblPr>
                <a:tableStyleId>{5C22544A-7EE6-4342-B048-85BDC9FD1C3A}</a:tableStyleId>
              </a:tblPr>
              <a:tblGrid>
                <a:gridCol w="5201923">
                  <a:extLst>
                    <a:ext uri="{9D8B030D-6E8A-4147-A177-3AD203B41FA5}">
                      <a16:colId xmlns:a16="http://schemas.microsoft.com/office/drawing/2014/main" val="388867130"/>
                    </a:ext>
                  </a:extLst>
                </a:gridCol>
                <a:gridCol w="6451599">
                  <a:extLst>
                    <a:ext uri="{9D8B030D-6E8A-4147-A177-3AD203B41FA5}">
                      <a16:colId xmlns:a16="http://schemas.microsoft.com/office/drawing/2014/main" val="605910482"/>
                    </a:ext>
                  </a:extLst>
                </a:gridCol>
              </a:tblGrid>
              <a:tr h="0">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INSTITUTION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ROLE </a:t>
                      </a:r>
                    </a:p>
                  </a:txBody>
                  <a:tcPr marL="59300" marR="59300" marT="0" marB="0">
                    <a:solidFill>
                      <a:schemeClr val="accent1"/>
                    </a:solidFill>
                  </a:tcPr>
                </a:tc>
                <a:extLst>
                  <a:ext uri="{0D108BD9-81ED-4DB2-BD59-A6C34878D82A}">
                    <a16:rowId xmlns:a16="http://schemas.microsoft.com/office/drawing/2014/main" val="3339180314"/>
                  </a:ext>
                </a:extLst>
              </a:tr>
              <a:tr h="1379005">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Ministry of Higher Education Technology and Innovation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As custodian and implementing authority, the institution will provide technical and administrative leadership in collaboration with a cross section of stakeholders guided by the mandates and primary responsibilities of their respective Ministries, Offices and Agencies (OMAs), private sector institutions and civil society organizations. </a:t>
                      </a:r>
                    </a:p>
                  </a:txBody>
                  <a:tcPr marL="59300" marR="59300" marT="0" marB="0"/>
                </a:tc>
                <a:extLst>
                  <a:ext uri="{0D108BD9-81ED-4DB2-BD59-A6C34878D82A}">
                    <a16:rowId xmlns:a16="http://schemas.microsoft.com/office/drawing/2014/main" val="743073058"/>
                  </a:ext>
                </a:extLst>
              </a:tr>
              <a:tr h="689502">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National Commission on Research, Science and Technology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Provides for coordination, promotion and development of Science, technology and innovation and facilitate linkages/collaborations. </a:t>
                      </a:r>
                    </a:p>
                  </a:txBody>
                  <a:tcPr marL="59300" marR="59300" marT="0" marB="0"/>
                </a:tc>
                <a:extLst>
                  <a:ext uri="{0D108BD9-81ED-4DB2-BD59-A6C34878D82A}">
                    <a16:rowId xmlns:a16="http://schemas.microsoft.com/office/drawing/2014/main" val="4178256321"/>
                  </a:ext>
                </a:extLst>
              </a:tr>
              <a:tr h="689502">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Business and Intellectual Property Authority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Focal point for registration of business and industrial property, and to administer and protect business and intellectual property rights. </a:t>
                      </a:r>
                    </a:p>
                  </a:txBody>
                  <a:tcPr marL="59300" marR="59300" marT="0" marB="0"/>
                </a:tc>
                <a:extLst>
                  <a:ext uri="{0D108BD9-81ED-4DB2-BD59-A6C34878D82A}">
                    <a16:rowId xmlns:a16="http://schemas.microsoft.com/office/drawing/2014/main" val="1651695549"/>
                  </a:ext>
                </a:extLst>
              </a:tr>
              <a:tr h="517127">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Communications Regulatory Authority of Namibia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a:solidFill>
                            <a:schemeClr val="dk1"/>
                          </a:solidFill>
                          <a:effectLst/>
                          <a:latin typeface="+mn-lt"/>
                          <a:ea typeface="+mn-ea"/>
                          <a:cs typeface="+mn-cs"/>
                        </a:rPr>
                        <a:t>Contributes to the protection of Intellectual Property Rights in the electronic communication sector. </a:t>
                      </a:r>
                    </a:p>
                  </a:txBody>
                  <a:tcPr marL="59300" marR="59300" marT="0" marB="0"/>
                </a:tc>
                <a:extLst>
                  <a:ext uri="{0D108BD9-81ED-4DB2-BD59-A6C34878D82A}">
                    <a16:rowId xmlns:a16="http://schemas.microsoft.com/office/drawing/2014/main" val="2743238675"/>
                  </a:ext>
                </a:extLst>
              </a:tr>
              <a:tr h="689502">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Local Authorities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Providing public/government land and infrastructure to companies that establish R&amp;D and technology development facilities in the country. </a:t>
                      </a:r>
                    </a:p>
                  </a:txBody>
                  <a:tcPr marL="59300" marR="59300" marT="0" marB="0"/>
                </a:tc>
                <a:extLst>
                  <a:ext uri="{0D108BD9-81ED-4DB2-BD59-A6C34878D82A}">
                    <a16:rowId xmlns:a16="http://schemas.microsoft.com/office/drawing/2014/main" val="1446954173"/>
                  </a:ext>
                </a:extLst>
              </a:tr>
              <a:tr h="1551380">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Ministries with STI components: </a:t>
                      </a:r>
                    </a:p>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Ministries of Agriculture, Water and Land Reform; Ministry of Defence and Veterans Affairs; Ministry of Fisheries and Marine Resources; Ministry of Health and Social Services; Ministry of Information and Communications Technology; Ministry of Mines and Energy and Ministry of Safety and Security </a:t>
                      </a:r>
                    </a:p>
                  </a:txBody>
                  <a:tcPr marL="59300" marR="59300" marT="0" marB="0">
                    <a:solidFill>
                      <a:schemeClr val="accent1"/>
                    </a:solidFill>
                  </a:tcPr>
                </a:tc>
                <a:tc>
                  <a:txBody>
                    <a:bodyPr/>
                    <a:lstStyle/>
                    <a:p>
                      <a:pPr marR="0" algn="l" defTabSz="914400" rtl="0" eaLnBrk="1" latinLnBrk="0" hangingPunct="1">
                        <a:lnSpc>
                          <a:spcPct val="107000"/>
                        </a:lnSpc>
                        <a:spcBef>
                          <a:spcPts val="0"/>
                        </a:spcBef>
                        <a:spcAft>
                          <a:spcPts val="0"/>
                        </a:spcAft>
                      </a:pPr>
                      <a:r>
                        <a:rPr lang="en-ZA" sz="1600" b="1" kern="1200" dirty="0">
                          <a:solidFill>
                            <a:schemeClr val="dk1"/>
                          </a:solidFill>
                          <a:effectLst/>
                          <a:latin typeface="+mn-lt"/>
                          <a:ea typeface="+mn-ea"/>
                          <a:cs typeface="+mn-cs"/>
                        </a:rPr>
                        <a:t>Directorates responsible for RSTI and/or engineering to contribute to determining national R&amp;D and innovation priorities for implementation programmes. </a:t>
                      </a:r>
                    </a:p>
                  </a:txBody>
                  <a:tcPr marL="59300" marR="59300" marT="0" marB="0"/>
                </a:tc>
                <a:extLst>
                  <a:ext uri="{0D108BD9-81ED-4DB2-BD59-A6C34878D82A}">
                    <a16:rowId xmlns:a16="http://schemas.microsoft.com/office/drawing/2014/main" val="2554150392"/>
                  </a:ext>
                </a:extLst>
              </a:tr>
            </a:tbl>
          </a:graphicData>
        </a:graphic>
      </p:graphicFrame>
    </p:spTree>
    <p:extLst>
      <p:ext uri="{BB962C8B-B14F-4D97-AF65-F5344CB8AC3E}">
        <p14:creationId xmlns:p14="http://schemas.microsoft.com/office/powerpoint/2010/main" val="297737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a:solidFill>
                  <a:srgbClr val="002060"/>
                </a:solidFill>
                <a:latin typeface="Arial"/>
                <a:ea typeface="Calibri" panose="020F0502020204030204" pitchFamily="34" charset="0"/>
                <a:cs typeface="Arial"/>
              </a:rPr>
              <a:t>Slide 3: R&amp;I Ecosystem Analysis - I</a:t>
            </a:r>
            <a:endParaRPr lang="en-GB" sz="2400" b="1">
              <a:solidFill>
                <a:srgbClr val="002060"/>
              </a:solidFill>
              <a:latin typeface="Arial"/>
              <a:cs typeface="Arial"/>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044250" y="593164"/>
            <a:ext cx="10090087" cy="646331"/>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understand the strengths of the R&amp;I ecosystem and opportunities for transformation through R&amp;I policy</a:t>
            </a:r>
            <a:endParaRPr lang="en-GB" dirty="0">
              <a:ea typeface="+mn-lt"/>
              <a:cs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2731274534"/>
              </p:ext>
            </p:extLst>
          </p:nvPr>
        </p:nvGraphicFramePr>
        <p:xfrm>
          <a:off x="457197" y="1381760"/>
          <a:ext cx="11267442" cy="5216708"/>
        </p:xfrm>
        <a:graphic>
          <a:graphicData uri="http://schemas.openxmlformats.org/drawingml/2006/table">
            <a:tbl>
              <a:tblPr firstRow="1" firstCol="1" bandRow="1">
                <a:tableStyleId>{5C22544A-7EE6-4342-B048-85BDC9FD1C3A}</a:tableStyleId>
              </a:tblPr>
              <a:tblGrid>
                <a:gridCol w="5633721">
                  <a:extLst>
                    <a:ext uri="{9D8B030D-6E8A-4147-A177-3AD203B41FA5}">
                      <a16:colId xmlns:a16="http://schemas.microsoft.com/office/drawing/2014/main" val="1937796794"/>
                    </a:ext>
                  </a:extLst>
                </a:gridCol>
                <a:gridCol w="5633721">
                  <a:extLst>
                    <a:ext uri="{9D8B030D-6E8A-4147-A177-3AD203B41FA5}">
                      <a16:colId xmlns:a16="http://schemas.microsoft.com/office/drawing/2014/main" val="670578479"/>
                    </a:ext>
                  </a:extLst>
                </a:gridCol>
              </a:tblGrid>
              <a:tr h="248229">
                <a:tc>
                  <a:txBody>
                    <a:bodyPr/>
                    <a:lstStyle/>
                    <a:p>
                      <a:pPr marL="0" marR="0">
                        <a:lnSpc>
                          <a:spcPct val="107000"/>
                        </a:lnSpc>
                        <a:spcBef>
                          <a:spcPts val="0"/>
                        </a:spcBef>
                        <a:spcAft>
                          <a:spcPts val="0"/>
                        </a:spcAft>
                      </a:pPr>
                      <a:r>
                        <a:rPr lang="en-ZA" sz="1800" dirty="0">
                          <a:effectLst/>
                        </a:rPr>
                        <a:t>Opportunities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800" dirty="0">
                          <a:effectLst/>
                        </a:rPr>
                        <a:t>Challenges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3475565"/>
                  </a:ext>
                </a:extLst>
              </a:tr>
              <a:tr h="4923211">
                <a:tc>
                  <a:txBody>
                    <a:bodyPr/>
                    <a:lstStyle/>
                    <a:p>
                      <a:pPr marL="342900" marR="0" lvl="0" indent="-342900">
                        <a:lnSpc>
                          <a:spcPct val="107000"/>
                        </a:lnSpc>
                        <a:spcBef>
                          <a:spcPts val="0"/>
                        </a:spcBef>
                        <a:spcAft>
                          <a:spcPts val="0"/>
                        </a:spcAft>
                        <a:buFont typeface="Symbol" panose="05050102010706020507" pitchFamily="18" charset="2"/>
                        <a:buChar char=""/>
                      </a:pPr>
                      <a:r>
                        <a:rPr lang="en-ZA" sz="1800" dirty="0">
                          <a:effectLst/>
                        </a:rPr>
                        <a:t>The country experiences political stability and relatively good governance; </a:t>
                      </a:r>
                      <a:endParaRPr lang="en-GB" sz="1800"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dirty="0">
                          <a:effectLst/>
                        </a:rPr>
                        <a:t>Namibia is an upper middle-income country with good macroeconomic conditions. The economy has performed relatively well over the past two decades despite shocks and a slowdown attributed to the global economic crisis of the past decade; </a:t>
                      </a:r>
                      <a:endParaRPr lang="en-GB" sz="1800"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dirty="0">
                          <a:effectLst/>
                        </a:rPr>
                        <a:t>Namibia has deepened its participation in the Southern Africa Development Community (SADC), AU and the United Nations (UN). It has also established numerous bilateral arrangements with many countries around the world; </a:t>
                      </a:r>
                      <a:endParaRPr lang="en-GB" sz="1800"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dirty="0">
                          <a:effectLst/>
                        </a:rPr>
                        <a:t>There has been a resurgence of attention to science, technology and innovation (STI) as critical components in national economic change and development.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ZA" sz="1800" b="1" dirty="0">
                          <a:effectLst/>
                        </a:rPr>
                        <a:t>Limited human and institutional capacity;</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b="1" dirty="0">
                          <a:effectLst/>
                        </a:rPr>
                        <a:t>Limited investment in Research and Development (R&amp;D) and low R&amp;D rating internationally;</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b="1" dirty="0">
                          <a:effectLst/>
                        </a:rPr>
                        <a:t>Limited private sector participation in R&amp;D within country;</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b="1" dirty="0">
                          <a:effectLst/>
                        </a:rPr>
                        <a:t>A weak entrepreneurial and innovation culture;</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b="1" dirty="0">
                          <a:effectLst/>
                        </a:rPr>
                        <a:t>Weak linkages between universities, R&amp;D institutes and industry; </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pPr>
                      <a:r>
                        <a:rPr lang="en-ZA" sz="1800" b="1" dirty="0">
                          <a:effectLst/>
                        </a:rPr>
                        <a:t>Low level of a well-defined and coordinated information management system (IMS); </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ZA" sz="1800" b="1" dirty="0">
                          <a:effectLst/>
                        </a:rPr>
                        <a:t>Low level of reliable STI statistics and STI indicators and the incoherent reporting thereof; </a:t>
                      </a:r>
                      <a:endParaRPr lang="en-GB" sz="1800" b="1" dirty="0">
                        <a:effectLst/>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ZA" sz="1800" b="1" dirty="0">
                          <a:effectLst/>
                        </a:rPr>
                        <a:t>Lengthy policy gestation period</a:t>
                      </a:r>
                      <a:endParaRPr lang="en-GB" sz="1800" b="1" dirty="0">
                        <a:effectLst/>
                      </a:endParaRPr>
                    </a:p>
                    <a:p>
                      <a:pPr marL="273050" marR="0" indent="-171450">
                        <a:lnSpc>
                          <a:spcPct val="107000"/>
                        </a:lnSpc>
                        <a:spcBef>
                          <a:spcPts val="0"/>
                        </a:spcBef>
                        <a:spcAft>
                          <a:spcPts val="0"/>
                        </a:spcAft>
                      </a:pPr>
                      <a:r>
                        <a:rPr lang="en-ZA" sz="1800" b="1" dirty="0">
                          <a:effectLst/>
                        </a:rPr>
                        <a: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2814810"/>
                  </a:ext>
                </a:extLst>
              </a:tr>
            </a:tbl>
          </a:graphicData>
        </a:graphic>
      </p:graphicFrame>
    </p:spTree>
    <p:extLst>
      <p:ext uri="{BB962C8B-B14F-4D97-AF65-F5344CB8AC3E}">
        <p14:creationId xmlns:p14="http://schemas.microsoft.com/office/powerpoint/2010/main" val="422857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2092067" y="131499"/>
            <a:ext cx="8847279" cy="461665"/>
          </a:xfrm>
          <a:prstGeom prst="rect">
            <a:avLst/>
          </a:prstGeom>
          <a:noFill/>
        </p:spPr>
        <p:txBody>
          <a:bodyPr wrap="square" lIns="91440" tIns="45720" rIns="91440" bIns="45720" rtlCol="0" anchor="t">
            <a:spAutoFit/>
          </a:bodyPr>
          <a:lstStyle/>
          <a:p>
            <a:pPr algn="ctr"/>
            <a:r>
              <a:rPr lang="en-GB" sz="2400" b="1">
                <a:solidFill>
                  <a:srgbClr val="002060"/>
                </a:solidFill>
                <a:latin typeface="Arial"/>
                <a:ea typeface="Calibri" panose="020F0502020204030204" pitchFamily="34" charset="0"/>
                <a:cs typeface="Arial"/>
              </a:rPr>
              <a:t>Slide 4: R&amp;I Ecosystem Analysis - II</a:t>
            </a:r>
            <a:endParaRPr lang="en-GB" sz="2400" b="1">
              <a:solidFill>
                <a:srgbClr val="002060"/>
              </a:solidFill>
              <a:latin typeface="Arial"/>
              <a:cs typeface="Arial"/>
            </a:endParaRPr>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111915" y="593164"/>
            <a:ext cx="10090087" cy="646331"/>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help identify and assess framework conditions that may foster or hinder  transformative change through R&amp;I policy</a:t>
            </a:r>
            <a:endParaRPr lang="en-GB" dirty="0">
              <a:solidFill>
                <a:srgbClr val="FF0000"/>
              </a:solidFill>
              <a:latin typeface="Calibri"/>
              <a:ea typeface="+mn-lt"/>
              <a:cs typeface="Calibri"/>
            </a:endParaRPr>
          </a:p>
        </p:txBody>
      </p:sp>
      <p:sp>
        <p:nvSpPr>
          <p:cNvPr id="5" name="Content Placeholder 2">
            <a:extLst>
              <a:ext uri="{FF2B5EF4-FFF2-40B4-BE49-F238E27FC236}">
                <a16:creationId xmlns:a16="http://schemas.microsoft.com/office/drawing/2014/main" id="{6B4332F4-8D79-1057-21FD-E414F349CA52}"/>
              </a:ext>
            </a:extLst>
          </p:cNvPr>
          <p:cNvSpPr>
            <a:spLocks noGrp="1"/>
          </p:cNvSpPr>
          <p:nvPr/>
        </p:nvSpPr>
        <p:spPr>
          <a:xfrm>
            <a:off x="251998" y="1701160"/>
            <a:ext cx="11809919" cy="37478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ZA" dirty="0"/>
              <a:t>In order to respond to challenges, MHETI, in collaboration with the NCRST, with key partners, in particular UNESCO, initiated a consultative process to review the NRST Policy of 1999, which led to the recently approved RNSTI Policy. </a:t>
            </a:r>
          </a:p>
          <a:p>
            <a:pPr algn="just"/>
            <a:endParaRPr lang="en-ZA" dirty="0"/>
          </a:p>
          <a:p>
            <a:pPr algn="just"/>
            <a:r>
              <a:rPr lang="en-ZA" dirty="0"/>
              <a:t>The revised NSTI Policy was also formulated in such a way to align and to respond to key national, regional and international policy frameworks, strategies and legal instruments.</a:t>
            </a:r>
          </a:p>
          <a:p>
            <a:pPr marL="0" indent="0" algn="just">
              <a:buNone/>
            </a:pPr>
            <a:endParaRPr lang="en-ZA" dirty="0"/>
          </a:p>
        </p:txBody>
      </p:sp>
    </p:spTree>
    <p:extLst>
      <p:ext uri="{BB962C8B-B14F-4D97-AF65-F5344CB8AC3E}">
        <p14:creationId xmlns:p14="http://schemas.microsoft.com/office/powerpoint/2010/main" val="2566138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1467121" y="165863"/>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5: Transformation and Development Impacts</a:t>
            </a:r>
            <a:endParaRPr lang="en-BE" dirty="0"/>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467121" y="627528"/>
            <a:ext cx="10105175" cy="369332"/>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help establish links to the broader/global context of the SDGs</a:t>
            </a:r>
            <a:endParaRPr lang="en-GB" b="1" dirty="0">
              <a:solidFill>
                <a:srgbClr val="FF0000"/>
              </a:solidFill>
              <a:ea typeface="+mn-lt"/>
              <a:cs typeface="Calibri"/>
            </a:endParaRPr>
          </a:p>
        </p:txBody>
      </p:sp>
      <p:graphicFrame>
        <p:nvGraphicFramePr>
          <p:cNvPr id="6" name="Table 4">
            <a:extLst>
              <a:ext uri="{FF2B5EF4-FFF2-40B4-BE49-F238E27FC236}">
                <a16:creationId xmlns:a16="http://schemas.microsoft.com/office/drawing/2014/main" id="{6B2F887A-C455-AC98-21B8-39AB383DF4E4}"/>
              </a:ext>
            </a:extLst>
          </p:cNvPr>
          <p:cNvGraphicFramePr>
            <a:graphicFrameLocks noGrp="1"/>
          </p:cNvGraphicFramePr>
          <p:nvPr>
            <p:extLst>
              <p:ext uri="{D42A27DB-BD31-4B8C-83A1-F6EECF244321}">
                <p14:modId xmlns:p14="http://schemas.microsoft.com/office/powerpoint/2010/main" val="1421791214"/>
              </p:ext>
            </p:extLst>
          </p:nvPr>
        </p:nvGraphicFramePr>
        <p:xfrm>
          <a:off x="374334" y="996860"/>
          <a:ext cx="11483974" cy="5446950"/>
        </p:xfrm>
        <a:graphic>
          <a:graphicData uri="http://schemas.openxmlformats.org/drawingml/2006/table">
            <a:tbl>
              <a:tblPr firstRow="1" bandRow="1">
                <a:tableStyleId>{5C22544A-7EE6-4342-B048-85BDC9FD1C3A}</a:tableStyleId>
              </a:tblPr>
              <a:tblGrid>
                <a:gridCol w="799547">
                  <a:extLst>
                    <a:ext uri="{9D8B030D-6E8A-4147-A177-3AD203B41FA5}">
                      <a16:colId xmlns:a16="http://schemas.microsoft.com/office/drawing/2014/main" val="20000"/>
                    </a:ext>
                  </a:extLst>
                </a:gridCol>
                <a:gridCol w="3858686">
                  <a:extLst>
                    <a:ext uri="{9D8B030D-6E8A-4147-A177-3AD203B41FA5}">
                      <a16:colId xmlns:a16="http://schemas.microsoft.com/office/drawing/2014/main" val="20001"/>
                    </a:ext>
                  </a:extLst>
                </a:gridCol>
                <a:gridCol w="6825741">
                  <a:extLst>
                    <a:ext uri="{9D8B030D-6E8A-4147-A177-3AD203B41FA5}">
                      <a16:colId xmlns:a16="http://schemas.microsoft.com/office/drawing/2014/main" val="20002"/>
                    </a:ext>
                  </a:extLst>
                </a:gridCol>
              </a:tblGrid>
              <a:tr h="613902">
                <a:tc>
                  <a:txBody>
                    <a:bodyPr/>
                    <a:lstStyle/>
                    <a:p>
                      <a:r>
                        <a:rPr lang="en-ZA" b="1" dirty="0">
                          <a:solidFill>
                            <a:schemeClr val="tx1"/>
                          </a:solidFill>
                        </a:rPr>
                        <a:t>#</a:t>
                      </a:r>
                    </a:p>
                  </a:txBody>
                  <a:tcPr anchor="ctr">
                    <a:solidFill>
                      <a:schemeClr val="accent2">
                        <a:lumMod val="20000"/>
                        <a:lumOff val="80000"/>
                      </a:schemeClr>
                    </a:solidFill>
                  </a:tcPr>
                </a:tc>
                <a:tc>
                  <a:txBody>
                    <a:bodyPr/>
                    <a:lstStyle/>
                    <a:p>
                      <a:r>
                        <a:rPr lang="en-ZA" b="1" dirty="0">
                          <a:solidFill>
                            <a:schemeClr val="tx1"/>
                          </a:solidFill>
                        </a:rPr>
                        <a:t>SDG</a:t>
                      </a:r>
                    </a:p>
                  </a:txBody>
                  <a:tcPr anchor="ctr">
                    <a:solidFill>
                      <a:schemeClr val="accent2">
                        <a:lumMod val="20000"/>
                        <a:lumOff val="80000"/>
                      </a:schemeClr>
                    </a:solidFill>
                  </a:tcPr>
                </a:tc>
                <a:tc>
                  <a:txBody>
                    <a:bodyPr/>
                    <a:lstStyle/>
                    <a:p>
                      <a:r>
                        <a:rPr lang="en-ZA" b="1" dirty="0">
                          <a:solidFill>
                            <a:schemeClr val="tx1"/>
                          </a:solidFill>
                        </a:rPr>
                        <a:t>INSTRUMENT AND PURPOSE</a:t>
                      </a:r>
                    </a:p>
                  </a:txBody>
                  <a:tcPr anchor="ctr">
                    <a:solidFill>
                      <a:schemeClr val="accent2">
                        <a:lumMod val="20000"/>
                        <a:lumOff val="80000"/>
                      </a:schemeClr>
                    </a:solidFill>
                  </a:tcPr>
                </a:tc>
                <a:extLst>
                  <a:ext uri="{0D108BD9-81ED-4DB2-BD59-A6C34878D82A}">
                    <a16:rowId xmlns:a16="http://schemas.microsoft.com/office/drawing/2014/main" val="10000"/>
                  </a:ext>
                </a:extLst>
              </a:tr>
              <a:tr h="613902">
                <a:tc>
                  <a:txBody>
                    <a:bodyPr/>
                    <a:lstStyle/>
                    <a:p>
                      <a:r>
                        <a:rPr lang="en-ZA" b="1" dirty="0">
                          <a:solidFill>
                            <a:schemeClr val="tx1"/>
                          </a:solidFill>
                        </a:rPr>
                        <a:t>1</a:t>
                      </a:r>
                    </a:p>
                  </a:txBody>
                  <a:tcPr anchor="ctr">
                    <a:solidFill>
                      <a:schemeClr val="accent5">
                        <a:lumMod val="40000"/>
                        <a:lumOff val="60000"/>
                      </a:schemeClr>
                    </a:solidFill>
                  </a:tcPr>
                </a:tc>
                <a:tc>
                  <a:txBody>
                    <a:bodyPr/>
                    <a:lstStyle/>
                    <a:p>
                      <a:r>
                        <a:rPr lang="en-ZA" b="1" dirty="0">
                          <a:solidFill>
                            <a:schemeClr val="tx1"/>
                          </a:solidFill>
                        </a:rPr>
                        <a:t>No poverty</a:t>
                      </a:r>
                    </a:p>
                  </a:txBody>
                  <a:tcPr anchor="ctr">
                    <a:solidFill>
                      <a:schemeClr val="accent5">
                        <a:lumMod val="40000"/>
                        <a:lumOff val="60000"/>
                      </a:schemeClr>
                    </a:solidFill>
                  </a:tcPr>
                </a:tc>
                <a:tc rowSpan="2">
                  <a:txBody>
                    <a:bodyPr/>
                    <a:lstStyle/>
                    <a:p>
                      <a:r>
                        <a:rPr lang="en-ZA" b="1" dirty="0" err="1">
                          <a:solidFill>
                            <a:schemeClr val="tx1"/>
                          </a:solidFill>
                          <a:highlight>
                            <a:srgbClr val="FFFF00"/>
                          </a:highlight>
                        </a:rPr>
                        <a:t>Harambe</a:t>
                      </a:r>
                      <a:r>
                        <a:rPr lang="en-ZA" b="1" dirty="0">
                          <a:solidFill>
                            <a:schemeClr val="tx1"/>
                          </a:solidFill>
                          <a:highlight>
                            <a:srgbClr val="FFFF00"/>
                          </a:highlight>
                        </a:rPr>
                        <a:t> prosperity plan ii: </a:t>
                      </a:r>
                      <a:r>
                        <a:rPr lang="en-ZA" b="1" dirty="0">
                          <a:solidFill>
                            <a:schemeClr val="tx1"/>
                          </a:solidFill>
                        </a:rPr>
                        <a:t>Social progression pillar</a:t>
                      </a:r>
                    </a:p>
                    <a:p>
                      <a:pPr marL="0" indent="0">
                        <a:buFont typeface="Wingdings" panose="05000000000000000000" pitchFamily="2" charset="2"/>
                        <a:buNone/>
                      </a:pPr>
                      <a:endParaRPr lang="en-ZA" b="1" dirty="0">
                        <a:solidFill>
                          <a:schemeClr val="tx1"/>
                        </a:solidFill>
                      </a:endParaRPr>
                    </a:p>
                    <a:p>
                      <a:pPr marL="0" indent="0">
                        <a:buFont typeface="Wingdings" panose="05000000000000000000" pitchFamily="2" charset="2"/>
                        <a:buNone/>
                      </a:pPr>
                      <a:r>
                        <a:rPr lang="en-ZA" b="1" dirty="0">
                          <a:solidFill>
                            <a:schemeClr val="tx1"/>
                          </a:solidFill>
                        </a:rPr>
                        <a:t>Zero deaths from hunger and poverty</a:t>
                      </a:r>
                    </a:p>
                    <a:p>
                      <a:endParaRPr lang="en-ZA" b="1" dirty="0">
                        <a:solidFill>
                          <a:schemeClr val="tx1"/>
                        </a:solidFill>
                      </a:endParaRPr>
                    </a:p>
                  </a:txBody>
                  <a:tcPr anchor="ctr">
                    <a:solidFill>
                      <a:schemeClr val="accent5">
                        <a:lumMod val="40000"/>
                        <a:lumOff val="60000"/>
                      </a:schemeClr>
                    </a:solidFill>
                  </a:tcPr>
                </a:tc>
                <a:extLst>
                  <a:ext uri="{0D108BD9-81ED-4DB2-BD59-A6C34878D82A}">
                    <a16:rowId xmlns:a16="http://schemas.microsoft.com/office/drawing/2014/main" val="10001"/>
                  </a:ext>
                </a:extLst>
              </a:tr>
              <a:tr h="613902">
                <a:tc>
                  <a:txBody>
                    <a:bodyPr/>
                    <a:lstStyle/>
                    <a:p>
                      <a:r>
                        <a:rPr lang="en-ZA" b="1" dirty="0">
                          <a:solidFill>
                            <a:schemeClr val="tx1"/>
                          </a:solidFill>
                        </a:rPr>
                        <a:t>2</a:t>
                      </a:r>
                    </a:p>
                  </a:txBody>
                  <a:tcPr anchor="ctr">
                    <a:solidFill>
                      <a:schemeClr val="accent5">
                        <a:lumMod val="40000"/>
                        <a:lumOff val="60000"/>
                      </a:schemeClr>
                    </a:solidFill>
                  </a:tcPr>
                </a:tc>
                <a:tc>
                  <a:txBody>
                    <a:bodyPr/>
                    <a:lstStyle/>
                    <a:p>
                      <a:r>
                        <a:rPr lang="en-ZA" b="1" dirty="0">
                          <a:solidFill>
                            <a:schemeClr val="tx1"/>
                          </a:solidFill>
                        </a:rPr>
                        <a:t>Zero hunger</a:t>
                      </a:r>
                    </a:p>
                  </a:txBody>
                  <a:tcPr anchor="ctr">
                    <a:solidFill>
                      <a:schemeClr val="accent5">
                        <a:lumMod val="40000"/>
                        <a:lumOff val="60000"/>
                      </a:schemeClr>
                    </a:solidFill>
                  </a:tcPr>
                </a:tc>
                <a:tc vMerge="1">
                  <a:txBody>
                    <a:bodyPr/>
                    <a:lstStyle/>
                    <a:p>
                      <a:endParaRPr lang="en-ZA"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0002"/>
                  </a:ext>
                </a:extLst>
              </a:tr>
              <a:tr h="613902">
                <a:tc>
                  <a:txBody>
                    <a:bodyPr/>
                    <a:lstStyle/>
                    <a:p>
                      <a:r>
                        <a:rPr lang="en-ZA" b="1" dirty="0">
                          <a:solidFill>
                            <a:schemeClr val="tx1"/>
                          </a:solidFill>
                        </a:rPr>
                        <a:t>3</a:t>
                      </a:r>
                    </a:p>
                  </a:txBody>
                  <a:tcPr anchor="ctr">
                    <a:solidFill>
                      <a:schemeClr val="accent2">
                        <a:lumMod val="20000"/>
                        <a:lumOff val="80000"/>
                      </a:schemeClr>
                    </a:solidFill>
                  </a:tcPr>
                </a:tc>
                <a:tc>
                  <a:txBody>
                    <a:bodyPr/>
                    <a:lstStyle/>
                    <a:p>
                      <a:r>
                        <a:rPr lang="en-ZA" b="1" dirty="0">
                          <a:solidFill>
                            <a:schemeClr val="tx1"/>
                          </a:solidFill>
                        </a:rPr>
                        <a:t>Good health and well being</a:t>
                      </a:r>
                    </a:p>
                  </a:txBody>
                  <a:tcPr anchor="ctr">
                    <a:solidFill>
                      <a:schemeClr val="accent2">
                        <a:lumMod val="20000"/>
                        <a:lumOff val="80000"/>
                      </a:schemeClr>
                    </a:solidFill>
                  </a:tcPr>
                </a:tc>
                <a:tc>
                  <a:txBody>
                    <a:bodyPr/>
                    <a:lstStyle/>
                    <a:p>
                      <a:r>
                        <a:rPr lang="en-ZA" b="1" dirty="0">
                          <a:solidFill>
                            <a:schemeClr val="tx1"/>
                          </a:solidFill>
                        </a:rPr>
                        <a:t>Improved access to health care (including covid-19 response)</a:t>
                      </a:r>
                    </a:p>
                  </a:txBody>
                  <a:tcPr anchor="ctr">
                    <a:solidFill>
                      <a:schemeClr val="accent2">
                        <a:lumMod val="20000"/>
                        <a:lumOff val="80000"/>
                      </a:schemeClr>
                    </a:solidFill>
                  </a:tcPr>
                </a:tc>
                <a:extLst>
                  <a:ext uri="{0D108BD9-81ED-4DB2-BD59-A6C34878D82A}">
                    <a16:rowId xmlns:a16="http://schemas.microsoft.com/office/drawing/2014/main" val="10003"/>
                  </a:ext>
                </a:extLst>
              </a:tr>
              <a:tr h="613902">
                <a:tc>
                  <a:txBody>
                    <a:bodyPr/>
                    <a:lstStyle/>
                    <a:p>
                      <a:r>
                        <a:rPr lang="en-ZA" b="1" dirty="0">
                          <a:solidFill>
                            <a:schemeClr val="tx1"/>
                          </a:solidFill>
                        </a:rPr>
                        <a:t>4</a:t>
                      </a:r>
                    </a:p>
                  </a:txBody>
                  <a:tcPr anchor="ctr">
                    <a:solidFill>
                      <a:schemeClr val="accent2">
                        <a:lumMod val="20000"/>
                        <a:lumOff val="80000"/>
                      </a:schemeClr>
                    </a:solidFill>
                  </a:tcPr>
                </a:tc>
                <a:tc>
                  <a:txBody>
                    <a:bodyPr/>
                    <a:lstStyle/>
                    <a:p>
                      <a:r>
                        <a:rPr lang="en-ZA" b="1" dirty="0">
                          <a:solidFill>
                            <a:schemeClr val="tx1"/>
                          </a:solidFill>
                        </a:rPr>
                        <a:t>Quality education</a:t>
                      </a:r>
                    </a:p>
                  </a:txBody>
                  <a:tcPr anchor="ctr">
                    <a:solidFill>
                      <a:schemeClr val="accent2">
                        <a:lumMod val="20000"/>
                        <a:lumOff val="80000"/>
                      </a:schemeClr>
                    </a:solidFill>
                  </a:tcPr>
                </a:tc>
                <a:tc>
                  <a:txBody>
                    <a:bodyPr/>
                    <a:lstStyle/>
                    <a:p>
                      <a:r>
                        <a:rPr lang="en-ZA" b="1" dirty="0">
                          <a:solidFill>
                            <a:schemeClr val="tx1"/>
                          </a:solidFill>
                        </a:rPr>
                        <a:t>Improved access to quality education and sports</a:t>
                      </a:r>
                    </a:p>
                  </a:txBody>
                  <a:tcPr anchor="ctr">
                    <a:solidFill>
                      <a:schemeClr val="accent2">
                        <a:lumMod val="20000"/>
                        <a:lumOff val="80000"/>
                      </a:schemeClr>
                    </a:solidFill>
                  </a:tcPr>
                </a:tc>
                <a:extLst>
                  <a:ext uri="{0D108BD9-81ED-4DB2-BD59-A6C34878D82A}">
                    <a16:rowId xmlns:a16="http://schemas.microsoft.com/office/drawing/2014/main" val="10004"/>
                  </a:ext>
                </a:extLst>
              </a:tr>
              <a:tr h="613902">
                <a:tc>
                  <a:txBody>
                    <a:bodyPr/>
                    <a:lstStyle/>
                    <a:p>
                      <a:r>
                        <a:rPr lang="en-ZA" b="1" dirty="0">
                          <a:solidFill>
                            <a:schemeClr val="tx1"/>
                          </a:solidFill>
                        </a:rPr>
                        <a:t>5</a:t>
                      </a:r>
                    </a:p>
                  </a:txBody>
                  <a:tcPr anchor="ctr">
                    <a:solidFill>
                      <a:schemeClr val="accent2">
                        <a:lumMod val="20000"/>
                        <a:lumOff val="80000"/>
                      </a:schemeClr>
                    </a:solidFill>
                  </a:tcPr>
                </a:tc>
                <a:tc>
                  <a:txBody>
                    <a:bodyPr/>
                    <a:lstStyle/>
                    <a:p>
                      <a:r>
                        <a:rPr lang="en-ZA" b="1" dirty="0">
                          <a:solidFill>
                            <a:schemeClr val="tx1"/>
                          </a:solidFill>
                        </a:rPr>
                        <a:t>Gender equality</a:t>
                      </a:r>
                    </a:p>
                  </a:txBody>
                  <a:tcPr anchor="ctr">
                    <a:solidFill>
                      <a:schemeClr val="accent2">
                        <a:lumMod val="20000"/>
                        <a:lumOff val="80000"/>
                      </a:schemeClr>
                    </a:solidFill>
                  </a:tcPr>
                </a:tc>
                <a:tc>
                  <a:txBody>
                    <a:bodyPr/>
                    <a:lstStyle/>
                    <a:p>
                      <a:r>
                        <a:rPr lang="en-ZA" b="1" dirty="0">
                          <a:solidFill>
                            <a:schemeClr val="tx1"/>
                          </a:solidFill>
                          <a:highlight>
                            <a:srgbClr val="FFFF00"/>
                          </a:highlight>
                        </a:rPr>
                        <a:t>STI policy (2020-2030)</a:t>
                      </a:r>
                    </a:p>
                    <a:p>
                      <a:r>
                        <a:rPr lang="en-ZA" b="1" dirty="0">
                          <a:solidFill>
                            <a:schemeClr val="tx1"/>
                          </a:solidFill>
                        </a:rPr>
                        <a:t>Objective 4: to improve gender equality and mainstreaming in stem</a:t>
                      </a:r>
                    </a:p>
                  </a:txBody>
                  <a:tcPr anchor="ctr">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613902">
                <a:tc>
                  <a:txBody>
                    <a:bodyPr/>
                    <a:lstStyle/>
                    <a:p>
                      <a:r>
                        <a:rPr lang="en-ZA" b="1" dirty="0">
                          <a:solidFill>
                            <a:schemeClr val="tx1"/>
                          </a:solidFill>
                        </a:rPr>
                        <a:t>6</a:t>
                      </a:r>
                    </a:p>
                  </a:txBody>
                  <a:tcPr anchor="ctr">
                    <a:solidFill>
                      <a:schemeClr val="accent2">
                        <a:lumMod val="20000"/>
                        <a:lumOff val="80000"/>
                      </a:schemeClr>
                    </a:solidFill>
                  </a:tcPr>
                </a:tc>
                <a:tc>
                  <a:txBody>
                    <a:bodyPr/>
                    <a:lstStyle/>
                    <a:p>
                      <a:r>
                        <a:rPr lang="en-ZA" b="1" dirty="0">
                          <a:solidFill>
                            <a:schemeClr val="tx1"/>
                          </a:solidFill>
                        </a:rPr>
                        <a:t>Clean water and sanitation</a:t>
                      </a:r>
                    </a:p>
                  </a:txBody>
                  <a:tcPr anchor="ctr">
                    <a:lnR w="12700" cap="flat" cmpd="sng" algn="ctr">
                      <a:solidFill>
                        <a:schemeClr val="bg1"/>
                      </a:solidFill>
                      <a:prstDash val="solid"/>
                      <a:round/>
                      <a:headEnd type="none" w="med" len="med"/>
                      <a:tailEnd type="none" w="med" len="med"/>
                    </a:lnR>
                    <a:solidFill>
                      <a:schemeClr val="accent2">
                        <a:lumMod val="20000"/>
                        <a:lumOff val="80000"/>
                      </a:schemeClr>
                    </a:solidFill>
                  </a:tcPr>
                </a:tc>
                <a:tc rowSpan="2">
                  <a:txBody>
                    <a:bodyPr/>
                    <a:lstStyle/>
                    <a:p>
                      <a:r>
                        <a:rPr lang="en-ZA" b="1" dirty="0">
                          <a:solidFill>
                            <a:schemeClr val="tx1"/>
                          </a:solidFill>
                          <a:highlight>
                            <a:srgbClr val="FFFF00"/>
                          </a:highlight>
                        </a:rPr>
                        <a:t>STI policy guiding principle 6: Sustainable development</a:t>
                      </a:r>
                    </a:p>
                    <a:p>
                      <a:endParaRPr lang="en-ZA" sz="1800" b="0" i="0" u="none" strike="noStrike" kern="1200" baseline="0" dirty="0">
                        <a:solidFill>
                          <a:schemeClr val="dk1"/>
                        </a:solidFill>
                        <a:latin typeface="+mn-lt"/>
                        <a:ea typeface="+mn-ea"/>
                        <a:cs typeface="+mn-cs"/>
                      </a:endParaRPr>
                    </a:p>
                    <a:p>
                      <a:r>
                        <a:rPr lang="en-US" sz="1800" b="1" i="0" u="none" strike="noStrike" kern="1200" baseline="0" dirty="0">
                          <a:solidFill>
                            <a:schemeClr val="dk1"/>
                          </a:solidFill>
                          <a:latin typeface="+mn-lt"/>
                          <a:ea typeface="+mn-ea"/>
                          <a:cs typeface="+mn-cs"/>
                        </a:rPr>
                        <a:t>Improved access to clean water and sanitation facilities </a:t>
                      </a:r>
                    </a:p>
                    <a:p>
                      <a:endParaRPr lang="en-ZA" sz="1800" b="0" i="0" u="none" strike="noStrike" kern="1200" baseline="0" dirty="0">
                        <a:solidFill>
                          <a:schemeClr val="dk1"/>
                        </a:solidFill>
                        <a:latin typeface="+mn-lt"/>
                        <a:ea typeface="+mn-ea"/>
                        <a:cs typeface="+mn-cs"/>
                      </a:endParaRPr>
                    </a:p>
                    <a:p>
                      <a:r>
                        <a:rPr lang="en-US" sz="1800" b="1" i="0" u="none" strike="noStrike" kern="1200" baseline="0" dirty="0">
                          <a:solidFill>
                            <a:schemeClr val="dk1"/>
                          </a:solidFill>
                          <a:latin typeface="+mn-lt"/>
                          <a:ea typeface="+mn-ea"/>
                          <a:cs typeface="+mn-cs"/>
                        </a:rPr>
                        <a:t>Improved access to environmentally sound energy, and enhancing environmental sustainability </a:t>
                      </a:r>
                      <a:endParaRPr lang="en-ZA" b="1" dirty="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6"/>
                  </a:ext>
                </a:extLst>
              </a:tr>
              <a:tr h="613902">
                <a:tc>
                  <a:txBody>
                    <a:bodyPr/>
                    <a:lstStyle/>
                    <a:p>
                      <a:r>
                        <a:rPr lang="en-ZA" b="1" dirty="0">
                          <a:solidFill>
                            <a:schemeClr val="tx1"/>
                          </a:solidFill>
                        </a:rPr>
                        <a:t>7</a:t>
                      </a:r>
                    </a:p>
                  </a:txBody>
                  <a:tcPr anchor="ctr">
                    <a:solidFill>
                      <a:schemeClr val="accent2">
                        <a:lumMod val="20000"/>
                        <a:lumOff val="80000"/>
                      </a:schemeClr>
                    </a:solidFill>
                  </a:tcPr>
                </a:tc>
                <a:tc>
                  <a:txBody>
                    <a:bodyPr/>
                    <a:lstStyle/>
                    <a:p>
                      <a:r>
                        <a:rPr lang="en-ZA" b="1" dirty="0">
                          <a:solidFill>
                            <a:schemeClr val="tx1"/>
                          </a:solidFill>
                        </a:rPr>
                        <a:t>Affordable energy</a:t>
                      </a:r>
                    </a:p>
                  </a:txBody>
                  <a:tcPr anchor="ctr">
                    <a:lnR w="12700" cap="flat" cmpd="sng" algn="ctr">
                      <a:solidFill>
                        <a:schemeClr val="bg1"/>
                      </a:solidFill>
                      <a:prstDash val="solid"/>
                      <a:round/>
                      <a:headEnd type="none" w="med" len="med"/>
                      <a:tailEnd type="none" w="med" len="med"/>
                    </a:lnR>
                    <a:solidFill>
                      <a:schemeClr val="accent2">
                        <a:lumMod val="20000"/>
                        <a:lumOff val="80000"/>
                      </a:schemeClr>
                    </a:solidFill>
                  </a:tcPr>
                </a:tc>
                <a:tc vMerge="1">
                  <a:txBody>
                    <a:bodyPr/>
                    <a:lstStyle/>
                    <a:p>
                      <a:endParaRPr lang="en-ZA" sz="1800" b="0" i="0" u="none" strike="noStrike" kern="1200" baseline="0" dirty="0">
                        <a:solidFill>
                          <a:schemeClr val="dk1"/>
                        </a:solidFill>
                        <a:latin typeface="+mn-lt"/>
                        <a:ea typeface="+mn-ea"/>
                        <a:cs typeface="+mn-cs"/>
                      </a:endParaRPr>
                    </a:p>
                    <a:p>
                      <a:r>
                        <a:rPr lang="en-US" sz="1800" b="0" i="0" u="none" strike="noStrike" kern="1200" baseline="0" dirty="0">
                          <a:solidFill>
                            <a:schemeClr val="dk1"/>
                          </a:solidFill>
                          <a:latin typeface="+mn-lt"/>
                          <a:ea typeface="+mn-ea"/>
                          <a:cs typeface="+mn-cs"/>
                        </a:rPr>
                        <a:t>access to environmentally sound energy, and enhancing environmental sustainability </a:t>
                      </a:r>
                      <a:endParaRPr lang="en-ZA" b="1"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0748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77B8348-52C0-26BD-D4D9-742D7DDA309E}"/>
              </a:ext>
            </a:extLst>
          </p:cNvPr>
          <p:cNvSpPr txBox="1"/>
          <p:nvPr/>
        </p:nvSpPr>
        <p:spPr>
          <a:xfrm>
            <a:off x="1467121" y="165863"/>
            <a:ext cx="8847279"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Arial"/>
                <a:ea typeface="Calibri" panose="020F0502020204030204" pitchFamily="34" charset="0"/>
                <a:cs typeface="Arial"/>
              </a:rPr>
              <a:t>Slide 5: Transformation and Development Impacts … </a:t>
            </a:r>
            <a:endParaRPr lang="en-BE" dirty="0"/>
          </a:p>
        </p:txBody>
      </p:sp>
      <p:sp>
        <p:nvSpPr>
          <p:cNvPr id="9" name="TextBox 8">
            <a:extLst>
              <a:ext uri="{FF2B5EF4-FFF2-40B4-BE49-F238E27FC236}">
                <a16:creationId xmlns:a16="http://schemas.microsoft.com/office/drawing/2014/main" id="{BEC0081D-9BAE-6848-BB9A-0DF4FA55D268}"/>
              </a:ext>
            </a:extLst>
          </p:cNvPr>
          <p:cNvSpPr txBox="1"/>
          <p:nvPr/>
        </p:nvSpPr>
        <p:spPr>
          <a:xfrm>
            <a:off x="1282390" y="2430966"/>
            <a:ext cx="184731" cy="369332"/>
          </a:xfrm>
          <a:prstGeom prst="rect">
            <a:avLst/>
          </a:prstGeom>
          <a:noFill/>
        </p:spPr>
        <p:txBody>
          <a:bodyPr wrap="none" rtlCol="0">
            <a:spAutoFit/>
          </a:bodyPr>
          <a:lstStyle/>
          <a:p>
            <a:endParaRPr lang="en-BE"/>
          </a:p>
        </p:txBody>
      </p:sp>
      <p:sp>
        <p:nvSpPr>
          <p:cNvPr id="10" name="TextBox 9">
            <a:extLst>
              <a:ext uri="{FF2B5EF4-FFF2-40B4-BE49-F238E27FC236}">
                <a16:creationId xmlns:a16="http://schemas.microsoft.com/office/drawing/2014/main" id="{67137C98-5439-498E-40B2-E2395539D5FD}"/>
              </a:ext>
            </a:extLst>
          </p:cNvPr>
          <p:cNvSpPr txBox="1"/>
          <p:nvPr/>
        </p:nvSpPr>
        <p:spPr>
          <a:xfrm>
            <a:off x="1467121" y="627528"/>
            <a:ext cx="10105175" cy="369332"/>
          </a:xfrm>
          <a:prstGeom prst="rect">
            <a:avLst/>
          </a:prstGeom>
          <a:noFill/>
        </p:spPr>
        <p:txBody>
          <a:bodyPr wrap="square" lIns="91440" tIns="45720" rIns="91440" bIns="45720" rtlCol="0" anchor="t">
            <a:spAutoFit/>
          </a:bodyPr>
          <a:lstStyle/>
          <a:p>
            <a:pPr marL="270510">
              <a:tabLst>
                <a:tab pos="540385" algn="l"/>
              </a:tabLst>
            </a:pPr>
            <a:r>
              <a:rPr lang="en-GB" b="1" dirty="0">
                <a:solidFill>
                  <a:srgbClr val="FF0000"/>
                </a:solidFill>
                <a:ea typeface="+mn-lt"/>
                <a:cs typeface="+mn-lt"/>
              </a:rPr>
              <a:t>Objective: To help establish links to the broader/global context of the SDGs</a:t>
            </a:r>
            <a:endParaRPr lang="en-GB" b="1" dirty="0">
              <a:solidFill>
                <a:srgbClr val="FF0000"/>
              </a:solidFill>
              <a:ea typeface="+mn-lt"/>
              <a:cs typeface="Calibri"/>
            </a:endParaRPr>
          </a:p>
        </p:txBody>
      </p:sp>
      <p:graphicFrame>
        <p:nvGraphicFramePr>
          <p:cNvPr id="8" name="Table 4">
            <a:extLst>
              <a:ext uri="{FF2B5EF4-FFF2-40B4-BE49-F238E27FC236}">
                <a16:creationId xmlns:a16="http://schemas.microsoft.com/office/drawing/2014/main" id="{0B40B5B2-84E9-9748-4DDD-ACCB03893A24}"/>
              </a:ext>
            </a:extLst>
          </p:cNvPr>
          <p:cNvGraphicFramePr>
            <a:graphicFrameLocks noGrp="1"/>
          </p:cNvGraphicFramePr>
          <p:nvPr>
            <p:extLst>
              <p:ext uri="{D42A27DB-BD31-4B8C-83A1-F6EECF244321}">
                <p14:modId xmlns:p14="http://schemas.microsoft.com/office/powerpoint/2010/main" val="3198916468"/>
              </p:ext>
            </p:extLst>
          </p:nvPr>
        </p:nvGraphicFramePr>
        <p:xfrm>
          <a:off x="333693" y="1379856"/>
          <a:ext cx="11547935" cy="4512046"/>
        </p:xfrm>
        <a:graphic>
          <a:graphicData uri="http://schemas.openxmlformats.org/drawingml/2006/table">
            <a:tbl>
              <a:tblPr firstRow="1" bandRow="1">
                <a:tableStyleId>{5C22544A-7EE6-4342-B048-85BDC9FD1C3A}</a:tableStyleId>
              </a:tblPr>
              <a:tblGrid>
                <a:gridCol w="804001">
                  <a:extLst>
                    <a:ext uri="{9D8B030D-6E8A-4147-A177-3AD203B41FA5}">
                      <a16:colId xmlns:a16="http://schemas.microsoft.com/office/drawing/2014/main" val="20000"/>
                    </a:ext>
                  </a:extLst>
                </a:gridCol>
                <a:gridCol w="3880177">
                  <a:extLst>
                    <a:ext uri="{9D8B030D-6E8A-4147-A177-3AD203B41FA5}">
                      <a16:colId xmlns:a16="http://schemas.microsoft.com/office/drawing/2014/main" val="20001"/>
                    </a:ext>
                  </a:extLst>
                </a:gridCol>
                <a:gridCol w="6863757">
                  <a:extLst>
                    <a:ext uri="{9D8B030D-6E8A-4147-A177-3AD203B41FA5}">
                      <a16:colId xmlns:a16="http://schemas.microsoft.com/office/drawing/2014/main" val="20002"/>
                    </a:ext>
                  </a:extLst>
                </a:gridCol>
              </a:tblGrid>
              <a:tr h="329950">
                <a:tc>
                  <a:txBody>
                    <a:bodyPr/>
                    <a:lstStyle/>
                    <a:p>
                      <a:r>
                        <a:rPr lang="en-ZA" sz="1800" b="1" dirty="0">
                          <a:solidFill>
                            <a:schemeClr val="tx1"/>
                          </a:solidFill>
                        </a:rPr>
                        <a:t>#</a:t>
                      </a:r>
                    </a:p>
                  </a:txBody>
                  <a:tcPr>
                    <a:solidFill>
                      <a:schemeClr val="accent2">
                        <a:lumMod val="20000"/>
                        <a:lumOff val="80000"/>
                      </a:schemeClr>
                    </a:solidFill>
                  </a:tcPr>
                </a:tc>
                <a:tc>
                  <a:txBody>
                    <a:bodyPr/>
                    <a:lstStyle/>
                    <a:p>
                      <a:r>
                        <a:rPr lang="en-ZA" sz="1800" b="1" dirty="0">
                          <a:solidFill>
                            <a:schemeClr val="tx1"/>
                          </a:solidFill>
                        </a:rPr>
                        <a:t>SDG</a:t>
                      </a:r>
                    </a:p>
                  </a:txBody>
                  <a:tcPr>
                    <a:solidFill>
                      <a:schemeClr val="accent2">
                        <a:lumMod val="20000"/>
                        <a:lumOff val="80000"/>
                      </a:schemeClr>
                    </a:solidFill>
                  </a:tcPr>
                </a:tc>
                <a:tc>
                  <a:txBody>
                    <a:bodyPr/>
                    <a:lstStyle/>
                    <a:p>
                      <a:r>
                        <a:rPr lang="en-ZA" sz="1800" b="1" dirty="0">
                          <a:solidFill>
                            <a:schemeClr val="tx1"/>
                          </a:solidFill>
                        </a:rPr>
                        <a:t>INSTRUMENT AND PURPOSE</a:t>
                      </a:r>
                    </a:p>
                  </a:txBody>
                  <a:tcPr>
                    <a:solidFill>
                      <a:schemeClr val="accent2">
                        <a:lumMod val="20000"/>
                        <a:lumOff val="80000"/>
                      </a:schemeClr>
                    </a:solidFill>
                  </a:tcPr>
                </a:tc>
                <a:extLst>
                  <a:ext uri="{0D108BD9-81ED-4DB2-BD59-A6C34878D82A}">
                    <a16:rowId xmlns:a16="http://schemas.microsoft.com/office/drawing/2014/main" val="10000"/>
                  </a:ext>
                </a:extLst>
              </a:tr>
              <a:tr h="2227163">
                <a:tc>
                  <a:txBody>
                    <a:bodyPr/>
                    <a:lstStyle/>
                    <a:p>
                      <a:r>
                        <a:rPr lang="en-ZA" sz="1800" b="1" dirty="0">
                          <a:solidFill>
                            <a:schemeClr val="tx1"/>
                          </a:solidFill>
                        </a:rPr>
                        <a:t>8</a:t>
                      </a:r>
                    </a:p>
                  </a:txBody>
                  <a:tcPr>
                    <a:solidFill>
                      <a:schemeClr val="accent2">
                        <a:lumMod val="20000"/>
                        <a:lumOff val="80000"/>
                      </a:schemeClr>
                    </a:solidFill>
                  </a:tcPr>
                </a:tc>
                <a:tc>
                  <a:txBody>
                    <a:bodyPr/>
                    <a:lstStyle/>
                    <a:p>
                      <a:r>
                        <a:rPr lang="en-ZA" sz="1800" b="1" dirty="0">
                          <a:solidFill>
                            <a:schemeClr val="tx1"/>
                          </a:solidFill>
                        </a:rPr>
                        <a:t>Decent Work And Economic Growth</a:t>
                      </a:r>
                    </a:p>
                  </a:txBody>
                  <a:tcPr>
                    <a:solidFill>
                      <a:schemeClr val="accent2">
                        <a:lumMod val="20000"/>
                        <a:lumOff val="80000"/>
                      </a:schemeClr>
                    </a:solidFill>
                  </a:tcPr>
                </a:tc>
                <a:tc>
                  <a:txBody>
                    <a:bodyPr/>
                    <a:lstStyle/>
                    <a:p>
                      <a:pPr algn="just"/>
                      <a:r>
                        <a:rPr lang="en-US" sz="1800" b="1" i="0" u="none" strike="noStrike" kern="1200" baseline="0" dirty="0">
                          <a:solidFill>
                            <a:schemeClr val="dk1"/>
                          </a:solidFill>
                          <a:highlight>
                            <a:srgbClr val="FFFF00"/>
                          </a:highlight>
                          <a:latin typeface="+mn-lt"/>
                          <a:ea typeface="+mn-ea"/>
                          <a:cs typeface="+mn-cs"/>
                        </a:rPr>
                        <a:t>NDP5:</a:t>
                      </a:r>
                      <a:r>
                        <a:rPr lang="en-US" sz="1800" b="1" i="0" u="none" strike="noStrike" kern="1200" baseline="0" dirty="0">
                          <a:solidFill>
                            <a:schemeClr val="dk1"/>
                          </a:solidFill>
                          <a:latin typeface="+mn-lt"/>
                          <a:ea typeface="+mn-ea"/>
                          <a:cs typeface="+mn-cs"/>
                        </a:rPr>
                        <a:t> Has four (4) pillars </a:t>
                      </a:r>
                      <a:r>
                        <a:rPr lang="en-US" sz="1800" b="1" i="0" u="sng" strike="noStrike" kern="1200" baseline="0" dirty="0">
                          <a:solidFill>
                            <a:schemeClr val="dk1"/>
                          </a:solidFill>
                          <a:latin typeface="+mn-lt"/>
                          <a:ea typeface="+mn-ea"/>
                          <a:cs typeface="+mn-cs"/>
                        </a:rPr>
                        <a:t>economic progression</a:t>
                      </a:r>
                      <a:r>
                        <a:rPr lang="en-US" sz="1800" b="1" i="0" u="none" strike="noStrike" kern="1200" baseline="0" dirty="0">
                          <a:solidFill>
                            <a:schemeClr val="dk1"/>
                          </a:solidFill>
                          <a:latin typeface="+mn-lt"/>
                          <a:ea typeface="+mn-ea"/>
                          <a:cs typeface="+mn-cs"/>
                        </a:rPr>
                        <a:t>, </a:t>
                      </a:r>
                      <a:r>
                        <a:rPr lang="en-US" sz="1800" b="1" i="0" u="sng" strike="noStrike" kern="1200" baseline="0" dirty="0">
                          <a:solidFill>
                            <a:schemeClr val="dk1"/>
                          </a:solidFill>
                          <a:latin typeface="+mn-lt"/>
                          <a:ea typeface="+mn-ea"/>
                          <a:cs typeface="+mn-cs"/>
                        </a:rPr>
                        <a:t>social transformation</a:t>
                      </a:r>
                      <a:r>
                        <a:rPr lang="en-US" sz="1800" b="1" i="0" u="none" strike="noStrike" kern="1200" baseline="0" dirty="0">
                          <a:solidFill>
                            <a:schemeClr val="dk1"/>
                          </a:solidFill>
                          <a:latin typeface="+mn-lt"/>
                          <a:ea typeface="+mn-ea"/>
                          <a:cs typeface="+mn-cs"/>
                        </a:rPr>
                        <a:t>, </a:t>
                      </a:r>
                      <a:r>
                        <a:rPr lang="en-US" sz="1800" b="1" i="0" u="sng" strike="noStrike" kern="1200" baseline="0" dirty="0">
                          <a:solidFill>
                            <a:schemeClr val="dk1"/>
                          </a:solidFill>
                          <a:latin typeface="+mn-lt"/>
                          <a:ea typeface="+mn-ea"/>
                          <a:cs typeface="+mn-cs"/>
                        </a:rPr>
                        <a:t>environmental sustainability </a:t>
                      </a:r>
                      <a:r>
                        <a:rPr lang="en-US" sz="1800" b="1" i="0" u="none" strike="noStrike" kern="1200" baseline="0" dirty="0">
                          <a:solidFill>
                            <a:schemeClr val="dk1"/>
                          </a:solidFill>
                          <a:latin typeface="+mn-lt"/>
                          <a:ea typeface="+mn-ea"/>
                          <a:cs typeface="+mn-cs"/>
                        </a:rPr>
                        <a:t>and </a:t>
                      </a:r>
                      <a:r>
                        <a:rPr lang="en-US" sz="1800" b="1" i="0" u="sng" strike="noStrike" kern="1200" baseline="0" dirty="0">
                          <a:solidFill>
                            <a:schemeClr val="dk1"/>
                          </a:solidFill>
                          <a:latin typeface="+mn-lt"/>
                          <a:ea typeface="+mn-ea"/>
                          <a:cs typeface="+mn-cs"/>
                        </a:rPr>
                        <a:t>good governance</a:t>
                      </a:r>
                      <a:r>
                        <a:rPr lang="en-ZA" sz="1800" b="1" i="0" u="none" strike="noStrike" kern="1200" baseline="0" dirty="0">
                          <a:solidFill>
                            <a:schemeClr val="dk1"/>
                          </a:solidFill>
                          <a:latin typeface="+mn-lt"/>
                          <a:ea typeface="+mn-ea"/>
                          <a:cs typeface="+mn-cs"/>
                        </a:rPr>
                        <a:t>.</a:t>
                      </a:r>
                    </a:p>
                    <a:p>
                      <a:pPr algn="just"/>
                      <a:endParaRPr lang="en-ZA" sz="1800" b="1" i="0" u="none" strike="noStrike" kern="1200" baseline="0" dirty="0">
                        <a:solidFill>
                          <a:schemeClr val="dk1"/>
                        </a:solidFill>
                        <a:latin typeface="+mn-lt"/>
                        <a:ea typeface="+mn-ea"/>
                        <a:cs typeface="+mn-cs"/>
                      </a:endParaRPr>
                    </a:p>
                    <a:p>
                      <a:pPr algn="just"/>
                      <a:r>
                        <a:rPr lang="en-ZA" sz="1800" b="1" i="0" u="none" strike="noStrike" kern="1200" baseline="0" dirty="0">
                          <a:solidFill>
                            <a:schemeClr val="dk1"/>
                          </a:solidFill>
                          <a:latin typeface="+mn-lt"/>
                          <a:ea typeface="+mn-ea"/>
                          <a:cs typeface="+mn-cs"/>
                        </a:rPr>
                        <a:t>Economic Progression:</a:t>
                      </a:r>
                      <a:r>
                        <a:rPr lang="en-US" sz="1800" b="0" i="0" u="none" strike="noStrike" kern="1200" baseline="0" dirty="0">
                          <a:solidFill>
                            <a:schemeClr val="dk1"/>
                          </a:solidFill>
                          <a:latin typeface="+mn-lt"/>
                          <a:ea typeface="+mn-ea"/>
                          <a:cs typeface="+mn-cs"/>
                        </a:rPr>
                        <a:t>diversify the economy from reliance on primary industries towards greater contribution of secondary and tertiary (less government services) industries </a:t>
                      </a:r>
                      <a:r>
                        <a:rPr lang="en-ZA" sz="1800" b="0" i="0" u="none" strike="noStrike" kern="1200" baseline="0" dirty="0">
                          <a:solidFill>
                            <a:schemeClr val="dk1"/>
                          </a:solidFill>
                          <a:latin typeface="+mn-lt"/>
                          <a:ea typeface="+mn-ea"/>
                          <a:cs typeface="+mn-cs"/>
                        </a:rPr>
                        <a:t>to GDP.</a:t>
                      </a:r>
                      <a:endParaRPr lang="en-ZA" sz="1800" b="1" i="0" u="none" strike="noStrike" kern="1200" baseline="0" dirty="0">
                        <a:solidFill>
                          <a:schemeClr val="dk1"/>
                        </a:solidFill>
                        <a:latin typeface="+mn-lt"/>
                        <a:ea typeface="+mn-ea"/>
                        <a:cs typeface="+mn-cs"/>
                      </a:endParaRPr>
                    </a:p>
                  </a:txBody>
                  <a:tcPr>
                    <a:solidFill>
                      <a:schemeClr val="accent2">
                        <a:lumMod val="20000"/>
                        <a:lumOff val="80000"/>
                      </a:schemeClr>
                    </a:solidFill>
                  </a:tcPr>
                </a:tc>
                <a:extLst>
                  <a:ext uri="{0D108BD9-81ED-4DB2-BD59-A6C34878D82A}">
                    <a16:rowId xmlns:a16="http://schemas.microsoft.com/office/drawing/2014/main" val="10001"/>
                  </a:ext>
                </a:extLst>
              </a:tr>
              <a:tr h="1919123">
                <a:tc>
                  <a:txBody>
                    <a:bodyPr/>
                    <a:lstStyle/>
                    <a:p>
                      <a:r>
                        <a:rPr lang="en-ZA" sz="1800" b="1" dirty="0">
                          <a:solidFill>
                            <a:schemeClr val="tx1"/>
                          </a:solidFill>
                        </a:rPr>
                        <a:t>9</a:t>
                      </a:r>
                    </a:p>
                  </a:txBody>
                  <a:tcPr>
                    <a:solidFill>
                      <a:schemeClr val="accent2">
                        <a:lumMod val="20000"/>
                        <a:lumOff val="80000"/>
                      </a:schemeClr>
                    </a:solidFill>
                  </a:tcPr>
                </a:tc>
                <a:tc>
                  <a:txBody>
                    <a:bodyPr/>
                    <a:lstStyle/>
                    <a:p>
                      <a:r>
                        <a:rPr lang="en-ZA" sz="1800" b="1" dirty="0">
                          <a:solidFill>
                            <a:schemeClr val="tx1"/>
                          </a:solidFill>
                        </a:rPr>
                        <a:t>Industry, Innovation And Infrastructure</a:t>
                      </a:r>
                    </a:p>
                  </a:txBody>
                  <a:tcPr>
                    <a:solidFill>
                      <a:schemeClr val="accent2">
                        <a:lumMod val="20000"/>
                        <a:lumOff val="80000"/>
                      </a:schemeClr>
                    </a:solidFill>
                  </a:tcPr>
                </a:tc>
                <a:tc>
                  <a:txBody>
                    <a:bodyPr/>
                    <a:lstStyle/>
                    <a:p>
                      <a:r>
                        <a:rPr lang="en-ZA" sz="1800" b="1" dirty="0">
                          <a:solidFill>
                            <a:schemeClr val="tx1"/>
                          </a:solidFill>
                          <a:highlight>
                            <a:srgbClr val="FFFF00"/>
                          </a:highlight>
                        </a:rPr>
                        <a:t>National Infrastructure Strategy (Draft)</a:t>
                      </a:r>
                    </a:p>
                    <a:p>
                      <a:endParaRPr lang="en-ZA" sz="1800" b="1" dirty="0">
                        <a:solidFill>
                          <a:schemeClr val="tx1"/>
                        </a:solidFill>
                      </a:endParaRPr>
                    </a:p>
                    <a:p>
                      <a:pPr algn="just"/>
                      <a:r>
                        <a:rPr lang="en-ZA" sz="1800" b="1" dirty="0">
                          <a:solidFill>
                            <a:schemeClr val="tx1"/>
                          </a:solidFill>
                          <a:highlight>
                            <a:srgbClr val="FFFF00"/>
                          </a:highlight>
                        </a:rPr>
                        <a:t>STI Policy Objective 8: </a:t>
                      </a:r>
                      <a:r>
                        <a:rPr lang="en-ZA" sz="1800" b="0" i="0" u="none" strike="noStrike" kern="1200" baseline="0" dirty="0">
                          <a:solidFill>
                            <a:schemeClr val="tx1"/>
                          </a:solidFill>
                          <a:highlight>
                            <a:srgbClr val="FFFF00"/>
                          </a:highlight>
                          <a:latin typeface="+mn-lt"/>
                          <a:ea typeface="+mn-ea"/>
                          <a:cs typeface="+mn-cs"/>
                        </a:rPr>
                        <a:t> </a:t>
                      </a:r>
                      <a:r>
                        <a:rPr lang="en-US" sz="1800" b="0" i="0" u="none" strike="noStrike" baseline="0" dirty="0">
                          <a:solidFill>
                            <a:schemeClr val="tx1"/>
                          </a:solidFill>
                        </a:rPr>
                        <a:t>To improve research and innovation infrastructure provision </a:t>
                      </a:r>
                      <a:endParaRPr lang="en-ZA" sz="1800" b="1"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05339748"/>
      </p:ext>
    </p:extLst>
  </p:cSld>
  <p:clrMapOvr>
    <a:masterClrMapping/>
  </p:clrMapOvr>
</p:sld>
</file>

<file path=ppt/theme/theme1.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4F38A0555DA42B888A814F7B747C8" ma:contentTypeVersion="2" ma:contentTypeDescription="Create a new document." ma:contentTypeScope="" ma:versionID="b01063b2a0cf328875b82a6d7076f95e">
  <xsd:schema xmlns:xsd="http://www.w3.org/2001/XMLSchema" xmlns:xs="http://www.w3.org/2001/XMLSchema" xmlns:p="http://schemas.microsoft.com/office/2006/metadata/properties" xmlns:ns1="http://schemas.microsoft.com/sharepoint/v3" xmlns:ns2="e04c153b-a11c-455a-abac-fd2056ff5725" targetNamespace="http://schemas.microsoft.com/office/2006/metadata/properties" ma:root="true" ma:fieldsID="df50995ac62259e20dd519ef8939a6e8" ns1:_="" ns2:_="">
    <xsd:import namespace="http://schemas.microsoft.com/sharepoint/v3"/>
    <xsd:import namespace="e04c153b-a11c-455a-abac-fd2056ff572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4c153b-a11c-455a-abac-fd2056ff572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3B800A-7B9F-4A79-929B-9CAD49D97F19}"/>
</file>

<file path=customXml/itemProps2.xml><?xml version="1.0" encoding="utf-8"?>
<ds:datastoreItem xmlns:ds="http://schemas.openxmlformats.org/officeDocument/2006/customXml" ds:itemID="{1932C5DF-A027-43D2-A7E5-0581C65BC1EF}"/>
</file>

<file path=customXml/itemProps3.xml><?xml version="1.0" encoding="utf-8"?>
<ds:datastoreItem xmlns:ds="http://schemas.openxmlformats.org/officeDocument/2006/customXml" ds:itemID="{F9398960-6A84-4395-BF28-D8FABAF336EC}"/>
</file>

<file path=docProps/app.xml><?xml version="1.0" encoding="utf-8"?>
<Properties xmlns="http://schemas.openxmlformats.org/officeDocument/2006/extended-properties" xmlns:vt="http://schemas.openxmlformats.org/officeDocument/2006/docPropsVTypes">
  <TotalTime>1075</TotalTime>
  <Words>1267</Words>
  <Application>Microsoft Macintosh PowerPoint</Application>
  <PresentationFormat>Widescreen</PresentationFormat>
  <Paragraphs>128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Fira Sans</vt:lpstr>
      <vt:lpstr>Symbol</vt:lpstr>
      <vt:lpstr>Wingdings</vt:lpstr>
      <vt:lpstr>2_Thème Office</vt:lpstr>
      <vt:lpstr>  MUTUAL LEARNING EXERCISE  ON R&amp;I STRATEGIES AND POLICIES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GOPA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Barth, Caroline</dc:creator>
  <cp:lastModifiedBy>Alessandro Bello</cp:lastModifiedBy>
  <cp:revision>371</cp:revision>
  <dcterms:created xsi:type="dcterms:W3CDTF">2021-05-03T08:54:49Z</dcterms:created>
  <dcterms:modified xsi:type="dcterms:W3CDTF">2023-02-14T10:13:00Z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0x010100E6C4F38A0555DA42B888A814F7B747C8</vt:lpwstr>
  </property>
</Properties>
</file>