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5"/>
  </p:notesMasterIdLst>
  <p:sldIdLst>
    <p:sldId id="283" r:id="rId5"/>
    <p:sldId id="306" r:id="rId6"/>
    <p:sldId id="308" r:id="rId7"/>
    <p:sldId id="317" r:id="rId8"/>
    <p:sldId id="309" r:id="rId9"/>
    <p:sldId id="312" r:id="rId10"/>
    <p:sldId id="318" r:id="rId11"/>
    <p:sldId id="311" r:id="rId12"/>
    <p:sldId id="313" r:id="rId13"/>
    <p:sldId id="319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taur, Laure" initials="DL" lastIdx="4" clrIdx="0">
    <p:extLst>
      <p:ext uri="{19B8F6BF-5375-455C-9EA6-DF929625EA0E}">
        <p15:presenceInfo xmlns:p15="http://schemas.microsoft.com/office/powerpoint/2012/main" userId="S-1-5-21-1229272821-1957994488-839522115-395584" providerId="AD"/>
      </p:ext>
    </p:extLst>
  </p:cmAuthor>
  <p:cmAuthor id="2" name="Ahmed M Elmouna" initials="AME" lastIdx="2" clrIdx="1">
    <p:extLst>
      <p:ext uri="{19B8F6BF-5375-455C-9EA6-DF929625EA0E}">
        <p15:presenceInfo xmlns:p15="http://schemas.microsoft.com/office/powerpoint/2012/main" userId="Ahmed M Elmou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4814"/>
    <a:srgbClr val="EBEEF8"/>
    <a:srgbClr val="D2DFF0"/>
    <a:srgbClr val="F7931D"/>
    <a:srgbClr val="EBEEF7"/>
    <a:srgbClr val="5488C7"/>
    <a:srgbClr val="FFFFFF"/>
    <a:srgbClr val="FED304"/>
    <a:srgbClr val="AFCA0B"/>
    <a:srgbClr val="DE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2"/>
  </p:normalViewPr>
  <p:slideViewPr>
    <p:cSldViewPr snapToGrid="0">
      <p:cViewPr varScale="1">
        <p:scale>
          <a:sx n="116" d="100"/>
          <a:sy n="116" d="100"/>
        </p:scale>
        <p:origin x="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DB4E1-EAA7-44CD-94DD-09BFA930FB4A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80CE911-71E6-4723-9E9C-E98C2CBF6370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2400" b="1" dirty="0">
              <a:solidFill>
                <a:schemeClr val="tx1"/>
              </a:solidFill>
            </a:rPr>
            <a:t>Industries</a:t>
          </a:r>
        </a:p>
      </dgm:t>
    </dgm:pt>
    <dgm:pt modelId="{DED760C3-F4E4-4BED-B66D-713ED3B544F8}" type="parTrans" cxnId="{DDD6E56B-7502-4B44-95FE-E21DC68B0032}">
      <dgm:prSet/>
      <dgm:spPr/>
      <dgm:t>
        <a:bodyPr/>
        <a:lstStyle/>
        <a:p>
          <a:endParaRPr lang="fr-FR"/>
        </a:p>
      </dgm:t>
    </dgm:pt>
    <dgm:pt modelId="{7F37AB78-D202-48CC-9EE8-D75FD458490E}" type="sibTrans" cxnId="{DDD6E56B-7502-4B44-95FE-E21DC68B0032}">
      <dgm:prSet/>
      <dgm:spPr/>
      <dgm:t>
        <a:bodyPr/>
        <a:lstStyle/>
        <a:p>
          <a:endParaRPr lang="fr-FR"/>
        </a:p>
      </dgm:t>
    </dgm:pt>
    <dgm:pt modelId="{F44B6D2C-D586-484D-A3A3-DA4C050DD266}">
      <dgm:prSet phldrT="[Texte]" custT="1"/>
      <dgm:spPr/>
      <dgm:t>
        <a:bodyPr/>
        <a:lstStyle/>
        <a:p>
          <a:r>
            <a:rPr lang="en-US" sz="2400" b="1" noProof="0" dirty="0">
              <a:solidFill>
                <a:srgbClr val="C44814"/>
              </a:solidFill>
            </a:rPr>
            <a:t>Funding  of R&amp;I</a:t>
          </a:r>
        </a:p>
      </dgm:t>
    </dgm:pt>
    <dgm:pt modelId="{09DC1A11-D1C1-4C92-8CF6-CC01F0760A48}" type="parTrans" cxnId="{7DCB0097-D5B4-471C-A345-63AC54F2F86B}">
      <dgm:prSet/>
      <dgm:spPr/>
      <dgm:t>
        <a:bodyPr/>
        <a:lstStyle/>
        <a:p>
          <a:endParaRPr lang="fr-FR"/>
        </a:p>
      </dgm:t>
    </dgm:pt>
    <dgm:pt modelId="{1B9EE7AE-B2E8-4CA3-9B93-80943EB5E657}" type="sibTrans" cxnId="{7DCB0097-D5B4-471C-A345-63AC54F2F86B}">
      <dgm:prSet/>
      <dgm:spPr/>
      <dgm:t>
        <a:bodyPr/>
        <a:lstStyle/>
        <a:p>
          <a:endParaRPr lang="fr-FR"/>
        </a:p>
      </dgm:t>
    </dgm:pt>
    <dgm:pt modelId="{A37D5107-63D4-415F-932F-1B5C36E3077A}">
      <dgm:prSet phldrT="[Texte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noProof="0" dirty="0"/>
            <a:t>Other Ministries</a:t>
          </a:r>
        </a:p>
      </dgm:t>
    </dgm:pt>
    <dgm:pt modelId="{00A5AB2F-E93D-4086-A083-1C4D85F1DAE9}" type="parTrans" cxnId="{A9763BFC-866F-4162-AA1D-A08E048E2764}">
      <dgm:prSet/>
      <dgm:spPr/>
      <dgm:t>
        <a:bodyPr/>
        <a:lstStyle/>
        <a:p>
          <a:endParaRPr lang="fr-FR"/>
        </a:p>
      </dgm:t>
    </dgm:pt>
    <dgm:pt modelId="{639369AE-F11B-4F3C-A6AF-78173C125402}" type="sibTrans" cxnId="{A9763BFC-866F-4162-AA1D-A08E048E2764}">
      <dgm:prSet/>
      <dgm:spPr/>
      <dgm:t>
        <a:bodyPr/>
        <a:lstStyle/>
        <a:p>
          <a:endParaRPr lang="fr-FR"/>
        </a:p>
      </dgm:t>
    </dgm:pt>
    <dgm:pt modelId="{5735B1BF-1FBD-41B8-A000-99DE9601010E}">
      <dgm:prSet phldrT="[Texte]" custT="1"/>
      <dgm:spPr/>
      <dgm:t>
        <a:bodyPr/>
        <a:lstStyle/>
        <a:p>
          <a:r>
            <a:rPr lang="fr-FR" sz="2400" dirty="0"/>
            <a:t> </a:t>
          </a:r>
          <a:r>
            <a:rPr lang="fr-FR" sz="2400" b="1" dirty="0"/>
            <a:t>Joint supervision of Institutions</a:t>
          </a:r>
        </a:p>
      </dgm:t>
    </dgm:pt>
    <dgm:pt modelId="{9C94F21E-3CB4-47DE-AE5E-9C929D776B03}" type="parTrans" cxnId="{43E76FD8-E0C6-4140-BC24-455363756930}">
      <dgm:prSet/>
      <dgm:spPr/>
      <dgm:t>
        <a:bodyPr/>
        <a:lstStyle/>
        <a:p>
          <a:endParaRPr lang="fr-FR"/>
        </a:p>
      </dgm:t>
    </dgm:pt>
    <dgm:pt modelId="{43EFD24E-7483-4B31-B704-64CA1BA602D5}" type="sibTrans" cxnId="{43E76FD8-E0C6-4140-BC24-455363756930}">
      <dgm:prSet/>
      <dgm:spPr/>
      <dgm:t>
        <a:bodyPr/>
        <a:lstStyle/>
        <a:p>
          <a:endParaRPr lang="fr-FR"/>
        </a:p>
      </dgm:t>
    </dgm:pt>
    <dgm:pt modelId="{011616DF-F1E7-4242-8387-3E0C73A40CA4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noProof="0" dirty="0"/>
            <a:t>Regional</a:t>
          </a:r>
        </a:p>
      </dgm:t>
    </dgm:pt>
    <dgm:pt modelId="{9363F1F9-F417-4238-A557-8855E5AB8898}" type="parTrans" cxnId="{99CCFBA4-7B49-4222-B7B3-53FBCAA1F552}">
      <dgm:prSet/>
      <dgm:spPr/>
      <dgm:t>
        <a:bodyPr/>
        <a:lstStyle/>
        <a:p>
          <a:endParaRPr lang="fr-FR"/>
        </a:p>
      </dgm:t>
    </dgm:pt>
    <dgm:pt modelId="{26E2C124-FD91-4B5B-9CF4-E7D5683FF12F}" type="sibTrans" cxnId="{99CCFBA4-7B49-4222-B7B3-53FBCAA1F552}">
      <dgm:prSet/>
      <dgm:spPr/>
      <dgm:t>
        <a:bodyPr/>
        <a:lstStyle/>
        <a:p>
          <a:endParaRPr lang="fr-FR"/>
        </a:p>
      </dgm:t>
    </dgm:pt>
    <dgm:pt modelId="{154FDF03-2E48-4EE3-8819-44FACBB345AF}">
      <dgm:prSet phldrT="[Texte]" custT="1"/>
      <dgm:spPr/>
      <dgm:t>
        <a:bodyPr/>
        <a:lstStyle/>
        <a:p>
          <a:r>
            <a:rPr lang="fr-FR" sz="2800" b="1" dirty="0" err="1">
              <a:solidFill>
                <a:schemeClr val="accent6"/>
              </a:solidFill>
            </a:rPr>
            <a:t>UfM</a:t>
          </a:r>
          <a:r>
            <a:rPr lang="fr-FR" sz="2800" b="1" dirty="0">
              <a:solidFill>
                <a:schemeClr val="accent6"/>
              </a:solidFill>
            </a:rPr>
            <a:t> R&amp;I</a:t>
          </a:r>
        </a:p>
      </dgm:t>
    </dgm:pt>
    <dgm:pt modelId="{904F8799-48B9-4FA0-983D-B74162329250}" type="parTrans" cxnId="{47BA93DC-1632-4792-983E-587971533871}">
      <dgm:prSet/>
      <dgm:spPr/>
      <dgm:t>
        <a:bodyPr/>
        <a:lstStyle/>
        <a:p>
          <a:endParaRPr lang="fr-FR"/>
        </a:p>
      </dgm:t>
    </dgm:pt>
    <dgm:pt modelId="{335C375F-0F42-410D-B10E-E6885D71257D}" type="sibTrans" cxnId="{47BA93DC-1632-4792-983E-587971533871}">
      <dgm:prSet/>
      <dgm:spPr/>
      <dgm:t>
        <a:bodyPr/>
        <a:lstStyle/>
        <a:p>
          <a:endParaRPr lang="fr-FR"/>
        </a:p>
      </dgm:t>
    </dgm:pt>
    <dgm:pt modelId="{1A0CFAEF-D35A-4D00-B127-20173FB3E578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b="1" dirty="0"/>
            <a:t>Civil Society</a:t>
          </a:r>
        </a:p>
      </dgm:t>
    </dgm:pt>
    <dgm:pt modelId="{521654D7-2BA2-496C-B3A1-47B2FB60A238}" type="parTrans" cxnId="{E7AE2ABC-139A-4C34-B9FC-293C45456276}">
      <dgm:prSet/>
      <dgm:spPr/>
      <dgm:t>
        <a:bodyPr/>
        <a:lstStyle/>
        <a:p>
          <a:endParaRPr lang="fr-FR"/>
        </a:p>
      </dgm:t>
    </dgm:pt>
    <dgm:pt modelId="{2888C3AB-E764-4E00-81E4-2866B412076A}" type="sibTrans" cxnId="{E7AE2ABC-139A-4C34-B9FC-293C45456276}">
      <dgm:prSet/>
      <dgm:spPr/>
      <dgm:t>
        <a:bodyPr/>
        <a:lstStyle/>
        <a:p>
          <a:endParaRPr lang="fr-FR"/>
        </a:p>
      </dgm:t>
    </dgm:pt>
    <dgm:pt modelId="{E5C27BD5-51EE-46A7-B109-C31BB0EB42BD}">
      <dgm:prSet phldrT="[Texte]" custT="1"/>
      <dgm:spPr/>
      <dgm:t>
        <a:bodyPr/>
        <a:lstStyle/>
        <a:p>
          <a:r>
            <a:rPr lang="fr-FR" sz="2800" b="1" dirty="0">
              <a:solidFill>
                <a:schemeClr val="accent6"/>
              </a:solidFill>
            </a:rPr>
            <a:t>5 plus 5 R&amp;I</a:t>
          </a:r>
        </a:p>
      </dgm:t>
    </dgm:pt>
    <dgm:pt modelId="{62163E9D-8EC7-4CEF-923B-CEC8C62D3B1D}" type="parTrans" cxnId="{17D8C1DA-D704-4F85-BBE4-57F3AD709F80}">
      <dgm:prSet/>
      <dgm:spPr/>
      <dgm:t>
        <a:bodyPr/>
        <a:lstStyle/>
        <a:p>
          <a:endParaRPr lang="fr-FR"/>
        </a:p>
      </dgm:t>
    </dgm:pt>
    <dgm:pt modelId="{B22119CE-2C83-437B-98BC-C34A74E145CF}" type="sibTrans" cxnId="{17D8C1DA-D704-4F85-BBE4-57F3AD709F80}">
      <dgm:prSet/>
      <dgm:spPr/>
      <dgm:t>
        <a:bodyPr/>
        <a:lstStyle/>
        <a:p>
          <a:endParaRPr lang="fr-FR"/>
        </a:p>
      </dgm:t>
    </dgm:pt>
    <dgm:pt modelId="{65509E6B-7D66-404A-8B9D-B41954F98A80}">
      <dgm:prSet phldrT="[Texte]"/>
      <dgm:spPr/>
      <dgm:t>
        <a:bodyPr/>
        <a:lstStyle/>
        <a:p>
          <a:endParaRPr lang="fr-FR" sz="1600" dirty="0"/>
        </a:p>
      </dgm:t>
    </dgm:pt>
    <dgm:pt modelId="{2685A989-627B-4E72-A6B0-E526C355F16A}" type="parTrans" cxnId="{0D47F946-1920-4F22-9851-1A30668A251D}">
      <dgm:prSet/>
      <dgm:spPr/>
      <dgm:t>
        <a:bodyPr/>
        <a:lstStyle/>
        <a:p>
          <a:endParaRPr lang="fr-FR"/>
        </a:p>
      </dgm:t>
    </dgm:pt>
    <dgm:pt modelId="{C45676E5-7E25-4412-8886-87DC6E6A41E4}" type="sibTrans" cxnId="{0D47F946-1920-4F22-9851-1A30668A251D}">
      <dgm:prSet/>
      <dgm:spPr/>
      <dgm:t>
        <a:bodyPr/>
        <a:lstStyle/>
        <a:p>
          <a:endParaRPr lang="fr-FR"/>
        </a:p>
      </dgm:t>
    </dgm:pt>
    <dgm:pt modelId="{41F67942-DE0B-4F76-83D1-A12C273F1286}">
      <dgm:prSet phldrT="[Texte]"/>
      <dgm:spPr/>
      <dgm:t>
        <a:bodyPr/>
        <a:lstStyle/>
        <a:p>
          <a:endParaRPr lang="fr-FR" sz="1600" dirty="0"/>
        </a:p>
      </dgm:t>
    </dgm:pt>
    <dgm:pt modelId="{E5D31128-096D-4E92-AC1F-7DFEA2BBFE9C}" type="parTrans" cxnId="{54248240-56BA-46DD-8B88-799B8F9E1E8E}">
      <dgm:prSet/>
      <dgm:spPr/>
      <dgm:t>
        <a:bodyPr/>
        <a:lstStyle/>
        <a:p>
          <a:endParaRPr lang="fr-FR"/>
        </a:p>
      </dgm:t>
    </dgm:pt>
    <dgm:pt modelId="{F4F0B7D5-C492-4CE7-AC45-F17567BEB460}" type="sibTrans" cxnId="{54248240-56BA-46DD-8B88-799B8F9E1E8E}">
      <dgm:prSet/>
      <dgm:spPr/>
      <dgm:t>
        <a:bodyPr/>
        <a:lstStyle/>
        <a:p>
          <a:endParaRPr lang="fr-FR"/>
        </a:p>
      </dgm:t>
    </dgm:pt>
    <dgm:pt modelId="{970408A7-F49D-4301-8AB3-6AD4E154825D}">
      <dgm:prSet phldrT="[Texte]" custT="1"/>
      <dgm:spPr/>
      <dgm:t>
        <a:bodyPr/>
        <a:lstStyle/>
        <a:p>
          <a:r>
            <a:rPr lang="fr-FR" sz="2400" b="1" dirty="0"/>
            <a:t>Joint </a:t>
          </a:r>
          <a:r>
            <a:rPr lang="en-US" sz="2400" b="1" noProof="0" dirty="0"/>
            <a:t>strategies</a:t>
          </a:r>
        </a:p>
      </dgm:t>
    </dgm:pt>
    <dgm:pt modelId="{B4948EB9-6402-4FB1-9BB1-0628AFAF78A7}" type="parTrans" cxnId="{5227B3D3-891B-4567-B6DC-C6873A5A5E48}">
      <dgm:prSet/>
      <dgm:spPr/>
      <dgm:t>
        <a:bodyPr/>
        <a:lstStyle/>
        <a:p>
          <a:endParaRPr lang="fr-FR"/>
        </a:p>
      </dgm:t>
    </dgm:pt>
    <dgm:pt modelId="{9E068306-72EA-45CC-A2B9-29858D225428}" type="sibTrans" cxnId="{5227B3D3-891B-4567-B6DC-C6873A5A5E48}">
      <dgm:prSet/>
      <dgm:spPr/>
      <dgm:t>
        <a:bodyPr/>
        <a:lstStyle/>
        <a:p>
          <a:endParaRPr lang="fr-FR"/>
        </a:p>
      </dgm:t>
    </dgm:pt>
    <dgm:pt modelId="{62F4C837-84D7-4F2C-A193-659734D0B02E}">
      <dgm:prSet phldrT="[Texte]" custT="1"/>
      <dgm:spPr/>
      <dgm:t>
        <a:bodyPr/>
        <a:lstStyle/>
        <a:p>
          <a:r>
            <a:rPr lang="fr-FR" sz="2800" b="1" dirty="0">
              <a:solidFill>
                <a:schemeClr val="accent6"/>
              </a:solidFill>
            </a:rPr>
            <a:t>FASRC</a:t>
          </a:r>
        </a:p>
      </dgm:t>
    </dgm:pt>
    <dgm:pt modelId="{C3041737-B3AE-4E50-B543-B0FF1E7451F5}" type="parTrans" cxnId="{C58597F7-19F8-48C8-AE1F-EAE205B590B6}">
      <dgm:prSet/>
      <dgm:spPr/>
      <dgm:t>
        <a:bodyPr/>
        <a:lstStyle/>
        <a:p>
          <a:endParaRPr lang="fr-FR"/>
        </a:p>
      </dgm:t>
    </dgm:pt>
    <dgm:pt modelId="{3DC9DF7A-E909-407A-B770-924B678817A0}" type="sibTrans" cxnId="{C58597F7-19F8-48C8-AE1F-EAE205B590B6}">
      <dgm:prSet/>
      <dgm:spPr/>
      <dgm:t>
        <a:bodyPr/>
        <a:lstStyle/>
        <a:p>
          <a:endParaRPr lang="fr-FR"/>
        </a:p>
      </dgm:t>
    </dgm:pt>
    <dgm:pt modelId="{06A8BA89-8BEE-496A-B057-5D826816AD29}">
      <dgm:prSet phldrT="[Texte]" custT="1"/>
      <dgm:spPr/>
      <dgm:t>
        <a:bodyPr/>
        <a:lstStyle/>
        <a:p>
          <a:r>
            <a:rPr lang="en-US" sz="2400" b="1" noProof="0" dirty="0">
              <a:solidFill>
                <a:schemeClr val="accent5"/>
              </a:solidFill>
            </a:rPr>
            <a:t>Scientific Societies</a:t>
          </a:r>
        </a:p>
      </dgm:t>
    </dgm:pt>
    <dgm:pt modelId="{8C221A19-AD7E-459D-8E44-A64B3AA1FC30}" type="sibTrans" cxnId="{4CD1DDA5-F3D1-4318-A1DC-3E9BFD3A967D}">
      <dgm:prSet/>
      <dgm:spPr/>
      <dgm:t>
        <a:bodyPr/>
        <a:lstStyle/>
        <a:p>
          <a:endParaRPr lang="fr-FR"/>
        </a:p>
      </dgm:t>
    </dgm:pt>
    <dgm:pt modelId="{7C32CB69-AE8C-4234-996A-CA575E289921}" type="parTrans" cxnId="{4CD1DDA5-F3D1-4318-A1DC-3E9BFD3A967D}">
      <dgm:prSet/>
      <dgm:spPr/>
      <dgm:t>
        <a:bodyPr/>
        <a:lstStyle/>
        <a:p>
          <a:endParaRPr lang="fr-FR"/>
        </a:p>
      </dgm:t>
    </dgm:pt>
    <dgm:pt modelId="{717F2884-768E-4A75-ADED-F25E26606AE1}">
      <dgm:prSet phldrT="[Texte]" custT="1"/>
      <dgm:spPr/>
      <dgm:t>
        <a:bodyPr/>
        <a:lstStyle/>
        <a:p>
          <a:r>
            <a:rPr lang="en-US" sz="2400" b="1" noProof="0" dirty="0">
              <a:solidFill>
                <a:schemeClr val="accent5"/>
              </a:solidFill>
            </a:rPr>
            <a:t>Incubators</a:t>
          </a:r>
        </a:p>
      </dgm:t>
    </dgm:pt>
    <dgm:pt modelId="{2B42D690-BD2E-42A8-911F-A09CE17A8B7F}" type="parTrans" cxnId="{EFB6E6AA-B9A8-484F-9169-454BBA3CA88C}">
      <dgm:prSet/>
      <dgm:spPr/>
      <dgm:t>
        <a:bodyPr/>
        <a:lstStyle/>
        <a:p>
          <a:endParaRPr lang="fr-FR"/>
        </a:p>
      </dgm:t>
    </dgm:pt>
    <dgm:pt modelId="{C9C051FB-24E1-4F8B-86D6-CFEDCF8F33A4}" type="sibTrans" cxnId="{EFB6E6AA-B9A8-484F-9169-454BBA3CA88C}">
      <dgm:prSet/>
      <dgm:spPr/>
      <dgm:t>
        <a:bodyPr/>
        <a:lstStyle/>
        <a:p>
          <a:endParaRPr lang="fr-FR"/>
        </a:p>
      </dgm:t>
    </dgm:pt>
    <dgm:pt modelId="{3D91EE18-22F8-4C80-A98A-549045637918}">
      <dgm:prSet phldrT="[Texte]" custT="1"/>
      <dgm:spPr/>
      <dgm:t>
        <a:bodyPr/>
        <a:lstStyle/>
        <a:p>
          <a:r>
            <a:rPr lang="en-US" sz="2400" b="1" noProof="0" dirty="0">
              <a:solidFill>
                <a:srgbClr val="C44814"/>
              </a:solidFill>
            </a:rPr>
            <a:t>Traineeship</a:t>
          </a:r>
        </a:p>
      </dgm:t>
    </dgm:pt>
    <dgm:pt modelId="{CBF63894-1233-45A0-9606-A3D824A5286B}" type="parTrans" cxnId="{7C28D33E-3969-4A68-8349-7B35557CF5A2}">
      <dgm:prSet/>
      <dgm:spPr/>
      <dgm:t>
        <a:bodyPr/>
        <a:lstStyle/>
        <a:p>
          <a:endParaRPr lang="fr-FR"/>
        </a:p>
      </dgm:t>
    </dgm:pt>
    <dgm:pt modelId="{D8AFED6B-2750-4EE9-9069-DA375CBC3C9B}" type="sibTrans" cxnId="{7C28D33E-3969-4A68-8349-7B35557CF5A2}">
      <dgm:prSet/>
      <dgm:spPr/>
      <dgm:t>
        <a:bodyPr/>
        <a:lstStyle/>
        <a:p>
          <a:endParaRPr lang="fr-FR"/>
        </a:p>
      </dgm:t>
    </dgm:pt>
    <dgm:pt modelId="{8FA03CD2-EA59-482D-B153-0A646F4ABE4C}" type="pres">
      <dgm:prSet presAssocID="{6E3DB4E1-EAA7-44CD-94DD-09BFA930FB4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0C47374-21E5-4F93-BEA1-C17AA9F5DA39}" type="pres">
      <dgm:prSet presAssocID="{6E3DB4E1-EAA7-44CD-94DD-09BFA930FB4A}" presName="children" presStyleCnt="0"/>
      <dgm:spPr/>
    </dgm:pt>
    <dgm:pt modelId="{525F5745-DD7C-4F4B-B6F1-D7E769C2B96C}" type="pres">
      <dgm:prSet presAssocID="{6E3DB4E1-EAA7-44CD-94DD-09BFA930FB4A}" presName="child1group" presStyleCnt="0"/>
      <dgm:spPr/>
    </dgm:pt>
    <dgm:pt modelId="{7F83DF17-BDE5-4A0B-965B-52026824E15A}" type="pres">
      <dgm:prSet presAssocID="{6E3DB4E1-EAA7-44CD-94DD-09BFA930FB4A}" presName="child1" presStyleLbl="bgAcc1" presStyleIdx="0" presStyleCnt="4" custScaleX="131392" custLinFactNeighborX="-19683" custLinFactNeighborY="-2383"/>
      <dgm:spPr/>
    </dgm:pt>
    <dgm:pt modelId="{420035C8-62D7-4037-B00F-CF31E14C3585}" type="pres">
      <dgm:prSet presAssocID="{6E3DB4E1-EAA7-44CD-94DD-09BFA930FB4A}" presName="child1Text" presStyleLbl="bgAcc1" presStyleIdx="0" presStyleCnt="4">
        <dgm:presLayoutVars>
          <dgm:bulletEnabled val="1"/>
        </dgm:presLayoutVars>
      </dgm:prSet>
      <dgm:spPr/>
    </dgm:pt>
    <dgm:pt modelId="{88375BD0-EA51-4A42-9A9B-1931736CE13F}" type="pres">
      <dgm:prSet presAssocID="{6E3DB4E1-EAA7-44CD-94DD-09BFA930FB4A}" presName="child2group" presStyleCnt="0"/>
      <dgm:spPr/>
    </dgm:pt>
    <dgm:pt modelId="{5C94DFAF-0EED-4B84-8A5F-6754B910D842}" type="pres">
      <dgm:prSet presAssocID="{6E3DB4E1-EAA7-44CD-94DD-09BFA930FB4A}" presName="child2" presStyleLbl="bgAcc1" presStyleIdx="1" presStyleCnt="4" custScaleX="127258" custScaleY="115053" custLinFactNeighborX="32817" custLinFactNeighborY="5145"/>
      <dgm:spPr/>
    </dgm:pt>
    <dgm:pt modelId="{18CC32BE-E379-4ACF-9F18-7AE6C8081AB2}" type="pres">
      <dgm:prSet presAssocID="{6E3DB4E1-EAA7-44CD-94DD-09BFA930FB4A}" presName="child2Text" presStyleLbl="bgAcc1" presStyleIdx="1" presStyleCnt="4">
        <dgm:presLayoutVars>
          <dgm:bulletEnabled val="1"/>
        </dgm:presLayoutVars>
      </dgm:prSet>
      <dgm:spPr/>
    </dgm:pt>
    <dgm:pt modelId="{192C7275-D89A-4558-9449-9BB6E62C99E5}" type="pres">
      <dgm:prSet presAssocID="{6E3DB4E1-EAA7-44CD-94DD-09BFA930FB4A}" presName="child3group" presStyleCnt="0"/>
      <dgm:spPr/>
    </dgm:pt>
    <dgm:pt modelId="{FC934790-F08E-4FAC-B364-6345D09681F0}" type="pres">
      <dgm:prSet presAssocID="{6E3DB4E1-EAA7-44CD-94DD-09BFA930FB4A}" presName="child3" presStyleLbl="bgAcc1" presStyleIdx="2" presStyleCnt="4" custScaleX="143284" custScaleY="116636" custLinFactNeighborX="18188" custLinFactNeighborY="-7888"/>
      <dgm:spPr/>
    </dgm:pt>
    <dgm:pt modelId="{466BD315-BDC8-4EB2-8347-816F7B17D652}" type="pres">
      <dgm:prSet presAssocID="{6E3DB4E1-EAA7-44CD-94DD-09BFA930FB4A}" presName="child3Text" presStyleLbl="bgAcc1" presStyleIdx="2" presStyleCnt="4">
        <dgm:presLayoutVars>
          <dgm:bulletEnabled val="1"/>
        </dgm:presLayoutVars>
      </dgm:prSet>
      <dgm:spPr/>
    </dgm:pt>
    <dgm:pt modelId="{CC308503-5348-400B-B1C4-EF600917D2FE}" type="pres">
      <dgm:prSet presAssocID="{6E3DB4E1-EAA7-44CD-94DD-09BFA930FB4A}" presName="child4group" presStyleCnt="0"/>
      <dgm:spPr/>
    </dgm:pt>
    <dgm:pt modelId="{DD0EB889-50FC-44F5-9288-BA1DF30F0BB4}" type="pres">
      <dgm:prSet presAssocID="{6E3DB4E1-EAA7-44CD-94DD-09BFA930FB4A}" presName="child4" presStyleLbl="bgAcc1" presStyleIdx="3" presStyleCnt="4" custScaleX="110895" custLinFactNeighborX="-20967" custLinFactNeighborY="10892"/>
      <dgm:spPr/>
    </dgm:pt>
    <dgm:pt modelId="{A35457F2-1AF5-41FA-B5E9-4BD75CCF5B98}" type="pres">
      <dgm:prSet presAssocID="{6E3DB4E1-EAA7-44CD-94DD-09BFA930FB4A}" presName="child4Text" presStyleLbl="bgAcc1" presStyleIdx="3" presStyleCnt="4">
        <dgm:presLayoutVars>
          <dgm:bulletEnabled val="1"/>
        </dgm:presLayoutVars>
      </dgm:prSet>
      <dgm:spPr/>
    </dgm:pt>
    <dgm:pt modelId="{963208A8-16CF-4208-A85A-918DF18F70B6}" type="pres">
      <dgm:prSet presAssocID="{6E3DB4E1-EAA7-44CD-94DD-09BFA930FB4A}" presName="childPlaceholder" presStyleCnt="0"/>
      <dgm:spPr/>
    </dgm:pt>
    <dgm:pt modelId="{0E20C8A6-CBE3-469E-A0C3-AA821F09F0DE}" type="pres">
      <dgm:prSet presAssocID="{6E3DB4E1-EAA7-44CD-94DD-09BFA930FB4A}" presName="circle" presStyleCnt="0"/>
      <dgm:spPr/>
    </dgm:pt>
    <dgm:pt modelId="{4D87D2B6-18F3-488E-9929-0A522DE8FE89}" type="pres">
      <dgm:prSet presAssocID="{6E3DB4E1-EAA7-44CD-94DD-09BFA930FB4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98EB805-46EB-45A2-A535-7BF30812DB51}" type="pres">
      <dgm:prSet presAssocID="{6E3DB4E1-EAA7-44CD-94DD-09BFA930FB4A}" presName="quadrant2" presStyleLbl="node1" presStyleIdx="1" presStyleCnt="4" custLinFactNeighborY="1782">
        <dgm:presLayoutVars>
          <dgm:chMax val="1"/>
          <dgm:bulletEnabled val="1"/>
        </dgm:presLayoutVars>
      </dgm:prSet>
      <dgm:spPr/>
    </dgm:pt>
    <dgm:pt modelId="{4A16E624-D362-441E-9CA6-414E113B2D87}" type="pres">
      <dgm:prSet presAssocID="{6E3DB4E1-EAA7-44CD-94DD-09BFA930FB4A}" presName="quadrant3" presStyleLbl="node1" presStyleIdx="2" presStyleCnt="4" custLinFactNeighborX="-4906" custLinFactNeighborY="1268">
        <dgm:presLayoutVars>
          <dgm:chMax val="1"/>
          <dgm:bulletEnabled val="1"/>
        </dgm:presLayoutVars>
      </dgm:prSet>
      <dgm:spPr/>
    </dgm:pt>
    <dgm:pt modelId="{8FFBC9AA-EFBB-4715-B4B7-3AC65B9F5065}" type="pres">
      <dgm:prSet presAssocID="{6E3DB4E1-EAA7-44CD-94DD-09BFA930FB4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FBD7B793-D6A5-4D11-B799-899135901796}" type="pres">
      <dgm:prSet presAssocID="{6E3DB4E1-EAA7-44CD-94DD-09BFA930FB4A}" presName="quadrantPlaceholder" presStyleCnt="0"/>
      <dgm:spPr/>
    </dgm:pt>
    <dgm:pt modelId="{0325EBB2-906A-4A56-BC54-7F8DBACB965C}" type="pres">
      <dgm:prSet presAssocID="{6E3DB4E1-EAA7-44CD-94DD-09BFA930FB4A}" presName="center1" presStyleLbl="fgShp" presStyleIdx="0" presStyleCnt="2"/>
      <dgm:spPr/>
    </dgm:pt>
    <dgm:pt modelId="{FE2A80B6-30F5-45D4-9408-35B5FDEFD7A9}" type="pres">
      <dgm:prSet presAssocID="{6E3DB4E1-EAA7-44CD-94DD-09BFA930FB4A}" presName="center2" presStyleLbl="fgShp" presStyleIdx="1" presStyleCnt="2"/>
      <dgm:spPr/>
    </dgm:pt>
  </dgm:ptLst>
  <dgm:cxnLst>
    <dgm:cxn modelId="{113B8E00-D879-46D2-8A0F-6450722F8231}" type="presOf" srcId="{6E3DB4E1-EAA7-44CD-94DD-09BFA930FB4A}" destId="{8FA03CD2-EA59-482D-B153-0A646F4ABE4C}" srcOrd="0" destOrd="0" presId="urn:microsoft.com/office/officeart/2005/8/layout/cycle4"/>
    <dgm:cxn modelId="{8EA4CC03-9121-49FE-8A1E-76570193DC80}" type="presOf" srcId="{717F2884-768E-4A75-ADED-F25E26606AE1}" destId="{A35457F2-1AF5-41FA-B5E9-4BD75CCF5B98}" srcOrd="1" destOrd="1" presId="urn:microsoft.com/office/officeart/2005/8/layout/cycle4"/>
    <dgm:cxn modelId="{761E7D08-779E-4BAF-BEFC-AC7FA560D999}" type="presOf" srcId="{154FDF03-2E48-4EE3-8819-44FACBB345AF}" destId="{466BD315-BDC8-4EB2-8347-816F7B17D652}" srcOrd="1" destOrd="0" presId="urn:microsoft.com/office/officeart/2005/8/layout/cycle4"/>
    <dgm:cxn modelId="{705E2811-B893-4149-8A80-9AB4D55B0E2E}" type="presOf" srcId="{65509E6B-7D66-404A-8B9D-B41954F98A80}" destId="{FC934790-F08E-4FAC-B364-6345D09681F0}" srcOrd="0" destOrd="4" presId="urn:microsoft.com/office/officeart/2005/8/layout/cycle4"/>
    <dgm:cxn modelId="{AAC21F13-7CDC-4BAF-BFE9-B2C311E73EE6}" type="presOf" srcId="{3D91EE18-22F8-4C80-A98A-549045637918}" destId="{7F83DF17-BDE5-4A0B-965B-52026824E15A}" srcOrd="0" destOrd="1" presId="urn:microsoft.com/office/officeart/2005/8/layout/cycle4"/>
    <dgm:cxn modelId="{4EC09A17-ACE3-4FFA-8200-06D865DDDE67}" type="presOf" srcId="{65509E6B-7D66-404A-8B9D-B41954F98A80}" destId="{466BD315-BDC8-4EB2-8347-816F7B17D652}" srcOrd="1" destOrd="4" presId="urn:microsoft.com/office/officeart/2005/8/layout/cycle4"/>
    <dgm:cxn modelId="{D072E721-97F3-4805-8F52-413C63CDB0C2}" type="presOf" srcId="{62F4C837-84D7-4F2C-A193-659734D0B02E}" destId="{466BD315-BDC8-4EB2-8347-816F7B17D652}" srcOrd="1" destOrd="2" presId="urn:microsoft.com/office/officeart/2005/8/layout/cycle4"/>
    <dgm:cxn modelId="{3440C322-7635-4853-B2DF-5344B49A1BF2}" type="presOf" srcId="{E5C27BD5-51EE-46A7-B109-C31BB0EB42BD}" destId="{466BD315-BDC8-4EB2-8347-816F7B17D652}" srcOrd="1" destOrd="1" presId="urn:microsoft.com/office/officeart/2005/8/layout/cycle4"/>
    <dgm:cxn modelId="{23940C2C-84C9-414B-A91A-F419B78CEF76}" type="presOf" srcId="{970408A7-F49D-4301-8AB3-6AD4E154825D}" destId="{18CC32BE-E379-4ACF-9F18-7AE6C8081AB2}" srcOrd="1" destOrd="1" presId="urn:microsoft.com/office/officeart/2005/8/layout/cycle4"/>
    <dgm:cxn modelId="{FE50C92C-8329-48F2-A51A-189BE284A702}" type="presOf" srcId="{F44B6D2C-D586-484D-A3A3-DA4C050DD266}" destId="{420035C8-62D7-4037-B00F-CF31E14C3585}" srcOrd="1" destOrd="0" presId="urn:microsoft.com/office/officeart/2005/8/layout/cycle4"/>
    <dgm:cxn modelId="{0D6B8D32-97A8-4585-A1A4-35629D9D655E}" type="presOf" srcId="{E5C27BD5-51EE-46A7-B109-C31BB0EB42BD}" destId="{FC934790-F08E-4FAC-B364-6345D09681F0}" srcOrd="0" destOrd="1" presId="urn:microsoft.com/office/officeart/2005/8/layout/cycle4"/>
    <dgm:cxn modelId="{0DB9673A-FACB-4391-9509-F1D3D1A09D3C}" type="presOf" srcId="{717F2884-768E-4A75-ADED-F25E26606AE1}" destId="{DD0EB889-50FC-44F5-9288-BA1DF30F0BB4}" srcOrd="0" destOrd="1" presId="urn:microsoft.com/office/officeart/2005/8/layout/cycle4"/>
    <dgm:cxn modelId="{7C28D33E-3969-4A68-8349-7B35557CF5A2}" srcId="{480CE911-71E6-4723-9E9C-E98C2CBF6370}" destId="{3D91EE18-22F8-4C80-A98A-549045637918}" srcOrd="1" destOrd="0" parTransId="{CBF63894-1233-45A0-9606-A3D824A5286B}" sibTransId="{D8AFED6B-2750-4EE9-9069-DA375CBC3C9B}"/>
    <dgm:cxn modelId="{166E7A3F-F4D3-4993-AF1B-5B99367E93C4}" type="presOf" srcId="{41F67942-DE0B-4F76-83D1-A12C273F1286}" destId="{466BD315-BDC8-4EB2-8347-816F7B17D652}" srcOrd="1" destOrd="3" presId="urn:microsoft.com/office/officeart/2005/8/layout/cycle4"/>
    <dgm:cxn modelId="{54248240-56BA-46DD-8B88-799B8F9E1E8E}" srcId="{011616DF-F1E7-4242-8387-3E0C73A40CA4}" destId="{41F67942-DE0B-4F76-83D1-A12C273F1286}" srcOrd="3" destOrd="0" parTransId="{E5D31128-096D-4E92-AC1F-7DFEA2BBFE9C}" sibTransId="{F4F0B7D5-C492-4CE7-AC45-F17567BEB460}"/>
    <dgm:cxn modelId="{0D47F946-1920-4F22-9851-1A30668A251D}" srcId="{011616DF-F1E7-4242-8387-3E0C73A40CA4}" destId="{65509E6B-7D66-404A-8B9D-B41954F98A80}" srcOrd="4" destOrd="0" parTransId="{2685A989-627B-4E72-A6B0-E526C355F16A}" sibTransId="{C45676E5-7E25-4412-8886-87DC6E6A41E4}"/>
    <dgm:cxn modelId="{47F53447-D66C-4A80-965A-1EE211ECA66D}" type="presOf" srcId="{970408A7-F49D-4301-8AB3-6AD4E154825D}" destId="{5C94DFAF-0EED-4B84-8A5F-6754B910D842}" srcOrd="0" destOrd="1" presId="urn:microsoft.com/office/officeart/2005/8/layout/cycle4"/>
    <dgm:cxn modelId="{3955A55D-1C50-4660-992D-26EDAF4E981E}" type="presOf" srcId="{62F4C837-84D7-4F2C-A193-659734D0B02E}" destId="{FC934790-F08E-4FAC-B364-6345D09681F0}" srcOrd="0" destOrd="2" presId="urn:microsoft.com/office/officeart/2005/8/layout/cycle4"/>
    <dgm:cxn modelId="{2ABF2068-E79F-43C7-8ABB-72B9A25658DC}" type="presOf" srcId="{3D91EE18-22F8-4C80-A98A-549045637918}" destId="{420035C8-62D7-4037-B00F-CF31E14C3585}" srcOrd="1" destOrd="1" presId="urn:microsoft.com/office/officeart/2005/8/layout/cycle4"/>
    <dgm:cxn modelId="{D2146C6A-EE22-4346-B3AD-2444D8B27A58}" type="presOf" srcId="{06A8BA89-8BEE-496A-B057-5D826816AD29}" destId="{A35457F2-1AF5-41FA-B5E9-4BD75CCF5B98}" srcOrd="1" destOrd="0" presId="urn:microsoft.com/office/officeart/2005/8/layout/cycle4"/>
    <dgm:cxn modelId="{DDD6E56B-7502-4B44-95FE-E21DC68B0032}" srcId="{6E3DB4E1-EAA7-44CD-94DD-09BFA930FB4A}" destId="{480CE911-71E6-4723-9E9C-E98C2CBF6370}" srcOrd="0" destOrd="0" parTransId="{DED760C3-F4E4-4BED-B66D-713ED3B544F8}" sibTransId="{7F37AB78-D202-48CC-9EE8-D75FD458490E}"/>
    <dgm:cxn modelId="{7DCB0097-D5B4-471C-A345-63AC54F2F86B}" srcId="{480CE911-71E6-4723-9E9C-E98C2CBF6370}" destId="{F44B6D2C-D586-484D-A3A3-DA4C050DD266}" srcOrd="0" destOrd="0" parTransId="{09DC1A11-D1C1-4C92-8CF6-CC01F0760A48}" sibTransId="{1B9EE7AE-B2E8-4CA3-9B93-80943EB5E657}"/>
    <dgm:cxn modelId="{99CCFBA4-7B49-4222-B7B3-53FBCAA1F552}" srcId="{6E3DB4E1-EAA7-44CD-94DD-09BFA930FB4A}" destId="{011616DF-F1E7-4242-8387-3E0C73A40CA4}" srcOrd="2" destOrd="0" parTransId="{9363F1F9-F417-4238-A557-8855E5AB8898}" sibTransId="{26E2C124-FD91-4B5B-9CF4-E7D5683FF12F}"/>
    <dgm:cxn modelId="{4CD1DDA5-F3D1-4318-A1DC-3E9BFD3A967D}" srcId="{1A0CFAEF-D35A-4D00-B127-20173FB3E578}" destId="{06A8BA89-8BEE-496A-B057-5D826816AD29}" srcOrd="0" destOrd="0" parTransId="{7C32CB69-AE8C-4234-996A-CA575E289921}" sibTransId="{8C221A19-AD7E-459D-8E44-A64B3AA1FC30}"/>
    <dgm:cxn modelId="{8CD9D0AA-8DED-43CB-A239-76C9611F54BE}" type="presOf" srcId="{5735B1BF-1FBD-41B8-A000-99DE9601010E}" destId="{5C94DFAF-0EED-4B84-8A5F-6754B910D842}" srcOrd="0" destOrd="0" presId="urn:microsoft.com/office/officeart/2005/8/layout/cycle4"/>
    <dgm:cxn modelId="{EFB6E6AA-B9A8-484F-9169-454BBA3CA88C}" srcId="{1A0CFAEF-D35A-4D00-B127-20173FB3E578}" destId="{717F2884-768E-4A75-ADED-F25E26606AE1}" srcOrd="1" destOrd="0" parTransId="{2B42D690-BD2E-42A8-911F-A09CE17A8B7F}" sibTransId="{C9C051FB-24E1-4F8B-86D6-CFEDCF8F33A4}"/>
    <dgm:cxn modelId="{4C208AAE-2B9D-46B1-9EAA-AD9B6B7E9304}" type="presOf" srcId="{011616DF-F1E7-4242-8387-3E0C73A40CA4}" destId="{4A16E624-D362-441E-9CA6-414E113B2D87}" srcOrd="0" destOrd="0" presId="urn:microsoft.com/office/officeart/2005/8/layout/cycle4"/>
    <dgm:cxn modelId="{060201B4-73D9-4EF0-8851-3E11204B4961}" type="presOf" srcId="{5735B1BF-1FBD-41B8-A000-99DE9601010E}" destId="{18CC32BE-E379-4ACF-9F18-7AE6C8081AB2}" srcOrd="1" destOrd="0" presId="urn:microsoft.com/office/officeart/2005/8/layout/cycle4"/>
    <dgm:cxn modelId="{0A1F7AB8-1100-47F0-9CCF-86D54F40F8D6}" type="presOf" srcId="{41F67942-DE0B-4F76-83D1-A12C273F1286}" destId="{FC934790-F08E-4FAC-B364-6345D09681F0}" srcOrd="0" destOrd="3" presId="urn:microsoft.com/office/officeart/2005/8/layout/cycle4"/>
    <dgm:cxn modelId="{E7AE2ABC-139A-4C34-B9FC-293C45456276}" srcId="{6E3DB4E1-EAA7-44CD-94DD-09BFA930FB4A}" destId="{1A0CFAEF-D35A-4D00-B127-20173FB3E578}" srcOrd="3" destOrd="0" parTransId="{521654D7-2BA2-496C-B3A1-47B2FB60A238}" sibTransId="{2888C3AB-E764-4E00-81E4-2866B412076A}"/>
    <dgm:cxn modelId="{11768FC2-FC07-48C4-BB55-E6391615B3E7}" type="presOf" srcId="{1A0CFAEF-D35A-4D00-B127-20173FB3E578}" destId="{8FFBC9AA-EFBB-4715-B4B7-3AC65B9F5065}" srcOrd="0" destOrd="0" presId="urn:microsoft.com/office/officeart/2005/8/layout/cycle4"/>
    <dgm:cxn modelId="{5227B3D3-891B-4567-B6DC-C6873A5A5E48}" srcId="{A37D5107-63D4-415F-932F-1B5C36E3077A}" destId="{970408A7-F49D-4301-8AB3-6AD4E154825D}" srcOrd="1" destOrd="0" parTransId="{B4948EB9-6402-4FB1-9BB1-0628AFAF78A7}" sibTransId="{9E068306-72EA-45CC-A2B9-29858D225428}"/>
    <dgm:cxn modelId="{43E76FD8-E0C6-4140-BC24-455363756930}" srcId="{A37D5107-63D4-415F-932F-1B5C36E3077A}" destId="{5735B1BF-1FBD-41B8-A000-99DE9601010E}" srcOrd="0" destOrd="0" parTransId="{9C94F21E-3CB4-47DE-AE5E-9C929D776B03}" sibTransId="{43EFD24E-7483-4B31-B704-64CA1BA602D5}"/>
    <dgm:cxn modelId="{17D8C1DA-D704-4F85-BBE4-57F3AD709F80}" srcId="{011616DF-F1E7-4242-8387-3E0C73A40CA4}" destId="{E5C27BD5-51EE-46A7-B109-C31BB0EB42BD}" srcOrd="1" destOrd="0" parTransId="{62163E9D-8EC7-4CEF-923B-CEC8C62D3B1D}" sibTransId="{B22119CE-2C83-437B-98BC-C34A74E145CF}"/>
    <dgm:cxn modelId="{47BA93DC-1632-4792-983E-587971533871}" srcId="{011616DF-F1E7-4242-8387-3E0C73A40CA4}" destId="{154FDF03-2E48-4EE3-8819-44FACBB345AF}" srcOrd="0" destOrd="0" parTransId="{904F8799-48B9-4FA0-983D-B74162329250}" sibTransId="{335C375F-0F42-410D-B10E-E6885D71257D}"/>
    <dgm:cxn modelId="{14845CE1-8E2A-4014-97B6-C1D4D01BA4F8}" type="presOf" srcId="{F44B6D2C-D586-484D-A3A3-DA4C050DD266}" destId="{7F83DF17-BDE5-4A0B-965B-52026824E15A}" srcOrd="0" destOrd="0" presId="urn:microsoft.com/office/officeart/2005/8/layout/cycle4"/>
    <dgm:cxn modelId="{9E9A49E5-2EAD-40A0-BBF6-A41D3F250C7F}" type="presOf" srcId="{06A8BA89-8BEE-496A-B057-5D826816AD29}" destId="{DD0EB889-50FC-44F5-9288-BA1DF30F0BB4}" srcOrd="0" destOrd="0" presId="urn:microsoft.com/office/officeart/2005/8/layout/cycle4"/>
    <dgm:cxn modelId="{E6CDB4E8-CFE5-4B4F-B2AD-1008092FAEA5}" type="presOf" srcId="{480CE911-71E6-4723-9E9C-E98C2CBF6370}" destId="{4D87D2B6-18F3-488E-9929-0A522DE8FE89}" srcOrd="0" destOrd="0" presId="urn:microsoft.com/office/officeart/2005/8/layout/cycle4"/>
    <dgm:cxn modelId="{54D9F9F3-1C28-4DCA-B8F6-9193529B9358}" type="presOf" srcId="{154FDF03-2E48-4EE3-8819-44FACBB345AF}" destId="{FC934790-F08E-4FAC-B364-6345D09681F0}" srcOrd="0" destOrd="0" presId="urn:microsoft.com/office/officeart/2005/8/layout/cycle4"/>
    <dgm:cxn modelId="{C58597F7-19F8-48C8-AE1F-EAE205B590B6}" srcId="{011616DF-F1E7-4242-8387-3E0C73A40CA4}" destId="{62F4C837-84D7-4F2C-A193-659734D0B02E}" srcOrd="2" destOrd="0" parTransId="{C3041737-B3AE-4E50-B543-B0FF1E7451F5}" sibTransId="{3DC9DF7A-E909-407A-B770-924B678817A0}"/>
    <dgm:cxn modelId="{AC54FDF7-6277-492B-8A3B-9F9B385D60B0}" type="presOf" srcId="{A37D5107-63D4-415F-932F-1B5C36E3077A}" destId="{998EB805-46EB-45A2-A535-7BF30812DB51}" srcOrd="0" destOrd="0" presId="urn:microsoft.com/office/officeart/2005/8/layout/cycle4"/>
    <dgm:cxn modelId="{A9763BFC-866F-4162-AA1D-A08E048E2764}" srcId="{6E3DB4E1-EAA7-44CD-94DD-09BFA930FB4A}" destId="{A37D5107-63D4-415F-932F-1B5C36E3077A}" srcOrd="1" destOrd="0" parTransId="{00A5AB2F-E93D-4086-A083-1C4D85F1DAE9}" sibTransId="{639369AE-F11B-4F3C-A6AF-78173C125402}"/>
    <dgm:cxn modelId="{DE5FB200-64EA-4602-9D21-F8769D976937}" type="presParOf" srcId="{8FA03CD2-EA59-482D-B153-0A646F4ABE4C}" destId="{60C47374-21E5-4F93-BEA1-C17AA9F5DA39}" srcOrd="0" destOrd="0" presId="urn:microsoft.com/office/officeart/2005/8/layout/cycle4"/>
    <dgm:cxn modelId="{3EE10200-659C-4C3A-8891-BC35E1E94DF2}" type="presParOf" srcId="{60C47374-21E5-4F93-BEA1-C17AA9F5DA39}" destId="{525F5745-DD7C-4F4B-B6F1-D7E769C2B96C}" srcOrd="0" destOrd="0" presId="urn:microsoft.com/office/officeart/2005/8/layout/cycle4"/>
    <dgm:cxn modelId="{D8E42B4F-B685-4A10-B6CF-989921E49996}" type="presParOf" srcId="{525F5745-DD7C-4F4B-B6F1-D7E769C2B96C}" destId="{7F83DF17-BDE5-4A0B-965B-52026824E15A}" srcOrd="0" destOrd="0" presId="urn:microsoft.com/office/officeart/2005/8/layout/cycle4"/>
    <dgm:cxn modelId="{4BABABAD-C514-423D-97C2-C23CDF0B97E4}" type="presParOf" srcId="{525F5745-DD7C-4F4B-B6F1-D7E769C2B96C}" destId="{420035C8-62D7-4037-B00F-CF31E14C3585}" srcOrd="1" destOrd="0" presId="urn:microsoft.com/office/officeart/2005/8/layout/cycle4"/>
    <dgm:cxn modelId="{2459B3F5-7F8D-4100-8021-F56011395D85}" type="presParOf" srcId="{60C47374-21E5-4F93-BEA1-C17AA9F5DA39}" destId="{88375BD0-EA51-4A42-9A9B-1931736CE13F}" srcOrd="1" destOrd="0" presId="urn:microsoft.com/office/officeart/2005/8/layout/cycle4"/>
    <dgm:cxn modelId="{A21B7047-B0A9-4C7F-83C3-BAF69E95B8FD}" type="presParOf" srcId="{88375BD0-EA51-4A42-9A9B-1931736CE13F}" destId="{5C94DFAF-0EED-4B84-8A5F-6754B910D842}" srcOrd="0" destOrd="0" presId="urn:microsoft.com/office/officeart/2005/8/layout/cycle4"/>
    <dgm:cxn modelId="{1FE49F38-A305-47F2-971F-D7D42FBE1195}" type="presParOf" srcId="{88375BD0-EA51-4A42-9A9B-1931736CE13F}" destId="{18CC32BE-E379-4ACF-9F18-7AE6C8081AB2}" srcOrd="1" destOrd="0" presId="urn:microsoft.com/office/officeart/2005/8/layout/cycle4"/>
    <dgm:cxn modelId="{80980E38-750C-465D-B1FB-1BE553E71DB7}" type="presParOf" srcId="{60C47374-21E5-4F93-BEA1-C17AA9F5DA39}" destId="{192C7275-D89A-4558-9449-9BB6E62C99E5}" srcOrd="2" destOrd="0" presId="urn:microsoft.com/office/officeart/2005/8/layout/cycle4"/>
    <dgm:cxn modelId="{D51458FD-B713-492C-9666-396485FCD0D6}" type="presParOf" srcId="{192C7275-D89A-4558-9449-9BB6E62C99E5}" destId="{FC934790-F08E-4FAC-B364-6345D09681F0}" srcOrd="0" destOrd="0" presId="urn:microsoft.com/office/officeart/2005/8/layout/cycle4"/>
    <dgm:cxn modelId="{C72AFE05-1EBB-4AA3-83BF-AFD9A02E3753}" type="presParOf" srcId="{192C7275-D89A-4558-9449-9BB6E62C99E5}" destId="{466BD315-BDC8-4EB2-8347-816F7B17D652}" srcOrd="1" destOrd="0" presId="urn:microsoft.com/office/officeart/2005/8/layout/cycle4"/>
    <dgm:cxn modelId="{52146386-0E2C-4608-AF49-E1E645B3DA3F}" type="presParOf" srcId="{60C47374-21E5-4F93-BEA1-C17AA9F5DA39}" destId="{CC308503-5348-400B-B1C4-EF600917D2FE}" srcOrd="3" destOrd="0" presId="urn:microsoft.com/office/officeart/2005/8/layout/cycle4"/>
    <dgm:cxn modelId="{0716C07E-DF92-4642-A3AE-0E00BEDFF027}" type="presParOf" srcId="{CC308503-5348-400B-B1C4-EF600917D2FE}" destId="{DD0EB889-50FC-44F5-9288-BA1DF30F0BB4}" srcOrd="0" destOrd="0" presId="urn:microsoft.com/office/officeart/2005/8/layout/cycle4"/>
    <dgm:cxn modelId="{07071C2D-4D00-460D-AA07-8B0F615A7DAC}" type="presParOf" srcId="{CC308503-5348-400B-B1C4-EF600917D2FE}" destId="{A35457F2-1AF5-41FA-B5E9-4BD75CCF5B98}" srcOrd="1" destOrd="0" presId="urn:microsoft.com/office/officeart/2005/8/layout/cycle4"/>
    <dgm:cxn modelId="{A6F0DE1B-D1D7-4FCE-82D9-8B39E2AEC880}" type="presParOf" srcId="{60C47374-21E5-4F93-BEA1-C17AA9F5DA39}" destId="{963208A8-16CF-4208-A85A-918DF18F70B6}" srcOrd="4" destOrd="0" presId="urn:microsoft.com/office/officeart/2005/8/layout/cycle4"/>
    <dgm:cxn modelId="{3B49770C-A4B6-4F4A-B24F-63F6E8DB4A68}" type="presParOf" srcId="{8FA03CD2-EA59-482D-B153-0A646F4ABE4C}" destId="{0E20C8A6-CBE3-469E-A0C3-AA821F09F0DE}" srcOrd="1" destOrd="0" presId="urn:microsoft.com/office/officeart/2005/8/layout/cycle4"/>
    <dgm:cxn modelId="{4358800D-CD2D-46AB-9356-F5203BB79310}" type="presParOf" srcId="{0E20C8A6-CBE3-469E-A0C3-AA821F09F0DE}" destId="{4D87D2B6-18F3-488E-9929-0A522DE8FE89}" srcOrd="0" destOrd="0" presId="urn:microsoft.com/office/officeart/2005/8/layout/cycle4"/>
    <dgm:cxn modelId="{FA9375EE-7546-4538-BD23-470B6F631CBB}" type="presParOf" srcId="{0E20C8A6-CBE3-469E-A0C3-AA821F09F0DE}" destId="{998EB805-46EB-45A2-A535-7BF30812DB51}" srcOrd="1" destOrd="0" presId="urn:microsoft.com/office/officeart/2005/8/layout/cycle4"/>
    <dgm:cxn modelId="{38994483-D194-4108-9356-F43B0DC4452D}" type="presParOf" srcId="{0E20C8A6-CBE3-469E-A0C3-AA821F09F0DE}" destId="{4A16E624-D362-441E-9CA6-414E113B2D87}" srcOrd="2" destOrd="0" presId="urn:microsoft.com/office/officeart/2005/8/layout/cycle4"/>
    <dgm:cxn modelId="{4943C63A-EC3D-48D3-9FF8-4CE8629C7870}" type="presParOf" srcId="{0E20C8A6-CBE3-469E-A0C3-AA821F09F0DE}" destId="{8FFBC9AA-EFBB-4715-B4B7-3AC65B9F5065}" srcOrd="3" destOrd="0" presId="urn:microsoft.com/office/officeart/2005/8/layout/cycle4"/>
    <dgm:cxn modelId="{CE9E4F2B-EF49-49E3-8195-B361177C442C}" type="presParOf" srcId="{0E20C8A6-CBE3-469E-A0C3-AA821F09F0DE}" destId="{FBD7B793-D6A5-4D11-B799-899135901796}" srcOrd="4" destOrd="0" presId="urn:microsoft.com/office/officeart/2005/8/layout/cycle4"/>
    <dgm:cxn modelId="{BB580CCD-FB49-4009-8C10-D63ED5DA6569}" type="presParOf" srcId="{8FA03CD2-EA59-482D-B153-0A646F4ABE4C}" destId="{0325EBB2-906A-4A56-BC54-7F8DBACB965C}" srcOrd="2" destOrd="0" presId="urn:microsoft.com/office/officeart/2005/8/layout/cycle4"/>
    <dgm:cxn modelId="{784FB280-85F3-44BF-91F6-378B091D30F4}" type="presParOf" srcId="{8FA03CD2-EA59-482D-B153-0A646F4ABE4C}" destId="{FE2A80B6-30F5-45D4-9408-35B5FDEFD7A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34790-F08E-4FAC-B364-6345D09681F0}">
      <dsp:nvSpPr>
        <dsp:cNvPr id="0" name=""/>
        <dsp:cNvSpPr/>
      </dsp:nvSpPr>
      <dsp:spPr>
        <a:xfrm>
          <a:off x="5046154" y="3480541"/>
          <a:ext cx="3926019" cy="2070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 err="1">
              <a:solidFill>
                <a:schemeClr val="accent6"/>
              </a:solidFill>
            </a:rPr>
            <a:t>UfM</a:t>
          </a:r>
          <a:r>
            <a:rPr lang="fr-FR" sz="2800" b="1" kern="1200" dirty="0">
              <a:solidFill>
                <a:schemeClr val="accent6"/>
              </a:solidFill>
            </a:rPr>
            <a:t> R&amp;I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solidFill>
                <a:schemeClr val="accent6"/>
              </a:solidFill>
            </a:rPr>
            <a:t>5 plus 5 R&amp;I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solidFill>
                <a:schemeClr val="accent6"/>
              </a:solidFill>
            </a:rPr>
            <a:t>FASRC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/>
        </a:p>
      </dsp:txBody>
      <dsp:txXfrm>
        <a:off x="6269435" y="4043563"/>
        <a:ext cx="2657263" cy="1461693"/>
      </dsp:txXfrm>
    </dsp:sp>
    <dsp:sp modelId="{DD0EB889-50FC-44F5-9288-BA1DF30F0BB4}">
      <dsp:nvSpPr>
        <dsp:cNvPr id="0" name=""/>
        <dsp:cNvSpPr/>
      </dsp:nvSpPr>
      <dsp:spPr>
        <a:xfrm>
          <a:off x="75564" y="3778720"/>
          <a:ext cx="3038552" cy="1774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noProof="0" dirty="0">
              <a:solidFill>
                <a:schemeClr val="accent5"/>
              </a:solidFill>
            </a:rPr>
            <a:t>Scientific Societies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noProof="0" dirty="0">
              <a:solidFill>
                <a:schemeClr val="accent5"/>
              </a:solidFill>
            </a:rPr>
            <a:t>Incubators</a:t>
          </a:r>
        </a:p>
      </dsp:txBody>
      <dsp:txXfrm>
        <a:off x="114553" y="4261438"/>
        <a:ext cx="2049008" cy="1253208"/>
      </dsp:txXfrm>
    </dsp:sp>
    <dsp:sp modelId="{5C94DFAF-0EED-4B84-8A5F-6754B910D842}">
      <dsp:nvSpPr>
        <dsp:cNvPr id="0" name=""/>
        <dsp:cNvSpPr/>
      </dsp:nvSpPr>
      <dsp:spPr>
        <a:xfrm>
          <a:off x="5485271" y="-45781"/>
          <a:ext cx="3486902" cy="2042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 </a:t>
          </a:r>
          <a:r>
            <a:rPr lang="fr-FR" sz="2400" b="1" kern="1200" dirty="0"/>
            <a:t>Joint supervision of Institutions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/>
            <a:t>Joint </a:t>
          </a:r>
          <a:r>
            <a:rPr lang="en-US" sz="2400" b="1" kern="1200" noProof="0" dirty="0"/>
            <a:t>strategies</a:t>
          </a:r>
        </a:p>
      </dsp:txBody>
      <dsp:txXfrm>
        <a:off x="6576200" y="-923"/>
        <a:ext cx="2351115" cy="1441854"/>
      </dsp:txXfrm>
    </dsp:sp>
    <dsp:sp modelId="{7F83DF17-BDE5-4A0B-965B-52026824E15A}">
      <dsp:nvSpPr>
        <dsp:cNvPr id="0" name=""/>
        <dsp:cNvSpPr/>
      </dsp:nvSpPr>
      <dsp:spPr>
        <a:xfrm>
          <a:off x="0" y="-3512"/>
          <a:ext cx="3600175" cy="1774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noProof="0" dirty="0">
              <a:solidFill>
                <a:srgbClr val="C44814"/>
              </a:solidFill>
            </a:rPr>
            <a:t>Funding  of R&amp;I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noProof="0" dirty="0">
              <a:solidFill>
                <a:srgbClr val="C44814"/>
              </a:solidFill>
            </a:rPr>
            <a:t>Traineeship</a:t>
          </a:r>
        </a:p>
      </dsp:txBody>
      <dsp:txXfrm>
        <a:off x="38989" y="35477"/>
        <a:ext cx="2442144" cy="1253208"/>
      </dsp:txXfrm>
    </dsp:sp>
    <dsp:sp modelId="{4D87D2B6-18F3-488E-9929-0A522DE8FE89}">
      <dsp:nvSpPr>
        <dsp:cNvPr id="0" name=""/>
        <dsp:cNvSpPr/>
      </dsp:nvSpPr>
      <dsp:spPr>
        <a:xfrm>
          <a:off x="2028937" y="319668"/>
          <a:ext cx="2401682" cy="2401682"/>
        </a:xfrm>
        <a:prstGeom prst="pieWedg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tx1"/>
              </a:solidFill>
            </a:rPr>
            <a:t>Industries</a:t>
          </a:r>
        </a:p>
      </dsp:txBody>
      <dsp:txXfrm>
        <a:off x="2732373" y="1023104"/>
        <a:ext cx="1698246" cy="1698246"/>
      </dsp:txXfrm>
    </dsp:sp>
    <dsp:sp modelId="{998EB805-46EB-45A2-A535-7BF30812DB51}">
      <dsp:nvSpPr>
        <dsp:cNvPr id="0" name=""/>
        <dsp:cNvSpPr/>
      </dsp:nvSpPr>
      <dsp:spPr>
        <a:xfrm rot="5400000">
          <a:off x="4541553" y="362466"/>
          <a:ext cx="2401682" cy="2401682"/>
        </a:xfrm>
        <a:prstGeom prst="pieWedg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/>
            <a:t>Other Ministries</a:t>
          </a:r>
        </a:p>
      </dsp:txBody>
      <dsp:txXfrm rot="-5400000">
        <a:off x="4541553" y="1065902"/>
        <a:ext cx="1698246" cy="1698246"/>
      </dsp:txXfrm>
    </dsp:sp>
    <dsp:sp modelId="{4A16E624-D362-441E-9CA6-414E113B2D87}">
      <dsp:nvSpPr>
        <dsp:cNvPr id="0" name=""/>
        <dsp:cNvSpPr/>
      </dsp:nvSpPr>
      <dsp:spPr>
        <a:xfrm rot="10800000">
          <a:off x="4423726" y="2862737"/>
          <a:ext cx="2401682" cy="2401682"/>
        </a:xfrm>
        <a:prstGeom prst="pieWedge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/>
            <a:t>Regional</a:t>
          </a:r>
        </a:p>
      </dsp:txBody>
      <dsp:txXfrm rot="10800000">
        <a:off x="4423726" y="2862737"/>
        <a:ext cx="1698246" cy="1698246"/>
      </dsp:txXfrm>
    </dsp:sp>
    <dsp:sp modelId="{8FFBC9AA-EFBB-4715-B4B7-3AC65B9F5065}">
      <dsp:nvSpPr>
        <dsp:cNvPr id="0" name=""/>
        <dsp:cNvSpPr/>
      </dsp:nvSpPr>
      <dsp:spPr>
        <a:xfrm rot="16200000">
          <a:off x="2028937" y="2832284"/>
          <a:ext cx="2401682" cy="2401682"/>
        </a:xfrm>
        <a:prstGeom prst="pieWedg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Civil Society</a:t>
          </a:r>
        </a:p>
      </dsp:txBody>
      <dsp:txXfrm rot="5400000">
        <a:off x="2732373" y="2832284"/>
        <a:ext cx="1698246" cy="1698246"/>
      </dsp:txXfrm>
    </dsp:sp>
    <dsp:sp modelId="{0325EBB2-906A-4A56-BC54-7F8DBACB965C}">
      <dsp:nvSpPr>
        <dsp:cNvPr id="0" name=""/>
        <dsp:cNvSpPr/>
      </dsp:nvSpPr>
      <dsp:spPr>
        <a:xfrm>
          <a:off x="4071477" y="2277622"/>
          <a:ext cx="829218" cy="72105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A80B6-30F5-45D4-9408-35B5FDEFD7A9}">
      <dsp:nvSpPr>
        <dsp:cNvPr id="0" name=""/>
        <dsp:cNvSpPr/>
      </dsp:nvSpPr>
      <dsp:spPr>
        <a:xfrm rot="10800000">
          <a:off x="4071477" y="2554953"/>
          <a:ext cx="829218" cy="72105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2-05T21:55:40.82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5C92F-F436-4E31-9E49-EAD668F54A96}" type="datetimeFigureOut">
              <a:rPr lang="fr-FR" smtClean="0"/>
              <a:t>14/02/2023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2DD93-4168-4264-8234-595D79E2A59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3743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2DD93-4168-4264-8234-595D79E2A595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552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7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5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3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2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4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5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7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2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4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6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DA422-DFED-4E1B-8503-88848DDD181C}" type="datetimeFigureOut">
              <a:rPr lang="en-US" smtClean="0"/>
              <a:t>2/14/23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56FE3-AF32-4123-BC87-F9BD556D0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8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8D256.26E8EFD0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8D256.26E8EF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44780" y="0"/>
            <a:ext cx="12481560" cy="1377542"/>
          </a:xfrm>
          <a:solidFill>
            <a:srgbClr val="5488C7"/>
          </a:solidFill>
          <a:ln w="38100">
            <a:solidFill>
              <a:srgbClr val="5488C7"/>
            </a:solidFill>
          </a:ln>
        </p:spPr>
        <p:txBody>
          <a:bodyPr tIns="46800" anchor="ctr">
            <a:normAutofit fontScale="90000"/>
          </a:bodyPr>
          <a:lstStyle/>
          <a:p>
            <a:br>
              <a:rPr lang="fr-FR" sz="4400" b="1" dirty="0">
                <a:solidFill>
                  <a:schemeClr val="bg1"/>
                </a:solidFill>
                <a:latin typeface="Fira Sans"/>
                <a:ea typeface="+mj-lt"/>
                <a:cs typeface="+mj-lt"/>
              </a:rPr>
            </a:br>
            <a:r>
              <a:rPr lang="fr-FR" sz="4400" b="1" dirty="0">
                <a:solidFill>
                  <a:schemeClr val="bg1"/>
                </a:solidFill>
                <a:latin typeface="Corbel" panose="020B0503020204020204" pitchFamily="34" charset="0"/>
                <a:ea typeface="+mj-lt"/>
                <a:cs typeface="+mj-lt"/>
              </a:rPr>
              <a:t> </a:t>
            </a:r>
            <a:r>
              <a:rPr lang="en-US" sz="4400" b="1" dirty="0">
                <a:solidFill>
                  <a:schemeClr val="bg1"/>
                </a:solidFill>
                <a:latin typeface="Corbel" panose="020B0503020204020204" pitchFamily="34" charset="0"/>
                <a:ea typeface="+mj-lt"/>
                <a:cs typeface="+mj-lt"/>
              </a:rPr>
              <a:t>MUTUAL LEARNING EXERCISE </a:t>
            </a:r>
            <a:br>
              <a:rPr lang="en-US" sz="4400" b="1" dirty="0">
                <a:solidFill>
                  <a:schemeClr val="bg1"/>
                </a:solidFill>
                <a:latin typeface="Corbel" panose="020B0503020204020204" pitchFamily="34" charset="0"/>
                <a:ea typeface="+mj-lt"/>
                <a:cs typeface="+mj-lt"/>
              </a:rPr>
            </a:br>
            <a:r>
              <a:rPr lang="en-US" sz="4400" b="1" dirty="0">
                <a:solidFill>
                  <a:schemeClr val="bg1"/>
                </a:solidFill>
                <a:latin typeface="Corbel" panose="020B0503020204020204" pitchFamily="34" charset="0"/>
                <a:ea typeface="+mj-lt"/>
                <a:cs typeface="+mj-lt"/>
              </a:rPr>
              <a:t>ON R&amp;I STRATEGIES AND POLICIES</a:t>
            </a:r>
            <a:endParaRPr lang="fr-FR" sz="4400" b="1" dirty="0">
              <a:solidFill>
                <a:schemeClr val="bg1"/>
              </a:solidFill>
              <a:latin typeface="Corbel" panose="020B0503020204020204" pitchFamily="34" charset="0"/>
              <a:ea typeface="+mj-lt"/>
              <a:cs typeface="+mj-lt"/>
            </a:endParaRPr>
          </a:p>
          <a:p>
            <a:endParaRPr lang="fr-FR" sz="4400" b="1" dirty="0">
              <a:solidFill>
                <a:schemeClr val="bg1"/>
              </a:solidFill>
              <a:latin typeface="Fira Sans" panose="020B0503050000020004" pitchFamily="34" charset="0"/>
              <a:cs typeface="Calibri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1337" y="1865591"/>
            <a:ext cx="1005840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n-US" sz="2800" b="1" dirty="0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6EB671-093C-E31F-5351-C7FAD0ADB0E0}"/>
              </a:ext>
            </a:extLst>
          </p:cNvPr>
          <p:cNvSpPr txBox="1"/>
          <p:nvPr/>
        </p:nvSpPr>
        <p:spPr>
          <a:xfrm>
            <a:off x="5930537" y="5560226"/>
            <a:ext cx="327307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ea typeface="+mn-lt"/>
                <a:cs typeface="+mn-lt"/>
              </a:rPr>
              <a:t>Addis Ababa, Ethiopia</a:t>
            </a:r>
            <a:endParaRPr lang="en-US" dirty="0">
              <a:ea typeface="+mn-lt"/>
              <a:cs typeface="+mn-lt"/>
            </a:endParaRPr>
          </a:p>
          <a:p>
            <a:pPr algn="ctr"/>
            <a:r>
              <a:rPr lang="en-US" b="1" dirty="0">
                <a:ea typeface="+mn-lt"/>
                <a:cs typeface="+mn-lt"/>
              </a:rPr>
              <a:t>14-17 February 2023  </a:t>
            </a:r>
            <a:r>
              <a:rPr lang="fr-FR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</p:txBody>
      </p:sp>
      <p:pic>
        <p:nvPicPr>
          <p:cNvPr id="3" name="Picture 19">
            <a:extLst>
              <a:ext uri="{FF2B5EF4-FFF2-40B4-BE49-F238E27FC236}">
                <a16:creationId xmlns:a16="http://schemas.microsoft.com/office/drawing/2014/main" id="{A6FA2280-F437-EE1F-43AF-78B31FB1A0E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11" y="2985201"/>
            <a:ext cx="4349855" cy="19063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DCB083B-AE35-35BC-007C-BA35439B1D35}"/>
              </a:ext>
            </a:extLst>
          </p:cNvPr>
          <p:cNvSpPr/>
          <p:nvPr/>
        </p:nvSpPr>
        <p:spPr>
          <a:xfrm>
            <a:off x="5839097" y="2253105"/>
            <a:ext cx="6096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>
              <a:spcAft>
                <a:spcPts val="0"/>
              </a:spcAft>
            </a:pP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Dr Mohamed Yahya DAH</a:t>
            </a:r>
          </a:p>
          <a:p>
            <a:pPr marL="449580"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Director of Scientific Research and Innovation</a:t>
            </a:r>
          </a:p>
          <a:p>
            <a:pPr marL="449580"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Ministry Of Higher  Education and Scientific Research</a:t>
            </a:r>
          </a:p>
          <a:p>
            <a:pPr marL="449580">
              <a:spcAft>
                <a:spcPts val="0"/>
              </a:spcAft>
            </a:pPr>
            <a:endParaRPr lang="en-GB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Dr Ahmed Elmouna 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Representative of the PSF service in Mauritania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Director of the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Agence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Nationale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 la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Recherche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Scientifique et de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l'Innovation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(ANRSI)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Image 7">
            <a:extLst>
              <a:ext uri="{FF2B5EF4-FFF2-40B4-BE49-F238E27FC236}">
                <a16:creationId xmlns:a16="http://schemas.microsoft.com/office/drawing/2014/main" id="{2B62A18B-B379-D6BE-F9AD-4B987901A4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28" y="5948081"/>
            <a:ext cx="1473408" cy="853492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84F365C-71FE-48F9-7772-5BF942E0FE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5475" y="6295387"/>
            <a:ext cx="2743200" cy="506186"/>
          </a:xfrm>
          <a:prstGeom prst="rect">
            <a:avLst/>
          </a:prstGeom>
        </p:spPr>
      </p:pic>
      <p:pic>
        <p:nvPicPr>
          <p:cNvPr id="11" name="Image 2">
            <a:extLst>
              <a:ext uri="{FF2B5EF4-FFF2-40B4-BE49-F238E27FC236}">
                <a16:creationId xmlns:a16="http://schemas.microsoft.com/office/drawing/2014/main" id="{9524FC5A-2D30-247C-BD3F-46189A534C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425"/>
            <a:ext cx="1966219" cy="853492"/>
          </a:xfrm>
          <a:prstGeom prst="rect">
            <a:avLst/>
          </a:prstGeom>
        </p:spPr>
      </p:pic>
      <p:pic>
        <p:nvPicPr>
          <p:cNvPr id="13" name="Image 5">
            <a:extLst>
              <a:ext uri="{FF2B5EF4-FFF2-40B4-BE49-F238E27FC236}">
                <a16:creationId xmlns:a16="http://schemas.microsoft.com/office/drawing/2014/main" id="{80513E80-88A9-FD01-A391-2CEC66A3A4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586" y="6007452"/>
            <a:ext cx="2006414" cy="85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65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i="1" dirty="0"/>
          </a:p>
          <a:p>
            <a:pPr marL="0" indent="0" algn="ctr">
              <a:buNone/>
            </a:pPr>
            <a:endParaRPr lang="en-US" sz="5400" i="1" dirty="0"/>
          </a:p>
          <a:p>
            <a:pPr marL="0" indent="0" algn="ctr">
              <a:buNone/>
            </a:pPr>
            <a:r>
              <a:rPr lang="en-US" sz="5400" i="1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81344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7B8348-52C0-26BD-D4D9-742D7DDA309E}"/>
              </a:ext>
            </a:extLst>
          </p:cNvPr>
          <p:cNvSpPr txBox="1"/>
          <p:nvPr/>
        </p:nvSpPr>
        <p:spPr>
          <a:xfrm>
            <a:off x="2092067" y="191264"/>
            <a:ext cx="88472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Background and country context </a:t>
            </a:r>
            <a:endParaRPr lang="en-GB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73759" y="697810"/>
            <a:ext cx="4241165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Population: 4.3 M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GDP 10B USD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GDP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Growth</a:t>
            </a:r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rate 2.4%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Inflation Rate 9.6 (2022)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 Budget </a:t>
            </a:r>
            <a:r>
              <a:rPr lang="fr-FR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 0.1</a:t>
            </a:r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 of GDP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cre 5"/>
              <p14:cNvContentPartPr/>
              <p14:nvPr/>
            </p14:nvContentPartPr>
            <p14:xfrm>
              <a:off x="7660680" y="4825960"/>
              <a:ext cx="360" cy="360"/>
            </p14:xfrm>
          </p:contentPart>
        </mc:Choice>
        <mc:Fallback xmlns="">
          <p:pic>
            <p:nvPicPr>
              <p:cNvPr id="6" name="Encre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42680" y="4807960"/>
                <a:ext cx="36360" cy="3636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ZoneTexte 10"/>
          <p:cNvSpPr txBox="1"/>
          <p:nvPr/>
        </p:nvSpPr>
        <p:spPr>
          <a:xfrm>
            <a:off x="5506719" y="697810"/>
            <a:ext cx="5770879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/>
              <a:t>HE </a:t>
            </a:r>
            <a:r>
              <a:rPr lang="en-US" sz="2800" dirty="0"/>
              <a:t>students:</a:t>
            </a:r>
            <a:r>
              <a:rPr lang="fr-FR" sz="2800" dirty="0"/>
              <a:t>  29,782 (</a:t>
            </a:r>
            <a:r>
              <a:rPr lang="en-US" sz="2800" dirty="0"/>
              <a:t>11,848 female</a:t>
            </a:r>
            <a:r>
              <a:rPr lang="fr-FR" sz="2800" dirty="0"/>
              <a:t> </a:t>
            </a:r>
            <a:r>
              <a:rPr lang="en-US" sz="2800" dirty="0"/>
              <a:t>≈</a:t>
            </a:r>
            <a:r>
              <a:rPr lang="fr-FR" sz="2800" dirty="0"/>
              <a:t>40%)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Teaching staff 870 (82 female ≈9% 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PhD students; 336 (100 female ≈29% 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73760" y="3261038"/>
            <a:ext cx="4241164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3 </a:t>
            </a:r>
            <a:r>
              <a:rPr lang="en-US" sz="3200" dirty="0"/>
              <a:t>Universities</a:t>
            </a:r>
            <a:endParaRPr lang="fr-FR" sz="32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3 </a:t>
            </a:r>
            <a:r>
              <a:rPr lang="en-US" sz="3200" dirty="0"/>
              <a:t>Graduates</a:t>
            </a:r>
            <a:r>
              <a:rPr lang="fr-FR" sz="3200" dirty="0"/>
              <a:t> </a:t>
            </a:r>
            <a:r>
              <a:rPr lang="en-US" sz="3200" dirty="0"/>
              <a:t>schools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13 </a:t>
            </a:r>
            <a:r>
              <a:rPr lang="fr-FR" sz="3200" dirty="0" err="1"/>
              <a:t>other</a:t>
            </a:r>
            <a:r>
              <a:rPr lang="fr-FR" sz="3200" dirty="0"/>
              <a:t> HE Institutes</a:t>
            </a:r>
            <a:endParaRPr lang="en-US" sz="32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6 </a:t>
            </a:r>
            <a:r>
              <a:rPr lang="en-US" sz="3200" dirty="0"/>
              <a:t>Research</a:t>
            </a:r>
            <a:r>
              <a:rPr lang="fr-FR" sz="3200" dirty="0"/>
              <a:t> </a:t>
            </a:r>
            <a:r>
              <a:rPr lang="en-US" sz="3200" dirty="0"/>
              <a:t>centers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577840" y="3261038"/>
            <a:ext cx="5770880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/>
              <a:t>A law on R&amp;HE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/>
              <a:t>Tens of  ministerial texts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/>
              <a:t>A Strategy of R&amp;I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/>
              <a:t>A Strategy of HE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96A6B9-F583-BBA1-06BD-316D48A4ABCF}"/>
              </a:ext>
            </a:extLst>
          </p:cNvPr>
          <p:cNvSpPr txBox="1"/>
          <p:nvPr/>
        </p:nvSpPr>
        <p:spPr>
          <a:xfrm>
            <a:off x="342901" y="5975524"/>
            <a:ext cx="1173003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Robust monitoring and evaluation systems remain to be implemented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9140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7B8348-52C0-26BD-D4D9-742D7DDA309E}"/>
              </a:ext>
            </a:extLst>
          </p:cNvPr>
          <p:cNvSpPr txBox="1"/>
          <p:nvPr/>
        </p:nvSpPr>
        <p:spPr>
          <a:xfrm>
            <a:off x="733068" y="27279"/>
            <a:ext cx="88472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R&amp;I (and STI) Ecosystem </a:t>
            </a:r>
            <a:endParaRPr lang="en-GB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0081D-9BAE-6848-BB9A-0DF4FA55D268}"/>
              </a:ext>
            </a:extLst>
          </p:cNvPr>
          <p:cNvSpPr txBox="1"/>
          <p:nvPr/>
        </p:nvSpPr>
        <p:spPr>
          <a:xfrm>
            <a:off x="1282390" y="24309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E"/>
          </a:p>
        </p:txBody>
      </p:sp>
      <p:sp>
        <p:nvSpPr>
          <p:cNvPr id="2" name="ZoneTexte 1"/>
          <p:cNvSpPr txBox="1"/>
          <p:nvPr/>
        </p:nvSpPr>
        <p:spPr>
          <a:xfrm>
            <a:off x="4263931" y="2036951"/>
            <a:ext cx="3341902" cy="1938992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Ministry of  HESR</a:t>
            </a:r>
          </a:p>
        </p:txBody>
      </p:sp>
      <p:sp>
        <p:nvSpPr>
          <p:cNvPr id="5" name="Flèche droite 4"/>
          <p:cNvSpPr/>
          <p:nvPr/>
        </p:nvSpPr>
        <p:spPr>
          <a:xfrm rot="10800000">
            <a:off x="3041425" y="3208158"/>
            <a:ext cx="1316648" cy="4065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2117425">
            <a:off x="3578923" y="1944063"/>
            <a:ext cx="887820" cy="3693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16200000">
            <a:off x="5759679" y="1548232"/>
            <a:ext cx="548740" cy="3434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5400000">
            <a:off x="5692055" y="4189732"/>
            <a:ext cx="727511" cy="29993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19">
            <a:extLst>
              <a:ext uri="{FF2B5EF4-FFF2-40B4-BE49-F238E27FC236}">
                <a16:creationId xmlns:a16="http://schemas.microsoft.com/office/drawing/2014/main" id="{A6FA2280-F437-EE1F-43AF-78B31FB1A0E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39" y="2734440"/>
            <a:ext cx="2855066" cy="146700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à coins arrondis 5"/>
          <p:cNvSpPr/>
          <p:nvPr/>
        </p:nvSpPr>
        <p:spPr>
          <a:xfrm>
            <a:off x="1859280" y="1410094"/>
            <a:ext cx="1788160" cy="1129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HCRSI</a:t>
            </a:r>
            <a:endParaRPr lang="fr-FR" sz="28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156708" y="517206"/>
            <a:ext cx="1535513" cy="7268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DRSI</a:t>
            </a:r>
            <a:endParaRPr lang="fr-FR" sz="2800" dirty="0"/>
          </a:p>
        </p:txBody>
      </p:sp>
      <p:sp>
        <p:nvSpPr>
          <p:cNvPr id="17" name="Flèche droite 16"/>
          <p:cNvSpPr/>
          <p:nvPr/>
        </p:nvSpPr>
        <p:spPr>
          <a:xfrm>
            <a:off x="7441663" y="3264581"/>
            <a:ext cx="2761950" cy="36223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13" y="2877867"/>
            <a:ext cx="1175586" cy="1016000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9901251" y="3929339"/>
            <a:ext cx="120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AMAQ-ES</a:t>
            </a:r>
            <a:endParaRPr lang="fr-FR" sz="2000" b="1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7785847" y="1381450"/>
            <a:ext cx="2546873" cy="7282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CNESRS</a:t>
            </a:r>
            <a:endParaRPr lang="fr-FR" sz="2800" dirty="0"/>
          </a:p>
        </p:txBody>
      </p:sp>
      <p:sp>
        <p:nvSpPr>
          <p:cNvPr id="30" name="Rectangle 29"/>
          <p:cNvSpPr/>
          <p:nvPr/>
        </p:nvSpPr>
        <p:spPr>
          <a:xfrm>
            <a:off x="605769" y="4818286"/>
            <a:ext cx="3142042" cy="6732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Universities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645919" y="5892190"/>
            <a:ext cx="3158976" cy="6732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</a:rPr>
              <a:t>3 Graduates schools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80960" y="6075022"/>
            <a:ext cx="4114800" cy="81030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Agriculture, </a:t>
            </a:r>
            <a:r>
              <a:rPr lang="en-US" sz="2800" dirty="0"/>
              <a:t>Health</a:t>
            </a:r>
            <a:r>
              <a:rPr lang="fr-FR" sz="2800" dirty="0"/>
              <a:t>  and Oceanography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4112725" y="4858972"/>
            <a:ext cx="3142042" cy="6732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 Institutes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927346" y="4880566"/>
            <a:ext cx="3451853" cy="6732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 centers</a:t>
            </a:r>
            <a:endParaRPr lang="en-US" sz="2400" b="1" dirty="0"/>
          </a:p>
        </p:txBody>
      </p:sp>
      <p:sp>
        <p:nvSpPr>
          <p:cNvPr id="38" name="Flèche droite 37"/>
          <p:cNvSpPr/>
          <p:nvPr/>
        </p:nvSpPr>
        <p:spPr>
          <a:xfrm rot="19243274">
            <a:off x="7321897" y="2299567"/>
            <a:ext cx="98952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 rot="20083391">
            <a:off x="11206094" y="2559733"/>
            <a:ext cx="708746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QA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28625" y="3956727"/>
            <a:ext cx="3554556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Promotion &amp; Funding R&amp;I Programs</a:t>
            </a:r>
          </a:p>
        </p:txBody>
      </p:sp>
      <p:sp>
        <p:nvSpPr>
          <p:cNvPr id="43" name="ZoneTexte 42"/>
          <p:cNvSpPr txBox="1"/>
          <p:nvPr/>
        </p:nvSpPr>
        <p:spPr>
          <a:xfrm rot="20083391">
            <a:off x="1396405" y="1243179"/>
            <a:ext cx="1571104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Strategies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669957" y="1026846"/>
            <a:ext cx="2771706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Programming and Policies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120790" y="6008634"/>
            <a:ext cx="3164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30 Research</a:t>
            </a:r>
            <a:r>
              <a:rPr lang="fr-FR" sz="2800" dirty="0"/>
              <a:t> teams</a:t>
            </a:r>
          </a:p>
        </p:txBody>
      </p:sp>
      <p:sp>
        <p:nvSpPr>
          <p:cNvPr id="48" name="Flèche droite 47"/>
          <p:cNvSpPr/>
          <p:nvPr/>
        </p:nvSpPr>
        <p:spPr>
          <a:xfrm rot="3125272">
            <a:off x="3673665" y="5657720"/>
            <a:ext cx="619033" cy="218772"/>
          </a:xfrm>
          <a:prstGeom prst="rightArrow">
            <a:avLst>
              <a:gd name="adj1" fmla="val 50000"/>
              <a:gd name="adj2" fmla="val 138073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lèche vers le bas 48"/>
          <p:cNvSpPr/>
          <p:nvPr/>
        </p:nvSpPr>
        <p:spPr>
          <a:xfrm>
            <a:off x="5466283" y="5540671"/>
            <a:ext cx="181733" cy="491955"/>
          </a:xfrm>
          <a:prstGeom prst="down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lèche vers le bas 49"/>
          <p:cNvSpPr/>
          <p:nvPr/>
        </p:nvSpPr>
        <p:spPr>
          <a:xfrm>
            <a:off x="2134540" y="5510980"/>
            <a:ext cx="181733" cy="491955"/>
          </a:xfrm>
          <a:prstGeom prst="down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lèche vers le bas 50"/>
          <p:cNvSpPr/>
          <p:nvPr/>
        </p:nvSpPr>
        <p:spPr>
          <a:xfrm>
            <a:off x="9524081" y="5577262"/>
            <a:ext cx="181733" cy="521255"/>
          </a:xfrm>
          <a:prstGeom prst="down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42">
            <a:extLst>
              <a:ext uri="{FF2B5EF4-FFF2-40B4-BE49-F238E27FC236}">
                <a16:creationId xmlns:a16="http://schemas.microsoft.com/office/drawing/2014/main" id="{B52855C6-1EF8-BD35-A2CE-841A9830F3FB}"/>
              </a:ext>
            </a:extLst>
          </p:cNvPr>
          <p:cNvSpPr txBox="1"/>
          <p:nvPr/>
        </p:nvSpPr>
        <p:spPr>
          <a:xfrm rot="21019401">
            <a:off x="4552273" y="2883820"/>
            <a:ext cx="2369428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Policies and Priorities</a:t>
            </a:r>
          </a:p>
        </p:txBody>
      </p:sp>
      <p:sp>
        <p:nvSpPr>
          <p:cNvPr id="4" name="Arrow: Bent-Up 3">
            <a:extLst>
              <a:ext uri="{FF2B5EF4-FFF2-40B4-BE49-F238E27FC236}">
                <a16:creationId xmlns:a16="http://schemas.microsoft.com/office/drawing/2014/main" id="{EC600628-71BA-D466-EBFC-1AD412C5D83B}"/>
              </a:ext>
            </a:extLst>
          </p:cNvPr>
          <p:cNvSpPr/>
          <p:nvPr/>
        </p:nvSpPr>
        <p:spPr>
          <a:xfrm rot="10800000">
            <a:off x="275885" y="763360"/>
            <a:ext cx="4887945" cy="2070791"/>
          </a:xfrm>
          <a:prstGeom prst="bentUpArrow">
            <a:avLst>
              <a:gd name="adj1" fmla="val 10600"/>
              <a:gd name="adj2" fmla="val 14669"/>
              <a:gd name="adj3" fmla="val 25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F5F197D1-BB48-7995-4177-4427882ED5D6}"/>
              </a:ext>
            </a:extLst>
          </p:cNvPr>
          <p:cNvSpPr/>
          <p:nvPr/>
        </p:nvSpPr>
        <p:spPr>
          <a:xfrm rot="10800000" flipH="1">
            <a:off x="6692220" y="746440"/>
            <a:ext cx="4418069" cy="2070791"/>
          </a:xfrm>
          <a:prstGeom prst="bentUpArrow">
            <a:avLst>
              <a:gd name="adj1" fmla="val 10600"/>
              <a:gd name="adj2" fmla="val 14669"/>
              <a:gd name="adj3" fmla="val 25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3EF39-D481-F67A-36E4-0AE6BC06F855}"/>
              </a:ext>
            </a:extLst>
          </p:cNvPr>
          <p:cNvSpPr/>
          <p:nvPr/>
        </p:nvSpPr>
        <p:spPr>
          <a:xfrm>
            <a:off x="605769" y="4703455"/>
            <a:ext cx="1077343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ZoneTexte 43">
            <a:extLst>
              <a:ext uri="{FF2B5EF4-FFF2-40B4-BE49-F238E27FC236}">
                <a16:creationId xmlns:a16="http://schemas.microsoft.com/office/drawing/2014/main" id="{FD550255-D725-065A-6EFE-0AC0EDDDA9F5}"/>
              </a:ext>
            </a:extLst>
          </p:cNvPr>
          <p:cNvSpPr txBox="1"/>
          <p:nvPr/>
        </p:nvSpPr>
        <p:spPr>
          <a:xfrm>
            <a:off x="8496570" y="1964834"/>
            <a:ext cx="1547543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consultation</a:t>
            </a:r>
          </a:p>
        </p:txBody>
      </p:sp>
    </p:spTree>
    <p:extLst>
      <p:ext uri="{BB962C8B-B14F-4D97-AF65-F5344CB8AC3E}">
        <p14:creationId xmlns:p14="http://schemas.microsoft.com/office/powerpoint/2010/main" val="116439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6" grpId="0" animBg="1"/>
      <p:bldP spid="16" grpId="0" animBg="1"/>
      <p:bldP spid="17" grpId="0" animBg="1"/>
      <p:bldP spid="25" grpId="0"/>
      <p:bldP spid="28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/>
      <p:bldP spid="48" grpId="0" animBg="1"/>
      <p:bldP spid="49" grpId="0" animBg="1"/>
      <p:bldP spid="50" grpId="0" animBg="1"/>
      <p:bldP spid="51" grpId="0" animBg="1"/>
      <p:bldP spid="3" grpId="0" animBg="1"/>
      <p:bldP spid="4" grpId="0" animBg="1"/>
      <p:bldP spid="8" grpId="0" animBg="1"/>
      <p:bldP spid="13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7B8348-52C0-26BD-D4D9-742D7DDA309E}"/>
              </a:ext>
            </a:extLst>
          </p:cNvPr>
          <p:cNvSpPr txBox="1"/>
          <p:nvPr/>
        </p:nvSpPr>
        <p:spPr>
          <a:xfrm>
            <a:off x="2264787" y="202619"/>
            <a:ext cx="88472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R&amp;I (and STI) Ecosystem </a:t>
            </a:r>
            <a:endParaRPr lang="en-GB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0081D-9BAE-6848-BB9A-0DF4FA55D268}"/>
              </a:ext>
            </a:extLst>
          </p:cNvPr>
          <p:cNvSpPr txBox="1"/>
          <p:nvPr/>
        </p:nvSpPr>
        <p:spPr>
          <a:xfrm>
            <a:off x="1282390" y="24309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E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973214985"/>
              </p:ext>
            </p:extLst>
          </p:nvPr>
        </p:nvGraphicFramePr>
        <p:xfrm>
          <a:off x="2010786" y="664284"/>
          <a:ext cx="8972174" cy="555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71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7B8348-52C0-26BD-D4D9-742D7DDA309E}"/>
              </a:ext>
            </a:extLst>
          </p:cNvPr>
          <p:cNvSpPr txBox="1"/>
          <p:nvPr/>
        </p:nvSpPr>
        <p:spPr>
          <a:xfrm>
            <a:off x="2092067" y="131499"/>
            <a:ext cx="88472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R&amp;I Ecosystem Analysis - I</a:t>
            </a:r>
            <a:endParaRPr lang="en-GB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0081D-9BAE-6848-BB9A-0DF4FA55D268}"/>
              </a:ext>
            </a:extLst>
          </p:cNvPr>
          <p:cNvSpPr txBox="1"/>
          <p:nvPr/>
        </p:nvSpPr>
        <p:spPr>
          <a:xfrm>
            <a:off x="1282390" y="24309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E"/>
          </a:p>
        </p:txBody>
      </p:sp>
      <p:sp>
        <p:nvSpPr>
          <p:cNvPr id="3" name="ZoneTexte 2"/>
          <p:cNvSpPr txBox="1"/>
          <p:nvPr/>
        </p:nvSpPr>
        <p:spPr>
          <a:xfrm>
            <a:off x="350520" y="1076960"/>
            <a:ext cx="5298440" cy="28007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Political will and government  support to R&amp;I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Adoption of the National Strategy of R&amp;I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Creation  of ANRSI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number of  indexed publication doubled in the last 5 </a:t>
            </a:r>
            <a:r>
              <a:rPr lang="en-US" sz="2200" dirty="0" err="1"/>
              <a:t>yrs</a:t>
            </a:r>
            <a:r>
              <a:rPr lang="en-US" sz="2200" dirty="0"/>
              <a:t> (52 in 2017 vs 111 in 2021)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100 PhD theses defended in the three graduate schools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65520" y="1076959"/>
            <a:ext cx="5313680" cy="28007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Low funding of R&amp;I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Lack of R&amp;I programs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Weak Synergy across the RI ecosystem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Lack of support mechanisms for innovation activities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/>
              <a:t>Absence of participation in international grant  schemes (Horizon Europe, PRIMA and so on)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49010" y="4387375"/>
            <a:ext cx="5394960" cy="24622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/>
              <a:t>Weak collaboration between private sector and academia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/>
              <a:t>Limited resources  (Human, Financial,… ) for R&amp;I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/>
              <a:t>Limited female participation in R&amp;I activities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/>
              <a:t>Lack of efficient monitoring and evaluation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26720" y="4387375"/>
            <a:ext cx="5222240" cy="24622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/>
              <a:t>Significant economic potentiality in the mining , fishing and renewable energy sectors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/>
              <a:t>Funded R&amp;I projects targeting regions such as Africa, Maghreb, 5+5 Dialogue, </a:t>
            </a:r>
            <a:r>
              <a:rPr lang="en-US" sz="2200" dirty="0" err="1"/>
              <a:t>UfM</a:t>
            </a:r>
            <a:r>
              <a:rPr lang="en-US" sz="2200" dirty="0"/>
              <a:t>,…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/>
              <a:t>Diaspora (Academia &amp; STI)</a:t>
            </a:r>
          </a:p>
        </p:txBody>
      </p:sp>
    </p:spTree>
    <p:extLst>
      <p:ext uri="{BB962C8B-B14F-4D97-AF65-F5344CB8AC3E}">
        <p14:creationId xmlns:p14="http://schemas.microsoft.com/office/powerpoint/2010/main" val="422857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7B8348-52C0-26BD-D4D9-742D7DDA309E}"/>
              </a:ext>
            </a:extLst>
          </p:cNvPr>
          <p:cNvSpPr txBox="1"/>
          <p:nvPr/>
        </p:nvSpPr>
        <p:spPr>
          <a:xfrm>
            <a:off x="2092067" y="131499"/>
            <a:ext cx="88472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 R&amp;I Ecosystem Analysis - II</a:t>
            </a:r>
            <a:endParaRPr lang="en-GB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0081D-9BAE-6848-BB9A-0DF4FA55D268}"/>
              </a:ext>
            </a:extLst>
          </p:cNvPr>
          <p:cNvSpPr txBox="1"/>
          <p:nvPr/>
        </p:nvSpPr>
        <p:spPr>
          <a:xfrm>
            <a:off x="1282390" y="24309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E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29146"/>
              </p:ext>
            </p:extLst>
          </p:nvPr>
        </p:nvGraphicFramePr>
        <p:xfrm>
          <a:off x="528638" y="800106"/>
          <a:ext cx="11087100" cy="5458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235">
                  <a:extLst>
                    <a:ext uri="{9D8B030D-6E8A-4147-A177-3AD203B41FA5}">
                      <a16:colId xmlns:a16="http://schemas.microsoft.com/office/drawing/2014/main" val="3673329969"/>
                    </a:ext>
                  </a:extLst>
                </a:gridCol>
                <a:gridCol w="9072865">
                  <a:extLst>
                    <a:ext uri="{9D8B030D-6E8A-4147-A177-3AD203B41FA5}">
                      <a16:colId xmlns:a16="http://schemas.microsoft.com/office/drawing/2014/main" val="2590511447"/>
                    </a:ext>
                  </a:extLst>
                </a:gridCol>
              </a:tblGrid>
              <a:tr h="391076">
                <a:tc>
                  <a:txBody>
                    <a:bodyPr/>
                    <a:lstStyle/>
                    <a:p>
                      <a:r>
                        <a:rPr lang="fr-FR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18100"/>
                  </a:ext>
                </a:extLst>
              </a:tr>
              <a:tr h="2066368">
                <a:tc>
                  <a:txBody>
                    <a:bodyPr/>
                    <a:lstStyle/>
                    <a:p>
                      <a:pPr algn="ctr"/>
                      <a:endParaRPr lang="en-US" sz="2400" b="1" noProof="0" dirty="0"/>
                    </a:p>
                    <a:p>
                      <a:pPr algn="ctr"/>
                      <a:endParaRPr lang="en-US" sz="2400" b="1" noProof="0" dirty="0"/>
                    </a:p>
                    <a:p>
                      <a:pPr algn="ctr"/>
                      <a:r>
                        <a:rPr lang="en-US" sz="2400" b="1" noProof="0" dirty="0"/>
                        <a:t>Political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Political Stability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Adoption of National RI Strategy</a:t>
                      </a:r>
                      <a:endParaRPr lang="en-US" sz="2000" baseline="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noProof="0" dirty="0"/>
                        <a:t>The </a:t>
                      </a:r>
                      <a:r>
                        <a:rPr lang="en-US" sz="2000" i="1" baseline="0" noProof="0" dirty="0"/>
                        <a:t>Nouakchott Declaration </a:t>
                      </a:r>
                      <a:r>
                        <a:rPr lang="en-US" sz="2000" baseline="0" noProof="0" dirty="0"/>
                        <a:t>of 5+5  Dialogue, signed by the minister of HESR is an engagement into regional RHE </a:t>
                      </a:r>
                      <a:r>
                        <a:rPr lang="en-US" sz="2000" baseline="0" noProof="0" dirty="0" err="1"/>
                        <a:t>programmes</a:t>
                      </a:r>
                      <a:endParaRPr lang="en-US" sz="2000" baseline="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noProof="0" dirty="0"/>
                        <a:t>Mauritania is engaged in further regional RI action plans like </a:t>
                      </a:r>
                      <a:r>
                        <a:rPr lang="en-US" sz="2000" baseline="0" noProof="0" dirty="0" err="1"/>
                        <a:t>UfM</a:t>
                      </a:r>
                      <a:r>
                        <a:rPr lang="en-US" sz="2000" baseline="0" noProof="0" dirty="0"/>
                        <a:t>, with priorities of Health, Renewable Energy and Climate Change</a:t>
                      </a:r>
                      <a:endParaRPr lang="en-US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722919"/>
                  </a:ext>
                </a:extLst>
              </a:tr>
              <a:tr h="1385888">
                <a:tc>
                  <a:txBody>
                    <a:bodyPr/>
                    <a:lstStyle/>
                    <a:p>
                      <a:pPr algn="ctr"/>
                      <a:endParaRPr lang="en-US" sz="2400" b="1" noProof="0" dirty="0"/>
                    </a:p>
                    <a:p>
                      <a:pPr algn="ctr"/>
                      <a:r>
                        <a:rPr lang="en-US" sz="2400" b="1" noProof="0" dirty="0"/>
                        <a:t>Economic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GDP: 10 billion USD with a growth rate of 2.4% (2021)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Inflation reached 9.6% ( 2022)- ANSADE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LNG</a:t>
                      </a:r>
                      <a:r>
                        <a:rPr lang="en-US" sz="2000" b="0" i="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production expected end of 2023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national mining company (SNIM) benefited from increase of the price of iron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096134"/>
                  </a:ext>
                </a:extLst>
              </a:tr>
              <a:tr h="1253585">
                <a:tc>
                  <a:txBody>
                    <a:bodyPr/>
                    <a:lstStyle/>
                    <a:p>
                      <a:pPr algn="ctr"/>
                      <a:endParaRPr lang="en-US" sz="2400" b="1" noProof="0" dirty="0"/>
                    </a:p>
                    <a:p>
                      <a:pPr algn="ctr"/>
                      <a:r>
                        <a:rPr lang="en-US" sz="2400" b="1" noProof="0" dirty="0"/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Life expectancy at birth</a:t>
                      </a:r>
                      <a:r>
                        <a:rPr lang="en-US" sz="2000" baseline="0" noProof="0" dirty="0"/>
                        <a:t> </a:t>
                      </a:r>
                      <a:r>
                        <a:rPr lang="en-US" sz="2000" noProof="0" dirty="0"/>
                        <a:t>                           65 years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Population annual growth   </a:t>
                      </a:r>
                      <a:r>
                        <a:rPr lang="en-US" sz="2000" baseline="0" noProof="0" dirty="0"/>
                        <a:t>                   </a:t>
                      </a:r>
                      <a:r>
                        <a:rPr lang="en-US" sz="2000" noProof="0" dirty="0"/>
                        <a:t>  2.6%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Human Capital Index (HCI) (scale 0-1)      0.4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Muti cultural</a:t>
                      </a:r>
                      <a:r>
                        <a:rPr lang="en-US" sz="2000" baseline="0" noProof="0" dirty="0"/>
                        <a:t> </a:t>
                      </a:r>
                      <a:r>
                        <a:rPr lang="en-US" sz="2000" noProof="0" dirty="0"/>
                        <a:t> and lingual</a:t>
                      </a:r>
                      <a:r>
                        <a:rPr lang="en-US" sz="2000" baseline="0" noProof="0" dirty="0"/>
                        <a:t>   society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noProof="0" dirty="0"/>
                        <a:t>Access to primary education                   72,9%</a:t>
                      </a:r>
                      <a:endParaRPr lang="en-US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664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13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7B8348-52C0-26BD-D4D9-742D7DDA309E}"/>
              </a:ext>
            </a:extLst>
          </p:cNvPr>
          <p:cNvSpPr txBox="1"/>
          <p:nvPr/>
        </p:nvSpPr>
        <p:spPr>
          <a:xfrm>
            <a:off x="2092067" y="131499"/>
            <a:ext cx="88472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 R&amp;I Ecosystem Analysis - II</a:t>
            </a:r>
            <a:endParaRPr lang="en-GB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0081D-9BAE-6848-BB9A-0DF4FA55D268}"/>
              </a:ext>
            </a:extLst>
          </p:cNvPr>
          <p:cNvSpPr txBox="1"/>
          <p:nvPr/>
        </p:nvSpPr>
        <p:spPr>
          <a:xfrm>
            <a:off x="1282390" y="24309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E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300503"/>
              </p:ext>
            </p:extLst>
          </p:nvPr>
        </p:nvGraphicFramePr>
        <p:xfrm>
          <a:off x="600075" y="1195772"/>
          <a:ext cx="10801350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548">
                  <a:extLst>
                    <a:ext uri="{9D8B030D-6E8A-4147-A177-3AD203B41FA5}">
                      <a16:colId xmlns:a16="http://schemas.microsoft.com/office/drawing/2014/main" val="3673329969"/>
                    </a:ext>
                  </a:extLst>
                </a:gridCol>
                <a:gridCol w="8462802">
                  <a:extLst>
                    <a:ext uri="{9D8B030D-6E8A-4147-A177-3AD203B41FA5}">
                      <a16:colId xmlns:a16="http://schemas.microsoft.com/office/drawing/2014/main" val="2590511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1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A ministry  </a:t>
                      </a:r>
                      <a:r>
                        <a:rPr lang="en-US" sz="2000" baseline="0" noProof="0" dirty="0"/>
                        <a:t>has been created  tasked with </a:t>
                      </a:r>
                      <a:r>
                        <a:rPr lang="en-US" sz="2000" noProof="0" dirty="0"/>
                        <a:t>numerical transition</a:t>
                      </a:r>
                      <a:r>
                        <a:rPr lang="en-US" sz="2000" baseline="0" noProof="0" dirty="0"/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noProof="0" dirty="0"/>
                        <a:t>Banks started offering E-services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noProof="0" dirty="0"/>
                        <a:t>Numerical platforms for services such as transport, transfer,…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97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Environmental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CO2 Emission rate                                     0.9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Forest area (% of land area)                      3%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/>
                        <a:t>Access to electricity (% of population)   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47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noProof="0" dirty="0"/>
                        <a:t>Many texts and reforms are  underway</a:t>
                      </a:r>
                      <a:endParaRPr lang="en-US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9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65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7B8348-52C0-26BD-D4D9-742D7DDA309E}"/>
              </a:ext>
            </a:extLst>
          </p:cNvPr>
          <p:cNvSpPr txBox="1"/>
          <p:nvPr/>
        </p:nvSpPr>
        <p:spPr>
          <a:xfrm>
            <a:off x="1586514" y="64719"/>
            <a:ext cx="88472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Slide 5: Transformation and Development Impacts </a:t>
            </a:r>
            <a:endParaRPr lang="en-B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0081D-9BAE-6848-BB9A-0DF4FA55D268}"/>
              </a:ext>
            </a:extLst>
          </p:cNvPr>
          <p:cNvSpPr txBox="1"/>
          <p:nvPr/>
        </p:nvSpPr>
        <p:spPr>
          <a:xfrm>
            <a:off x="1282390" y="24309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E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E07D7E-D091-5F40-328A-AE8F148B7B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5" b="65576"/>
          <a:stretch/>
        </p:blipFill>
        <p:spPr>
          <a:xfrm>
            <a:off x="0" y="5408293"/>
            <a:ext cx="11390761" cy="85654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A58D23E-8FED-9736-DCA0-7B73E69656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98" t="21477" r="31785" b="14094"/>
          <a:stretch/>
        </p:blipFill>
        <p:spPr>
          <a:xfrm>
            <a:off x="2581835" y="593164"/>
            <a:ext cx="5727327" cy="3862337"/>
          </a:xfrm>
          <a:prstGeom prst="rect">
            <a:avLst/>
          </a:prstGeom>
        </p:spPr>
      </p:pic>
      <p:sp>
        <p:nvSpPr>
          <p:cNvPr id="3" name="Arrow: Bent 2">
            <a:extLst>
              <a:ext uri="{FF2B5EF4-FFF2-40B4-BE49-F238E27FC236}">
                <a16:creationId xmlns:a16="http://schemas.microsoft.com/office/drawing/2014/main" id="{598D22A3-E41D-7415-FA7F-1EF7402D34EA}"/>
              </a:ext>
            </a:extLst>
          </p:cNvPr>
          <p:cNvSpPr/>
          <p:nvPr/>
        </p:nvSpPr>
        <p:spPr>
          <a:xfrm rot="5400000" flipV="1">
            <a:off x="-48791" y="2778543"/>
            <a:ext cx="2799565" cy="2459937"/>
          </a:xfrm>
          <a:prstGeom prst="bentArrow">
            <a:avLst>
              <a:gd name="adj1" fmla="val 9894"/>
              <a:gd name="adj2" fmla="val 10119"/>
              <a:gd name="adj3" fmla="val 34840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95B7F1E-1F5D-8A07-BB90-E0BB1021BD8E}"/>
              </a:ext>
            </a:extLst>
          </p:cNvPr>
          <p:cNvCxnSpPr>
            <a:cxnSpLocks/>
          </p:cNvCxnSpPr>
          <p:nvPr/>
        </p:nvCxnSpPr>
        <p:spPr>
          <a:xfrm flipH="1">
            <a:off x="1035424" y="4396277"/>
            <a:ext cx="2209581" cy="107124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0A80ED-BD59-446C-2414-EA4CEAC9524C}"/>
              </a:ext>
            </a:extLst>
          </p:cNvPr>
          <p:cNvCxnSpPr>
            <a:cxnSpLocks/>
          </p:cNvCxnSpPr>
          <p:nvPr/>
        </p:nvCxnSpPr>
        <p:spPr>
          <a:xfrm flipH="1">
            <a:off x="1741408" y="4396277"/>
            <a:ext cx="2858743" cy="107124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B802963-AF02-00C8-23A3-C13E6B5DFEEE}"/>
              </a:ext>
            </a:extLst>
          </p:cNvPr>
          <p:cNvCxnSpPr>
            <a:cxnSpLocks/>
          </p:cNvCxnSpPr>
          <p:nvPr/>
        </p:nvCxnSpPr>
        <p:spPr>
          <a:xfrm>
            <a:off x="5426256" y="4396277"/>
            <a:ext cx="4900774" cy="107124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ADFE60-9369-962F-BC6C-40AB059459EB}"/>
              </a:ext>
            </a:extLst>
          </p:cNvPr>
          <p:cNvCxnSpPr>
            <a:cxnSpLocks/>
          </p:cNvCxnSpPr>
          <p:nvPr/>
        </p:nvCxnSpPr>
        <p:spPr>
          <a:xfrm>
            <a:off x="5087429" y="4441457"/>
            <a:ext cx="1958830" cy="10260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74A1734-248B-7B93-5F61-FE991801C5EB}"/>
              </a:ext>
            </a:extLst>
          </p:cNvPr>
          <p:cNvCxnSpPr>
            <a:cxnSpLocks/>
          </p:cNvCxnSpPr>
          <p:nvPr/>
        </p:nvCxnSpPr>
        <p:spPr>
          <a:xfrm>
            <a:off x="6837610" y="4441456"/>
            <a:ext cx="1958830" cy="10260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D22745A-DDB6-125B-433E-07F8A77E1976}"/>
              </a:ext>
            </a:extLst>
          </p:cNvPr>
          <p:cNvCxnSpPr>
            <a:cxnSpLocks/>
          </p:cNvCxnSpPr>
          <p:nvPr/>
        </p:nvCxnSpPr>
        <p:spPr>
          <a:xfrm flipH="1">
            <a:off x="5773879" y="4359644"/>
            <a:ext cx="1759658" cy="11530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9DE277-4E8B-763E-E5F9-593AF367C8E3}"/>
              </a:ext>
            </a:extLst>
          </p:cNvPr>
          <p:cNvCxnSpPr>
            <a:cxnSpLocks/>
          </p:cNvCxnSpPr>
          <p:nvPr/>
        </p:nvCxnSpPr>
        <p:spPr>
          <a:xfrm flipH="1">
            <a:off x="4207600" y="4359644"/>
            <a:ext cx="1759658" cy="115305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761002A-2E18-5498-AF24-8FC96AEFB527}"/>
              </a:ext>
            </a:extLst>
          </p:cNvPr>
          <p:cNvCxnSpPr>
            <a:cxnSpLocks/>
          </p:cNvCxnSpPr>
          <p:nvPr/>
        </p:nvCxnSpPr>
        <p:spPr>
          <a:xfrm flipH="1">
            <a:off x="3084132" y="4377960"/>
            <a:ext cx="2370973" cy="1134735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EB32CA1-2F6F-38A6-FB49-B410F0089B76}"/>
              </a:ext>
            </a:extLst>
          </p:cNvPr>
          <p:cNvCxnSpPr>
            <a:cxnSpLocks/>
          </p:cNvCxnSpPr>
          <p:nvPr/>
        </p:nvCxnSpPr>
        <p:spPr>
          <a:xfrm flipH="1">
            <a:off x="1219585" y="4400060"/>
            <a:ext cx="2536426" cy="113095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Arrow: Bent 28">
            <a:extLst>
              <a:ext uri="{FF2B5EF4-FFF2-40B4-BE49-F238E27FC236}">
                <a16:creationId xmlns:a16="http://schemas.microsoft.com/office/drawing/2014/main" id="{D85DAFAC-6F6B-04CF-7466-32D65A1F7FA2}"/>
              </a:ext>
            </a:extLst>
          </p:cNvPr>
          <p:cNvSpPr/>
          <p:nvPr/>
        </p:nvSpPr>
        <p:spPr>
          <a:xfrm rot="5400000">
            <a:off x="8389115" y="2506168"/>
            <a:ext cx="2799565" cy="2986367"/>
          </a:xfrm>
          <a:prstGeom prst="bentArrow">
            <a:avLst>
              <a:gd name="adj1" fmla="val 9894"/>
              <a:gd name="adj2" fmla="val 10119"/>
              <a:gd name="adj3" fmla="val 34840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6F5F97-A7E3-CFDC-4D36-530561E1A011}"/>
              </a:ext>
            </a:extLst>
          </p:cNvPr>
          <p:cNvSpPr txBox="1"/>
          <p:nvPr/>
        </p:nvSpPr>
        <p:spPr>
          <a:xfrm>
            <a:off x="4933128" y="4655229"/>
            <a:ext cx="10825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</a:rPr>
              <a:t>.</a:t>
            </a:r>
            <a:r>
              <a:rPr lang="en-GB" sz="4000" dirty="0">
                <a:solidFill>
                  <a:srgbClr val="FF0000"/>
                </a:solidFill>
              </a:rPr>
              <a:t>.</a:t>
            </a:r>
            <a:r>
              <a:rPr lang="en-GB" sz="4000" dirty="0"/>
              <a:t>.</a:t>
            </a:r>
            <a:endParaRPr lang="en-US" sz="4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63B6D2-887A-0F12-0EC1-99689CC996B3}"/>
              </a:ext>
            </a:extLst>
          </p:cNvPr>
          <p:cNvSpPr txBox="1"/>
          <p:nvPr/>
        </p:nvSpPr>
        <p:spPr>
          <a:xfrm>
            <a:off x="831472" y="470719"/>
            <a:ext cx="958775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Our national RI priorities align very well with the SDGs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512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7B8348-52C0-26BD-D4D9-742D7DDA309E}"/>
              </a:ext>
            </a:extLst>
          </p:cNvPr>
          <p:cNvSpPr txBox="1"/>
          <p:nvPr/>
        </p:nvSpPr>
        <p:spPr>
          <a:xfrm>
            <a:off x="2092067" y="131499"/>
            <a:ext cx="88472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Slide 5: Conclusion – insights for MLE</a:t>
            </a:r>
            <a:endParaRPr lang="en-B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0081D-9BAE-6848-BB9A-0DF4FA55D268}"/>
              </a:ext>
            </a:extLst>
          </p:cNvPr>
          <p:cNvSpPr txBox="1"/>
          <p:nvPr/>
        </p:nvSpPr>
        <p:spPr>
          <a:xfrm>
            <a:off x="1282390" y="24309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137C98-5439-498E-40B2-E2395539D5FD}"/>
              </a:ext>
            </a:extLst>
          </p:cNvPr>
          <p:cNvSpPr txBox="1"/>
          <p:nvPr/>
        </p:nvSpPr>
        <p:spPr>
          <a:xfrm>
            <a:off x="834171" y="1094190"/>
            <a:ext cx="10105175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70510">
              <a:tabLst>
                <a:tab pos="540385" algn="l"/>
              </a:tabLst>
            </a:pPr>
            <a:r>
              <a:rPr lang="en-GB" sz="2400" b="1" i="1" dirty="0">
                <a:cs typeface="Calibri"/>
              </a:rPr>
              <a:t>Formulation:</a:t>
            </a:r>
          </a:p>
          <a:p>
            <a:pPr marL="613410" indent="-342900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en-GB" sz="2400" dirty="0">
                <a:cs typeface="Calibri"/>
              </a:rPr>
              <a:t>State of play of local RI ecosystem (available competencies/</a:t>
            </a:r>
            <a:r>
              <a:rPr lang="en-GB" sz="2400" dirty="0" err="1">
                <a:cs typeface="Calibri"/>
              </a:rPr>
              <a:t>ressources</a:t>
            </a:r>
            <a:r>
              <a:rPr lang="en-GB" sz="2400" dirty="0">
                <a:cs typeface="Calibri"/>
              </a:rPr>
              <a:t>…)</a:t>
            </a:r>
          </a:p>
          <a:p>
            <a:pPr marL="270510">
              <a:tabLst>
                <a:tab pos="540385" algn="l"/>
              </a:tabLst>
            </a:pPr>
            <a:endParaRPr lang="en-GB" sz="2400" dirty="0">
              <a:cs typeface="Calibri"/>
            </a:endParaRPr>
          </a:p>
          <a:p>
            <a:pPr marL="270510">
              <a:tabLst>
                <a:tab pos="540385" algn="l"/>
              </a:tabLst>
            </a:pPr>
            <a:r>
              <a:rPr lang="en-GB" sz="2400" b="1" i="1" dirty="0">
                <a:cs typeface="Calibri"/>
              </a:rPr>
              <a:t>Implementation</a:t>
            </a:r>
          </a:p>
          <a:p>
            <a:pPr marL="613410" indent="-342900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en-GB" sz="2400" dirty="0">
                <a:cs typeface="Calibri"/>
              </a:rPr>
              <a:t>Support structure (proposal writing … to valuing research output)</a:t>
            </a:r>
          </a:p>
          <a:p>
            <a:pPr marL="270510">
              <a:tabLst>
                <a:tab pos="540385" algn="l"/>
              </a:tabLst>
            </a:pPr>
            <a:r>
              <a:rPr lang="en-GB" sz="2400" dirty="0">
                <a:cs typeface="Calibri"/>
              </a:rPr>
              <a:t>		Access to int’l funds/entrepreneurship/visibility/…</a:t>
            </a:r>
          </a:p>
          <a:p>
            <a:pPr marL="270510">
              <a:tabLst>
                <a:tab pos="540385" algn="l"/>
              </a:tabLst>
            </a:pPr>
            <a:r>
              <a:rPr lang="en-GB" sz="2400" dirty="0">
                <a:cs typeface="Calibri"/>
              </a:rPr>
              <a:t>		Access to literature databases (Scopus, </a:t>
            </a:r>
            <a:r>
              <a:rPr lang="en-GB" sz="2400" dirty="0" err="1">
                <a:cs typeface="Calibri"/>
              </a:rPr>
              <a:t>WoS</a:t>
            </a:r>
            <a:r>
              <a:rPr lang="en-GB" sz="2400" dirty="0">
                <a:cs typeface="Calibri"/>
              </a:rPr>
              <a:t>,..)</a:t>
            </a:r>
          </a:p>
          <a:p>
            <a:pPr marL="613410" indent="-342900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en-GB" sz="2400" dirty="0">
                <a:cs typeface="Calibri"/>
              </a:rPr>
              <a:t>Mobility towards Africa (Assisting African diaspora to help at home)</a:t>
            </a:r>
          </a:p>
          <a:p>
            <a:pPr marL="270510">
              <a:tabLst>
                <a:tab pos="540385" algn="l"/>
              </a:tabLst>
            </a:pPr>
            <a:r>
              <a:rPr lang="en-GB" sz="2400" dirty="0">
                <a:cs typeface="Calibri"/>
              </a:rPr>
              <a:t>Innovation </a:t>
            </a:r>
          </a:p>
          <a:p>
            <a:pPr marL="270510">
              <a:tabLst>
                <a:tab pos="540385" algn="l"/>
              </a:tabLst>
            </a:pPr>
            <a:endParaRPr lang="en-GB" sz="2400" i="1" dirty="0">
              <a:cs typeface="Calibri"/>
            </a:endParaRPr>
          </a:p>
          <a:p>
            <a:pPr marL="270510">
              <a:tabLst>
                <a:tab pos="540385" algn="l"/>
              </a:tabLst>
            </a:pPr>
            <a:r>
              <a:rPr lang="en-GB" sz="2400" b="1" i="1" dirty="0">
                <a:cs typeface="Calibri"/>
              </a:rPr>
              <a:t>Best Practice:</a:t>
            </a:r>
          </a:p>
          <a:p>
            <a:pPr marL="613410" indent="-342900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en-GB" sz="2400" dirty="0">
                <a:cs typeface="Calibri"/>
              </a:rPr>
              <a:t>Win management support </a:t>
            </a:r>
            <a:r>
              <a:rPr lang="en-GB" sz="2400" b="1" dirty="0">
                <a:cs typeface="Calibri"/>
              </a:rPr>
              <a:t>BEFORE</a:t>
            </a:r>
            <a:r>
              <a:rPr lang="en-GB" sz="2400" dirty="0">
                <a:cs typeface="Calibri"/>
              </a:rPr>
              <a:t> implementation</a:t>
            </a:r>
          </a:p>
          <a:p>
            <a:pPr marL="613410" indent="-342900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en-GB" sz="2400" dirty="0">
                <a:cs typeface="Calibri"/>
              </a:rPr>
              <a:t>Involve as many stakeholders as possible in drawing action plans</a:t>
            </a:r>
          </a:p>
          <a:p>
            <a:pPr marL="613410" indent="-342900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en-GB" sz="2400" dirty="0">
                <a:cs typeface="Calibri"/>
              </a:rPr>
              <a:t>Organise an event (conf/</a:t>
            </a:r>
            <a:r>
              <a:rPr lang="en-GB" sz="2400" dirty="0" err="1">
                <a:cs typeface="Calibri"/>
              </a:rPr>
              <a:t>sympo</a:t>
            </a:r>
            <a:r>
              <a:rPr lang="en-GB" sz="2400" dirty="0">
                <a:cs typeface="Calibri"/>
              </a:rPr>
              <a:t>) that englobes as many themes as possible</a:t>
            </a:r>
          </a:p>
          <a:p>
            <a:pPr marL="613410" indent="-342900">
              <a:buFont typeface="Arial" panose="020B0604020202020204" pitchFamily="34" charset="0"/>
              <a:buChar char="•"/>
              <a:tabLst>
                <a:tab pos="540385" algn="l"/>
              </a:tabLst>
            </a:pP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810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C4F38A0555DA42B888A814F7B747C8" ma:contentTypeVersion="2" ma:contentTypeDescription="Create a new document." ma:contentTypeScope="" ma:versionID="b01063b2a0cf328875b82a6d7076f95e">
  <xsd:schema xmlns:xsd="http://www.w3.org/2001/XMLSchema" xmlns:xs="http://www.w3.org/2001/XMLSchema" xmlns:p="http://schemas.microsoft.com/office/2006/metadata/properties" xmlns:ns1="http://schemas.microsoft.com/sharepoint/v3" xmlns:ns2="e04c153b-a11c-455a-abac-fd2056ff5725" targetNamespace="http://schemas.microsoft.com/office/2006/metadata/properties" ma:root="true" ma:fieldsID="df50995ac62259e20dd519ef8939a6e8" ns1:_="" ns2:_="">
    <xsd:import namespace="http://schemas.microsoft.com/sharepoint/v3"/>
    <xsd:import namespace="e04c153b-a11c-455a-abac-fd2056ff572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c153b-a11c-455a-abac-fd2056ff57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CF9F68B-E515-4F34-B2B4-AF038915BC30}"/>
</file>

<file path=customXml/itemProps2.xml><?xml version="1.0" encoding="utf-8"?>
<ds:datastoreItem xmlns:ds="http://schemas.openxmlformats.org/officeDocument/2006/customXml" ds:itemID="{F9398960-6A84-4395-BF28-D8FABAF336EC}"/>
</file>

<file path=customXml/itemProps3.xml><?xml version="1.0" encoding="utf-8"?>
<ds:datastoreItem xmlns:ds="http://schemas.openxmlformats.org/officeDocument/2006/customXml" ds:itemID="{1932C5DF-A027-43D2-A7E5-0581C65BC1EF}"/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748</Words>
  <Application>Microsoft Macintosh PowerPoint</Application>
  <PresentationFormat>Widescreen</PresentationFormat>
  <Paragraphs>135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Courier New</vt:lpstr>
      <vt:lpstr>Fira Sans</vt:lpstr>
      <vt:lpstr>Times New Roman</vt:lpstr>
      <vt:lpstr>Wingdings</vt:lpstr>
      <vt:lpstr>2_Thème Office</vt:lpstr>
      <vt:lpstr>  MUTUAL LEARNING EXERCISE  ON R&amp;I STRATEGIES AND POLICIES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GOPA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Barth, Caroline</dc:creator>
  <cp:lastModifiedBy>Alessandro Bello</cp:lastModifiedBy>
  <cp:revision>415</cp:revision>
  <dcterms:created xsi:type="dcterms:W3CDTF">2021-05-03T08:54:49Z</dcterms:created>
  <dcterms:modified xsi:type="dcterms:W3CDTF">2023-02-14T13:12:07Z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0x010100E6C4F38A0555DA42B888A814F7B747C8</vt:lpwstr>
  </property>
</Properties>
</file>