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83" r:id="rId5"/>
    <p:sldId id="306" r:id="rId6"/>
    <p:sldId id="320" r:id="rId7"/>
    <p:sldId id="316" r:id="rId8"/>
    <p:sldId id="308" r:id="rId9"/>
    <p:sldId id="309" r:id="rId10"/>
    <p:sldId id="318" r:id="rId11"/>
    <p:sldId id="319" r:id="rId12"/>
    <p:sldId id="321" r:id="rId13"/>
    <p:sldId id="312" r:id="rId14"/>
    <p:sldId id="315" r:id="rId15"/>
    <p:sldId id="311" r:id="rId16"/>
    <p:sldId id="313" r:id="rId17"/>
    <p:sldId id="322" r:id="rId18"/>
    <p:sldId id="314" r:id="rId19"/>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taur, Laure" initials="DL" lastIdx="4" clrIdx="0">
    <p:extLst>
      <p:ext uri="{19B8F6BF-5375-455C-9EA6-DF929625EA0E}">
        <p15:presenceInfo xmlns:p15="http://schemas.microsoft.com/office/powerpoint/2012/main" userId="S-1-5-21-1229272821-1957994488-839522115-395584" providerId="AD"/>
      </p:ext>
    </p:extLst>
  </p:cmAuthor>
  <p:cmAuthor id="2" name="Ahmed M Elmouna" initials="AME" lastIdx="2" clrIdx="1">
    <p:extLst>
      <p:ext uri="{19B8F6BF-5375-455C-9EA6-DF929625EA0E}">
        <p15:presenceInfo xmlns:p15="http://schemas.microsoft.com/office/powerpoint/2012/main" userId="Ahmed M Elmou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EF8"/>
    <a:srgbClr val="D2DFF0"/>
    <a:srgbClr val="F7931D"/>
    <a:srgbClr val="EBEEF7"/>
    <a:srgbClr val="5488C7"/>
    <a:srgbClr val="FFFFFF"/>
    <a:srgbClr val="FED304"/>
    <a:srgbClr val="AFCA0B"/>
    <a:srgbClr val="DEE5E3"/>
    <a:srgbClr val="C448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4"/>
  </p:normalViewPr>
  <p:slideViewPr>
    <p:cSldViewPr snapToGrid="0">
      <p:cViewPr varScale="1">
        <p:scale>
          <a:sx n="109" d="100"/>
          <a:sy n="109"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955CB2-BD1E-44C3-9006-6364B85FA38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E207B2DE-24D4-4524-8829-C37D7BE2701C}">
      <dgm:prSet/>
      <dgm:spPr/>
      <dgm:t>
        <a:bodyPr/>
        <a:lstStyle/>
        <a:p>
          <a:r>
            <a:rPr lang="en-US" b="1" dirty="0">
              <a:latin typeface="Arial" panose="020B0604020202020204" pitchFamily="34" charset="0"/>
              <a:cs typeface="Arial" panose="020B0604020202020204" pitchFamily="34" charset="0"/>
            </a:rPr>
            <a:t>Objective: To understand the main R&amp;I ecosystem actors and stakeholders in your country</a:t>
          </a:r>
          <a:endParaRPr lang="en-US" dirty="0">
            <a:latin typeface="Arial" panose="020B0604020202020204" pitchFamily="34" charset="0"/>
            <a:cs typeface="Arial" panose="020B0604020202020204" pitchFamily="34" charset="0"/>
          </a:endParaRPr>
        </a:p>
      </dgm:t>
    </dgm:pt>
    <dgm:pt modelId="{7CE4389B-34DB-4DDE-8CF0-05599B5C1E14}" type="parTrans" cxnId="{B7AE5F49-59A5-4E61-9B09-4E1C66EE776D}">
      <dgm:prSet/>
      <dgm:spPr/>
      <dgm:t>
        <a:bodyPr/>
        <a:lstStyle/>
        <a:p>
          <a:endParaRPr lang="en-US"/>
        </a:p>
      </dgm:t>
    </dgm:pt>
    <dgm:pt modelId="{FD60202D-261C-4EAC-AAD0-31F1A1F2F3B6}" type="sibTrans" cxnId="{B7AE5F49-59A5-4E61-9B09-4E1C66EE776D}">
      <dgm:prSet/>
      <dgm:spPr/>
      <dgm:t>
        <a:bodyPr/>
        <a:lstStyle/>
        <a:p>
          <a:endParaRPr lang="en-US"/>
        </a:p>
      </dgm:t>
    </dgm:pt>
    <dgm:pt modelId="{8D61CCEB-2F98-414D-8480-ABA051DA3C1D}">
      <dgm:prSet custT="1"/>
      <dgm:spPr/>
      <dgm:t>
        <a:bodyPr/>
        <a:lstStyle/>
        <a:p>
          <a:r>
            <a:rPr lang="en-US" sz="1600" dirty="0">
              <a:latin typeface="Arial" panose="020B0604020202020204" pitchFamily="34" charset="0"/>
              <a:cs typeface="Arial" panose="020B0604020202020204" pitchFamily="34" charset="0"/>
            </a:rPr>
            <a:t>Main R&amp;I / STI ecosystem actors and stakeholders in your country</a:t>
          </a:r>
        </a:p>
      </dgm:t>
    </dgm:pt>
    <dgm:pt modelId="{477647F6-7AD0-4C16-B1E6-8877CC52CFC3}" type="parTrans" cxnId="{F490FCC6-DC08-47E6-BC01-F6F5A6ED3602}">
      <dgm:prSet/>
      <dgm:spPr/>
      <dgm:t>
        <a:bodyPr/>
        <a:lstStyle/>
        <a:p>
          <a:endParaRPr lang="en-US"/>
        </a:p>
      </dgm:t>
    </dgm:pt>
    <dgm:pt modelId="{6A9C85F8-FDE0-4010-AF20-5A9DE7EED6E9}" type="sibTrans" cxnId="{F490FCC6-DC08-47E6-BC01-F6F5A6ED3602}">
      <dgm:prSet/>
      <dgm:spPr/>
      <dgm:t>
        <a:bodyPr/>
        <a:lstStyle/>
        <a:p>
          <a:endParaRPr lang="en-US"/>
        </a:p>
      </dgm:t>
    </dgm:pt>
    <dgm:pt modelId="{AD6C6E54-BE40-41AC-B7EF-77823FDFE472}">
      <dgm:prSet custT="1"/>
      <dgm:spPr/>
      <dgm:t>
        <a:bodyPr/>
        <a:lstStyle/>
        <a:p>
          <a:r>
            <a:rPr lang="en-US" sz="1600" i="0" dirty="0">
              <a:latin typeface="Arial" panose="020B0604020202020204" pitchFamily="34" charset="0"/>
              <a:cs typeface="Arial" panose="020B0604020202020204" pitchFamily="34" charset="0"/>
            </a:rPr>
            <a:t>Government, Ministries and Public Agencies</a:t>
          </a:r>
        </a:p>
      </dgm:t>
    </dgm:pt>
    <dgm:pt modelId="{8015A932-CE85-477E-91F5-8D67DC3BFE85}" type="parTrans" cxnId="{3EDC18C3-700C-4C0C-BC84-21E59E61794C}">
      <dgm:prSet/>
      <dgm:spPr/>
      <dgm:t>
        <a:bodyPr/>
        <a:lstStyle/>
        <a:p>
          <a:endParaRPr lang="en-US"/>
        </a:p>
      </dgm:t>
    </dgm:pt>
    <dgm:pt modelId="{6BB8F2BE-83D8-46FD-A2C2-74165E5605D9}" type="sibTrans" cxnId="{3EDC18C3-700C-4C0C-BC84-21E59E61794C}">
      <dgm:prSet/>
      <dgm:spPr/>
      <dgm:t>
        <a:bodyPr/>
        <a:lstStyle/>
        <a:p>
          <a:endParaRPr lang="en-US"/>
        </a:p>
      </dgm:t>
    </dgm:pt>
    <dgm:pt modelId="{5056FE85-F32C-418D-B810-A14845595F36}">
      <dgm:prSet custT="1"/>
      <dgm:spPr/>
      <dgm:t>
        <a:bodyPr/>
        <a:lstStyle/>
        <a:p>
          <a:r>
            <a:rPr lang="en-US" sz="1600" i="0" dirty="0">
              <a:latin typeface="Arial" panose="020B0604020202020204" pitchFamily="34" charset="0"/>
              <a:cs typeface="Arial" panose="020B0604020202020204" pitchFamily="34" charset="0"/>
            </a:rPr>
            <a:t>National Gov, County Gov, Parliament, Ministry of Higher Education &amp; Research (and other Gov Ministries), NACOSTI, NRF, KENIA, Other Gov Agencies (KIPI, KEBS, NEMA </a:t>
          </a:r>
          <a:r>
            <a:rPr lang="en-US" sz="1600" i="0" dirty="0" err="1">
              <a:latin typeface="Arial" panose="020B0604020202020204" pitchFamily="34" charset="0"/>
              <a:cs typeface="Arial" panose="020B0604020202020204" pitchFamily="34" charset="0"/>
            </a:rPr>
            <a:t>e.t.c</a:t>
          </a:r>
          <a:r>
            <a:rPr lang="en-US" sz="1600" i="0" dirty="0">
              <a:latin typeface="Arial" panose="020B0604020202020204" pitchFamily="34" charset="0"/>
              <a:cs typeface="Arial" panose="020B0604020202020204" pitchFamily="34" charset="0"/>
            </a:rPr>
            <a:t>)</a:t>
          </a:r>
        </a:p>
      </dgm:t>
    </dgm:pt>
    <dgm:pt modelId="{E627177C-B9E8-4488-8077-3B6602A3994D}" type="parTrans" cxnId="{4AE600A2-5379-468A-8542-E7A8E48DBABF}">
      <dgm:prSet/>
      <dgm:spPr/>
      <dgm:t>
        <a:bodyPr/>
        <a:lstStyle/>
        <a:p>
          <a:endParaRPr lang="en-US"/>
        </a:p>
      </dgm:t>
    </dgm:pt>
    <dgm:pt modelId="{ED795A65-6965-4065-811F-B5423E29A4F7}" type="sibTrans" cxnId="{4AE600A2-5379-468A-8542-E7A8E48DBABF}">
      <dgm:prSet/>
      <dgm:spPr/>
      <dgm:t>
        <a:bodyPr/>
        <a:lstStyle/>
        <a:p>
          <a:endParaRPr lang="en-US"/>
        </a:p>
      </dgm:t>
    </dgm:pt>
    <dgm:pt modelId="{0E6BF9C7-1D05-4463-8ECF-B501E4CBACCA}">
      <dgm:prSet custT="1"/>
      <dgm:spPr/>
      <dgm:t>
        <a:bodyPr/>
        <a:lstStyle/>
        <a:p>
          <a:r>
            <a:rPr lang="en-US" sz="1600" i="0" dirty="0">
              <a:latin typeface="Arial" panose="020B0604020202020204" pitchFamily="34" charset="0"/>
              <a:cs typeface="Arial" panose="020B0604020202020204" pitchFamily="34" charset="0"/>
            </a:rPr>
            <a:t>Industry, Private Sector, Firms</a:t>
          </a:r>
        </a:p>
      </dgm:t>
    </dgm:pt>
    <dgm:pt modelId="{8FC5075F-F597-41F3-916A-AF6FEB33F0FD}" type="parTrans" cxnId="{8BBCA5E6-E1EF-4264-A78F-D2479EB74EB3}">
      <dgm:prSet/>
      <dgm:spPr/>
      <dgm:t>
        <a:bodyPr/>
        <a:lstStyle/>
        <a:p>
          <a:endParaRPr lang="en-US"/>
        </a:p>
      </dgm:t>
    </dgm:pt>
    <dgm:pt modelId="{5729B55D-3491-46BE-B3B0-6701FC7F711D}" type="sibTrans" cxnId="{8BBCA5E6-E1EF-4264-A78F-D2479EB74EB3}">
      <dgm:prSet/>
      <dgm:spPr/>
      <dgm:t>
        <a:bodyPr/>
        <a:lstStyle/>
        <a:p>
          <a:endParaRPr lang="en-US"/>
        </a:p>
      </dgm:t>
    </dgm:pt>
    <dgm:pt modelId="{68EAFA56-C18F-47DD-A261-955C62729730}">
      <dgm:prSet custT="1"/>
      <dgm:spPr/>
      <dgm:t>
        <a:bodyPr/>
        <a:lstStyle/>
        <a:p>
          <a:r>
            <a:rPr lang="en-US" sz="1600" i="0" dirty="0">
              <a:latin typeface="Arial" panose="020B0604020202020204" pitchFamily="34" charset="0"/>
              <a:cs typeface="Arial" panose="020B0604020202020204" pitchFamily="34" charset="0"/>
            </a:rPr>
            <a:t>Manufacturing firms, Service providers, Medium Small Medium &amp; Micro Enterprises, Start-up firms, Financing Institutions, Venture Capitalists</a:t>
          </a:r>
        </a:p>
      </dgm:t>
    </dgm:pt>
    <dgm:pt modelId="{B79077E3-D8DF-4AD9-A0CE-9C46D257F467}" type="parTrans" cxnId="{EA64153E-60C8-4DBE-83C1-5AFCC6219D01}">
      <dgm:prSet/>
      <dgm:spPr/>
      <dgm:t>
        <a:bodyPr/>
        <a:lstStyle/>
        <a:p>
          <a:endParaRPr lang="en-US"/>
        </a:p>
      </dgm:t>
    </dgm:pt>
    <dgm:pt modelId="{549B39A1-8086-4EE4-8F0B-7C415B46F401}" type="sibTrans" cxnId="{EA64153E-60C8-4DBE-83C1-5AFCC6219D01}">
      <dgm:prSet/>
      <dgm:spPr/>
      <dgm:t>
        <a:bodyPr/>
        <a:lstStyle/>
        <a:p>
          <a:endParaRPr lang="en-US"/>
        </a:p>
      </dgm:t>
    </dgm:pt>
    <dgm:pt modelId="{40CA9A52-13F2-4300-9BC3-3B8410F54B6A}">
      <dgm:prSet custT="1"/>
      <dgm:spPr/>
      <dgm:t>
        <a:bodyPr/>
        <a:lstStyle/>
        <a:p>
          <a:r>
            <a:rPr lang="en-US" sz="1600" i="0" dirty="0">
              <a:latin typeface="Arial" panose="020B0604020202020204" pitchFamily="34" charset="0"/>
              <a:cs typeface="Arial" panose="020B0604020202020204" pitchFamily="34" charset="0"/>
            </a:rPr>
            <a:t>Research, Knowledge and Skills Producers</a:t>
          </a:r>
        </a:p>
      </dgm:t>
    </dgm:pt>
    <dgm:pt modelId="{8A907D37-F99E-4C37-AE6A-DC85F5B442EF}" type="parTrans" cxnId="{35668B2E-9D21-45ED-9B67-3A70574D1A0B}">
      <dgm:prSet/>
      <dgm:spPr/>
      <dgm:t>
        <a:bodyPr/>
        <a:lstStyle/>
        <a:p>
          <a:endParaRPr lang="en-US"/>
        </a:p>
      </dgm:t>
    </dgm:pt>
    <dgm:pt modelId="{A866B6FE-DD60-4570-94B3-723A2085CE1C}" type="sibTrans" cxnId="{35668B2E-9D21-45ED-9B67-3A70574D1A0B}">
      <dgm:prSet/>
      <dgm:spPr/>
      <dgm:t>
        <a:bodyPr/>
        <a:lstStyle/>
        <a:p>
          <a:endParaRPr lang="en-US"/>
        </a:p>
      </dgm:t>
    </dgm:pt>
    <dgm:pt modelId="{F26A4C3D-C57C-4882-BD3E-4043A3FC9C9C}">
      <dgm:prSet custT="1"/>
      <dgm:spPr/>
      <dgm:t>
        <a:bodyPr/>
        <a:lstStyle/>
        <a:p>
          <a:r>
            <a:rPr lang="en-US" sz="1600" i="0" dirty="0">
              <a:latin typeface="Arial" panose="020B0604020202020204" pitchFamily="34" charset="0"/>
              <a:cs typeface="Arial" panose="020B0604020202020204" pitchFamily="34" charset="0"/>
            </a:rPr>
            <a:t>Universities, Research Institutions, Technical and Vocational Training Institutions, Basic Education Institutions, Researchers</a:t>
          </a:r>
          <a:r>
            <a:rPr lang="en-US" sz="1600" i="1" dirty="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dgm:t>
    </dgm:pt>
    <dgm:pt modelId="{C0818F21-6B47-48F3-9EA3-729208BF72EC}" type="parTrans" cxnId="{B413C1A0-3642-4429-A551-EFB482D0D89F}">
      <dgm:prSet/>
      <dgm:spPr/>
      <dgm:t>
        <a:bodyPr/>
        <a:lstStyle/>
        <a:p>
          <a:endParaRPr lang="en-US"/>
        </a:p>
      </dgm:t>
    </dgm:pt>
    <dgm:pt modelId="{CD363390-609E-4FF0-84D4-B4C526DD6AE2}" type="sibTrans" cxnId="{B413C1A0-3642-4429-A551-EFB482D0D89F}">
      <dgm:prSet/>
      <dgm:spPr/>
      <dgm:t>
        <a:bodyPr/>
        <a:lstStyle/>
        <a:p>
          <a:endParaRPr lang="en-US"/>
        </a:p>
      </dgm:t>
    </dgm:pt>
    <dgm:pt modelId="{CB762D47-9874-4B3B-B780-C4175CFCDA13}">
      <dgm:prSet custT="1"/>
      <dgm:spPr/>
      <dgm:t>
        <a:bodyPr/>
        <a:lstStyle/>
        <a:p>
          <a:r>
            <a:rPr lang="en-US" sz="1600" i="0" dirty="0">
              <a:latin typeface="Arial" panose="020B0604020202020204" pitchFamily="34" charset="0"/>
              <a:cs typeface="Arial" panose="020B0604020202020204" pitchFamily="34" charset="0"/>
            </a:rPr>
            <a:t>Civil Society Organizations, NGOs, Regional, African and International Organizations</a:t>
          </a:r>
        </a:p>
      </dgm:t>
    </dgm:pt>
    <dgm:pt modelId="{3E1324B1-14FD-4252-9ADB-A506112B78E8}" type="parTrans" cxnId="{E5536007-B9C5-4E90-BA9D-41A2FF88CE2F}">
      <dgm:prSet/>
      <dgm:spPr/>
      <dgm:t>
        <a:bodyPr/>
        <a:lstStyle/>
        <a:p>
          <a:endParaRPr lang="en-US"/>
        </a:p>
      </dgm:t>
    </dgm:pt>
    <dgm:pt modelId="{B409B4A8-2510-4029-9504-7383C871AC21}" type="sibTrans" cxnId="{E5536007-B9C5-4E90-BA9D-41A2FF88CE2F}">
      <dgm:prSet/>
      <dgm:spPr/>
      <dgm:t>
        <a:bodyPr/>
        <a:lstStyle/>
        <a:p>
          <a:endParaRPr lang="en-US"/>
        </a:p>
      </dgm:t>
    </dgm:pt>
    <dgm:pt modelId="{5A95337B-F22A-42E5-A0CB-EA563E538659}">
      <dgm:prSet custT="1"/>
      <dgm:spPr/>
      <dgm:t>
        <a:bodyPr/>
        <a:lstStyle/>
        <a:p>
          <a:r>
            <a:rPr lang="en-US" sz="1600" i="0" dirty="0">
              <a:latin typeface="Arial" panose="020B0604020202020204" pitchFamily="34" charset="0"/>
              <a:cs typeface="Arial" panose="020B0604020202020204" pitchFamily="34" charset="0"/>
            </a:rPr>
            <a:t>Business incubation </a:t>
          </a:r>
          <a:r>
            <a:rPr lang="en-US" sz="1600" i="0" dirty="0" err="1">
              <a:latin typeface="Arial" panose="020B0604020202020204" pitchFamily="34" charset="0"/>
              <a:cs typeface="Arial" panose="020B0604020202020204" pitchFamily="34" charset="0"/>
            </a:rPr>
            <a:t>centres</a:t>
          </a:r>
          <a:r>
            <a:rPr lang="en-US" sz="1600" i="0" dirty="0">
              <a:latin typeface="Arial" panose="020B0604020202020204" pitchFamily="34" charset="0"/>
              <a:cs typeface="Arial" panose="020B0604020202020204" pitchFamily="34" charset="0"/>
            </a:rPr>
            <a:t>, media, Kenya National Academy of Sciences (KNAS), East Africa Science and Technology Council (EASTECO), Africa Academy of Sciences</a:t>
          </a:r>
        </a:p>
      </dgm:t>
    </dgm:pt>
    <dgm:pt modelId="{F34D4495-81EF-4C85-AABC-E4870C2EFBC4}" type="parTrans" cxnId="{48FCD161-172E-4D3F-AFAB-A3747A618F47}">
      <dgm:prSet/>
      <dgm:spPr/>
      <dgm:t>
        <a:bodyPr/>
        <a:lstStyle/>
        <a:p>
          <a:endParaRPr lang="en-US"/>
        </a:p>
      </dgm:t>
    </dgm:pt>
    <dgm:pt modelId="{78826E2E-7619-448A-AA4D-AA861F5B0D70}" type="sibTrans" cxnId="{48FCD161-172E-4D3F-AFAB-A3747A618F47}">
      <dgm:prSet/>
      <dgm:spPr/>
      <dgm:t>
        <a:bodyPr/>
        <a:lstStyle/>
        <a:p>
          <a:endParaRPr lang="en-US"/>
        </a:p>
      </dgm:t>
    </dgm:pt>
    <dgm:pt modelId="{FDE66B10-94E6-496B-BC16-21EC0E9ADD45}">
      <dgm:prSet custT="1"/>
      <dgm:spPr/>
      <dgm:t>
        <a:bodyPr/>
        <a:lstStyle/>
        <a:p>
          <a:r>
            <a:rPr lang="en-US" sz="1800" i="0" dirty="0">
              <a:latin typeface="Arial" panose="020B0604020202020204" pitchFamily="34" charset="0"/>
              <a:cs typeface="Arial" panose="020B0604020202020204" pitchFamily="34" charset="0"/>
            </a:rPr>
            <a:t>Partnerships between public and private stakeholders like Safaricom and the Government</a:t>
          </a:r>
        </a:p>
      </dgm:t>
    </dgm:pt>
    <dgm:pt modelId="{FF12D092-350C-41A0-8AEC-2BBBCC84E79C}" type="sibTrans" cxnId="{7AAE8C83-3933-4242-9F04-59FFE3A08740}">
      <dgm:prSet/>
      <dgm:spPr/>
      <dgm:t>
        <a:bodyPr/>
        <a:lstStyle/>
        <a:p>
          <a:endParaRPr lang="en-US"/>
        </a:p>
      </dgm:t>
    </dgm:pt>
    <dgm:pt modelId="{21473AA0-7DA0-4848-986A-08817B0A2A52}" type="parTrans" cxnId="{7AAE8C83-3933-4242-9F04-59FFE3A08740}">
      <dgm:prSet/>
      <dgm:spPr/>
      <dgm:t>
        <a:bodyPr/>
        <a:lstStyle/>
        <a:p>
          <a:endParaRPr lang="en-US"/>
        </a:p>
      </dgm:t>
    </dgm:pt>
    <dgm:pt modelId="{77350898-6F48-4E4C-9AEB-13F7E3987BA1}" type="pres">
      <dgm:prSet presAssocID="{8F955CB2-BD1E-44C3-9006-6364B85FA38D}" presName="diagram" presStyleCnt="0">
        <dgm:presLayoutVars>
          <dgm:dir/>
          <dgm:resizeHandles val="exact"/>
        </dgm:presLayoutVars>
      </dgm:prSet>
      <dgm:spPr/>
    </dgm:pt>
    <dgm:pt modelId="{684C49D8-0FAD-4E3E-8615-B406CBF76F19}" type="pres">
      <dgm:prSet presAssocID="{E207B2DE-24D4-4524-8829-C37D7BE2701C}" presName="node" presStyleLbl="node1" presStyleIdx="0" presStyleCnt="7" custScaleX="393090" custScaleY="49642" custLinFactNeighborX="32722" custLinFactNeighborY="-154">
        <dgm:presLayoutVars>
          <dgm:bulletEnabled val="1"/>
        </dgm:presLayoutVars>
      </dgm:prSet>
      <dgm:spPr/>
    </dgm:pt>
    <dgm:pt modelId="{D809CC0C-7B4E-4ED5-8C89-D7A5DC938FF3}" type="pres">
      <dgm:prSet presAssocID="{FD60202D-261C-4EAC-AAD0-31F1A1F2F3B6}" presName="sibTrans" presStyleCnt="0"/>
      <dgm:spPr/>
    </dgm:pt>
    <dgm:pt modelId="{ABCC52A4-0361-4B3A-8F19-1DC46DD946B9}" type="pres">
      <dgm:prSet presAssocID="{8D61CCEB-2F98-414D-8480-ABA051DA3C1D}" presName="node" presStyleLbl="node1" presStyleIdx="1" presStyleCnt="7" custScaleY="212962" custLinFactNeighborX="3617" custLinFactNeighborY="-6099">
        <dgm:presLayoutVars>
          <dgm:bulletEnabled val="1"/>
        </dgm:presLayoutVars>
      </dgm:prSet>
      <dgm:spPr/>
    </dgm:pt>
    <dgm:pt modelId="{4F3ED723-285A-49C6-BC82-04FD2759FB01}" type="pres">
      <dgm:prSet presAssocID="{6A9C85F8-FDE0-4010-AF20-5A9DE7EED6E9}" presName="sibTrans" presStyleCnt="0"/>
      <dgm:spPr/>
    </dgm:pt>
    <dgm:pt modelId="{F4CC08CF-9295-4ADE-AA5F-3EDDC4BAB107}" type="pres">
      <dgm:prSet presAssocID="{AD6C6E54-BE40-41AC-B7EF-77823FDFE472}" presName="node" presStyleLbl="node1" presStyleIdx="2" presStyleCnt="7" custScaleX="136390" custScaleY="204343" custLinFactNeighborX="1279" custLinFactNeighborY="-10817">
        <dgm:presLayoutVars>
          <dgm:bulletEnabled val="1"/>
        </dgm:presLayoutVars>
      </dgm:prSet>
      <dgm:spPr/>
    </dgm:pt>
    <dgm:pt modelId="{A8C8D214-A7F8-4529-85B9-A77486B25F28}" type="pres">
      <dgm:prSet presAssocID="{6BB8F2BE-83D8-46FD-A2C2-74165E5605D9}" presName="sibTrans" presStyleCnt="0"/>
      <dgm:spPr/>
    </dgm:pt>
    <dgm:pt modelId="{8BE123F6-82CE-4EB4-928E-E4AAF563AC01}" type="pres">
      <dgm:prSet presAssocID="{0E6BF9C7-1D05-4463-8ECF-B501E4CBACCA}" presName="node" presStyleLbl="node1" presStyleIdx="3" presStyleCnt="7" custScaleX="110004" custScaleY="205920" custLinFactNeighborX="-2641" custLinFactNeighborY="-10029">
        <dgm:presLayoutVars>
          <dgm:bulletEnabled val="1"/>
        </dgm:presLayoutVars>
      </dgm:prSet>
      <dgm:spPr/>
    </dgm:pt>
    <dgm:pt modelId="{0521B1D0-94F7-442A-9CD8-22A7621CC0A8}" type="pres">
      <dgm:prSet presAssocID="{5729B55D-3491-46BE-B3B0-6701FC7F711D}" presName="sibTrans" presStyleCnt="0"/>
      <dgm:spPr/>
    </dgm:pt>
    <dgm:pt modelId="{63FEAD33-F141-43BA-A9B0-85BEBA3F1285}" type="pres">
      <dgm:prSet presAssocID="{40CA9A52-13F2-4300-9BC3-3B8410F54B6A}" presName="node" presStyleLbl="node1" presStyleIdx="4" presStyleCnt="7" custScaleX="114920" custScaleY="233068">
        <dgm:presLayoutVars>
          <dgm:bulletEnabled val="1"/>
        </dgm:presLayoutVars>
      </dgm:prSet>
      <dgm:spPr/>
    </dgm:pt>
    <dgm:pt modelId="{B15F5CF6-124C-4549-8189-6B5FF8BEEB89}" type="pres">
      <dgm:prSet presAssocID="{A866B6FE-DD60-4570-94B3-723A2085CE1C}" presName="sibTrans" presStyleCnt="0"/>
      <dgm:spPr/>
    </dgm:pt>
    <dgm:pt modelId="{0F92DB78-266E-4A34-BE68-7EF4627EF8F5}" type="pres">
      <dgm:prSet presAssocID="{CB762D47-9874-4B3B-B780-C4175CFCDA13}" presName="node" presStyleLbl="node1" presStyleIdx="5" presStyleCnt="7" custScaleX="120037" custScaleY="256933">
        <dgm:presLayoutVars>
          <dgm:bulletEnabled val="1"/>
        </dgm:presLayoutVars>
      </dgm:prSet>
      <dgm:spPr/>
    </dgm:pt>
    <dgm:pt modelId="{CA1B17BF-6745-4D68-A955-645F00B97B6D}" type="pres">
      <dgm:prSet presAssocID="{B409B4A8-2510-4029-9504-7383C871AC21}" presName="sibTrans" presStyleCnt="0"/>
      <dgm:spPr/>
    </dgm:pt>
    <dgm:pt modelId="{82CB9AE9-206A-4F96-A957-D5047F6E0B27}" type="pres">
      <dgm:prSet presAssocID="{FDE66B10-94E6-496B-BC16-21EC0E9ADD45}" presName="node" presStyleLbl="node1" presStyleIdx="6" presStyleCnt="7" custScaleY="225786">
        <dgm:presLayoutVars>
          <dgm:bulletEnabled val="1"/>
        </dgm:presLayoutVars>
      </dgm:prSet>
      <dgm:spPr/>
    </dgm:pt>
  </dgm:ptLst>
  <dgm:cxnLst>
    <dgm:cxn modelId="{E5536007-B9C5-4E90-BA9D-41A2FF88CE2F}" srcId="{8F955CB2-BD1E-44C3-9006-6364B85FA38D}" destId="{CB762D47-9874-4B3B-B780-C4175CFCDA13}" srcOrd="5" destOrd="0" parTransId="{3E1324B1-14FD-4252-9ADB-A506112B78E8}" sibTransId="{B409B4A8-2510-4029-9504-7383C871AC21}"/>
    <dgm:cxn modelId="{82836712-1534-48D0-91DC-B3011CD4CDDD}" type="presOf" srcId="{8D61CCEB-2F98-414D-8480-ABA051DA3C1D}" destId="{ABCC52A4-0361-4B3A-8F19-1DC46DD946B9}" srcOrd="0" destOrd="0" presId="urn:microsoft.com/office/officeart/2005/8/layout/default"/>
    <dgm:cxn modelId="{FDC2D121-EEE7-401F-BD3A-8CFBA38DC314}" type="presOf" srcId="{8F955CB2-BD1E-44C3-9006-6364B85FA38D}" destId="{77350898-6F48-4E4C-9AEB-13F7E3987BA1}" srcOrd="0" destOrd="0" presId="urn:microsoft.com/office/officeart/2005/8/layout/default"/>
    <dgm:cxn modelId="{47FFE323-9D0E-47CD-8AC2-BD1382FB2CD9}" type="presOf" srcId="{FDE66B10-94E6-496B-BC16-21EC0E9ADD45}" destId="{82CB9AE9-206A-4F96-A957-D5047F6E0B27}" srcOrd="0" destOrd="0" presId="urn:microsoft.com/office/officeart/2005/8/layout/default"/>
    <dgm:cxn modelId="{35668B2E-9D21-45ED-9B67-3A70574D1A0B}" srcId="{8F955CB2-BD1E-44C3-9006-6364B85FA38D}" destId="{40CA9A52-13F2-4300-9BC3-3B8410F54B6A}" srcOrd="4" destOrd="0" parTransId="{8A907D37-F99E-4C37-AE6A-DC85F5B442EF}" sibTransId="{A866B6FE-DD60-4570-94B3-723A2085CE1C}"/>
    <dgm:cxn modelId="{EA64153E-60C8-4DBE-83C1-5AFCC6219D01}" srcId="{0E6BF9C7-1D05-4463-8ECF-B501E4CBACCA}" destId="{68EAFA56-C18F-47DD-A261-955C62729730}" srcOrd="0" destOrd="0" parTransId="{B79077E3-D8DF-4AD9-A0CE-9C46D257F467}" sibTransId="{549B39A1-8086-4EE4-8F0B-7C415B46F401}"/>
    <dgm:cxn modelId="{42307D3E-EC42-4FDF-BC59-C0A1BC640811}" type="presOf" srcId="{F26A4C3D-C57C-4882-BD3E-4043A3FC9C9C}" destId="{63FEAD33-F141-43BA-A9B0-85BEBA3F1285}" srcOrd="0" destOrd="1" presId="urn:microsoft.com/office/officeart/2005/8/layout/default"/>
    <dgm:cxn modelId="{B7AE5F49-59A5-4E61-9B09-4E1C66EE776D}" srcId="{8F955CB2-BD1E-44C3-9006-6364B85FA38D}" destId="{E207B2DE-24D4-4524-8829-C37D7BE2701C}" srcOrd="0" destOrd="0" parTransId="{7CE4389B-34DB-4DDE-8CF0-05599B5C1E14}" sibTransId="{FD60202D-261C-4EAC-AAD0-31F1A1F2F3B6}"/>
    <dgm:cxn modelId="{0E7F2E4F-6F27-443C-B222-A91F97C9969F}" type="presOf" srcId="{40CA9A52-13F2-4300-9BC3-3B8410F54B6A}" destId="{63FEAD33-F141-43BA-A9B0-85BEBA3F1285}" srcOrd="0" destOrd="0" presId="urn:microsoft.com/office/officeart/2005/8/layout/default"/>
    <dgm:cxn modelId="{FDA6685F-DB59-4923-882B-F522F074BE14}" type="presOf" srcId="{E207B2DE-24D4-4524-8829-C37D7BE2701C}" destId="{684C49D8-0FAD-4E3E-8615-B406CBF76F19}" srcOrd="0" destOrd="0" presId="urn:microsoft.com/office/officeart/2005/8/layout/default"/>
    <dgm:cxn modelId="{48FCD161-172E-4D3F-AFAB-A3747A618F47}" srcId="{CB762D47-9874-4B3B-B780-C4175CFCDA13}" destId="{5A95337B-F22A-42E5-A0CB-EA563E538659}" srcOrd="0" destOrd="0" parTransId="{F34D4495-81EF-4C85-AABC-E4870C2EFBC4}" sibTransId="{78826E2E-7619-448A-AA4D-AA861F5B0D70}"/>
    <dgm:cxn modelId="{DCDE4664-382E-41E3-B7CC-8F35BF89F840}" type="presOf" srcId="{0E6BF9C7-1D05-4463-8ECF-B501E4CBACCA}" destId="{8BE123F6-82CE-4EB4-928E-E4AAF563AC01}" srcOrd="0" destOrd="0" presId="urn:microsoft.com/office/officeart/2005/8/layout/default"/>
    <dgm:cxn modelId="{7AAE8C83-3933-4242-9F04-59FFE3A08740}" srcId="{8F955CB2-BD1E-44C3-9006-6364B85FA38D}" destId="{FDE66B10-94E6-496B-BC16-21EC0E9ADD45}" srcOrd="6" destOrd="0" parTransId="{21473AA0-7DA0-4848-986A-08817B0A2A52}" sibTransId="{FF12D092-350C-41A0-8AEC-2BBBCC84E79C}"/>
    <dgm:cxn modelId="{18859C89-3052-476E-A585-0B9EB51154BA}" type="presOf" srcId="{5056FE85-F32C-418D-B810-A14845595F36}" destId="{F4CC08CF-9295-4ADE-AA5F-3EDDC4BAB107}" srcOrd="0" destOrd="1" presId="urn:microsoft.com/office/officeart/2005/8/layout/default"/>
    <dgm:cxn modelId="{5E62F999-7E5C-46A1-A7A4-557745E22890}" type="presOf" srcId="{5A95337B-F22A-42E5-A0CB-EA563E538659}" destId="{0F92DB78-266E-4A34-BE68-7EF4627EF8F5}" srcOrd="0" destOrd="1" presId="urn:microsoft.com/office/officeart/2005/8/layout/default"/>
    <dgm:cxn modelId="{B413C1A0-3642-4429-A551-EFB482D0D89F}" srcId="{40CA9A52-13F2-4300-9BC3-3B8410F54B6A}" destId="{F26A4C3D-C57C-4882-BD3E-4043A3FC9C9C}" srcOrd="0" destOrd="0" parTransId="{C0818F21-6B47-48F3-9EA3-729208BF72EC}" sibTransId="{CD363390-609E-4FF0-84D4-B4C526DD6AE2}"/>
    <dgm:cxn modelId="{4AE600A2-5379-468A-8542-E7A8E48DBABF}" srcId="{AD6C6E54-BE40-41AC-B7EF-77823FDFE472}" destId="{5056FE85-F32C-418D-B810-A14845595F36}" srcOrd="0" destOrd="0" parTransId="{E627177C-B9E8-4488-8077-3B6602A3994D}" sibTransId="{ED795A65-6965-4065-811F-B5423E29A4F7}"/>
    <dgm:cxn modelId="{3EDC18C3-700C-4C0C-BC84-21E59E61794C}" srcId="{8F955CB2-BD1E-44C3-9006-6364B85FA38D}" destId="{AD6C6E54-BE40-41AC-B7EF-77823FDFE472}" srcOrd="2" destOrd="0" parTransId="{8015A932-CE85-477E-91F5-8D67DC3BFE85}" sibTransId="{6BB8F2BE-83D8-46FD-A2C2-74165E5605D9}"/>
    <dgm:cxn modelId="{538F22C6-EFBD-4B56-A547-AF4EA692925E}" type="presOf" srcId="{CB762D47-9874-4B3B-B780-C4175CFCDA13}" destId="{0F92DB78-266E-4A34-BE68-7EF4627EF8F5}" srcOrd="0" destOrd="0" presId="urn:microsoft.com/office/officeart/2005/8/layout/default"/>
    <dgm:cxn modelId="{F490FCC6-DC08-47E6-BC01-F6F5A6ED3602}" srcId="{8F955CB2-BD1E-44C3-9006-6364B85FA38D}" destId="{8D61CCEB-2F98-414D-8480-ABA051DA3C1D}" srcOrd="1" destOrd="0" parTransId="{477647F6-7AD0-4C16-B1E6-8877CC52CFC3}" sibTransId="{6A9C85F8-FDE0-4010-AF20-5A9DE7EED6E9}"/>
    <dgm:cxn modelId="{CBD0AEC7-14A1-4865-BE8F-48BA15361560}" type="presOf" srcId="{AD6C6E54-BE40-41AC-B7EF-77823FDFE472}" destId="{F4CC08CF-9295-4ADE-AA5F-3EDDC4BAB107}" srcOrd="0" destOrd="0" presId="urn:microsoft.com/office/officeart/2005/8/layout/default"/>
    <dgm:cxn modelId="{BA4E08D0-7251-4927-90FE-6065CE78C766}" type="presOf" srcId="{68EAFA56-C18F-47DD-A261-955C62729730}" destId="{8BE123F6-82CE-4EB4-928E-E4AAF563AC01}" srcOrd="0" destOrd="1" presId="urn:microsoft.com/office/officeart/2005/8/layout/default"/>
    <dgm:cxn modelId="{8BBCA5E6-E1EF-4264-A78F-D2479EB74EB3}" srcId="{8F955CB2-BD1E-44C3-9006-6364B85FA38D}" destId="{0E6BF9C7-1D05-4463-8ECF-B501E4CBACCA}" srcOrd="3" destOrd="0" parTransId="{8FC5075F-F597-41F3-916A-AF6FEB33F0FD}" sibTransId="{5729B55D-3491-46BE-B3B0-6701FC7F711D}"/>
    <dgm:cxn modelId="{A3CD3FDE-6B80-43D4-B0D9-6C8C4462C788}" type="presParOf" srcId="{77350898-6F48-4E4C-9AEB-13F7E3987BA1}" destId="{684C49D8-0FAD-4E3E-8615-B406CBF76F19}" srcOrd="0" destOrd="0" presId="urn:microsoft.com/office/officeart/2005/8/layout/default"/>
    <dgm:cxn modelId="{1A145AB1-DCD8-4D29-B45D-2571AA31485C}" type="presParOf" srcId="{77350898-6F48-4E4C-9AEB-13F7E3987BA1}" destId="{D809CC0C-7B4E-4ED5-8C89-D7A5DC938FF3}" srcOrd="1" destOrd="0" presId="urn:microsoft.com/office/officeart/2005/8/layout/default"/>
    <dgm:cxn modelId="{1F748D63-98D6-488D-8C95-7911EA75F3BE}" type="presParOf" srcId="{77350898-6F48-4E4C-9AEB-13F7E3987BA1}" destId="{ABCC52A4-0361-4B3A-8F19-1DC46DD946B9}" srcOrd="2" destOrd="0" presId="urn:microsoft.com/office/officeart/2005/8/layout/default"/>
    <dgm:cxn modelId="{11C934AF-F810-4A48-9FD3-01BC7170ADDB}" type="presParOf" srcId="{77350898-6F48-4E4C-9AEB-13F7E3987BA1}" destId="{4F3ED723-285A-49C6-BC82-04FD2759FB01}" srcOrd="3" destOrd="0" presId="urn:microsoft.com/office/officeart/2005/8/layout/default"/>
    <dgm:cxn modelId="{44FB437D-74CE-4237-8659-9EA1426A69FD}" type="presParOf" srcId="{77350898-6F48-4E4C-9AEB-13F7E3987BA1}" destId="{F4CC08CF-9295-4ADE-AA5F-3EDDC4BAB107}" srcOrd="4" destOrd="0" presId="urn:microsoft.com/office/officeart/2005/8/layout/default"/>
    <dgm:cxn modelId="{F5EC541C-A3BC-477C-AFDF-4F186637CC1A}" type="presParOf" srcId="{77350898-6F48-4E4C-9AEB-13F7E3987BA1}" destId="{A8C8D214-A7F8-4529-85B9-A77486B25F28}" srcOrd="5" destOrd="0" presId="urn:microsoft.com/office/officeart/2005/8/layout/default"/>
    <dgm:cxn modelId="{5A84D58B-54A3-42C9-BFB6-1B4C791CA52F}" type="presParOf" srcId="{77350898-6F48-4E4C-9AEB-13F7E3987BA1}" destId="{8BE123F6-82CE-4EB4-928E-E4AAF563AC01}" srcOrd="6" destOrd="0" presId="urn:microsoft.com/office/officeart/2005/8/layout/default"/>
    <dgm:cxn modelId="{09F8DF37-33DB-4A95-B58F-D6CA843EECC8}" type="presParOf" srcId="{77350898-6F48-4E4C-9AEB-13F7E3987BA1}" destId="{0521B1D0-94F7-442A-9CD8-22A7621CC0A8}" srcOrd="7" destOrd="0" presId="urn:microsoft.com/office/officeart/2005/8/layout/default"/>
    <dgm:cxn modelId="{540350D5-3E22-441C-9AB3-98EACEE2C6E5}" type="presParOf" srcId="{77350898-6F48-4E4C-9AEB-13F7E3987BA1}" destId="{63FEAD33-F141-43BA-A9B0-85BEBA3F1285}" srcOrd="8" destOrd="0" presId="urn:microsoft.com/office/officeart/2005/8/layout/default"/>
    <dgm:cxn modelId="{92E1BB56-9FBA-4632-A2E2-188CC62D263F}" type="presParOf" srcId="{77350898-6F48-4E4C-9AEB-13F7E3987BA1}" destId="{B15F5CF6-124C-4549-8189-6B5FF8BEEB89}" srcOrd="9" destOrd="0" presId="urn:microsoft.com/office/officeart/2005/8/layout/default"/>
    <dgm:cxn modelId="{051AE180-E280-4FAD-BE6A-D344D4EF2299}" type="presParOf" srcId="{77350898-6F48-4E4C-9AEB-13F7E3987BA1}" destId="{0F92DB78-266E-4A34-BE68-7EF4627EF8F5}" srcOrd="10" destOrd="0" presId="urn:microsoft.com/office/officeart/2005/8/layout/default"/>
    <dgm:cxn modelId="{FEA37012-DE03-466E-A17E-EB56CF243328}" type="presParOf" srcId="{77350898-6F48-4E4C-9AEB-13F7E3987BA1}" destId="{CA1B17BF-6745-4D68-A955-645F00B97B6D}" srcOrd="11" destOrd="0" presId="urn:microsoft.com/office/officeart/2005/8/layout/default"/>
    <dgm:cxn modelId="{A5A729B2-A8AF-44AE-BD58-249A41DC3DDE}" type="presParOf" srcId="{77350898-6F48-4E4C-9AEB-13F7E3987BA1}" destId="{82CB9AE9-206A-4F96-A957-D5047F6E0B27}"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888244-65E7-4C9A-99D9-AE501E78549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8072B48-DA83-4241-AFBA-FE0FA5B49AD9}">
      <dgm:prSet custT="1"/>
      <dgm:spPr/>
      <dgm:t>
        <a:bodyPr/>
        <a:lstStyle/>
        <a:p>
          <a:r>
            <a:rPr lang="en-GB" sz="2800" i="1" dirty="0"/>
            <a:t>Optional questions: </a:t>
          </a:r>
          <a:endParaRPr lang="en-US" sz="2800" dirty="0"/>
        </a:p>
      </dgm:t>
    </dgm:pt>
    <dgm:pt modelId="{5233011F-A0B6-4A37-8AAA-CC54B027DC58}" type="parTrans" cxnId="{C967C75C-54A2-4695-87F3-D0BD35F685D1}">
      <dgm:prSet/>
      <dgm:spPr/>
      <dgm:t>
        <a:bodyPr/>
        <a:lstStyle/>
        <a:p>
          <a:endParaRPr lang="en-US"/>
        </a:p>
      </dgm:t>
    </dgm:pt>
    <dgm:pt modelId="{94399BFD-7E02-42B1-982C-98074792036F}" type="sibTrans" cxnId="{C967C75C-54A2-4695-87F3-D0BD35F685D1}">
      <dgm:prSet/>
      <dgm:spPr/>
      <dgm:t>
        <a:bodyPr/>
        <a:lstStyle/>
        <a:p>
          <a:endParaRPr lang="en-US"/>
        </a:p>
      </dgm:t>
    </dgm:pt>
    <dgm:pt modelId="{ACAE42FF-B63C-483F-840C-48C0DEABC9EE}">
      <dgm:prSet custT="1"/>
      <dgm:spPr/>
      <dgm:t>
        <a:bodyPr/>
        <a:lstStyle/>
        <a:p>
          <a:r>
            <a:rPr lang="en-GB" sz="2800" i="1" dirty="0">
              <a:solidFill>
                <a:srgbClr val="FF0000"/>
              </a:solidFill>
              <a:latin typeface="Arial" panose="020B0604020202020204" pitchFamily="34" charset="0"/>
              <a:cs typeface="Arial" panose="020B0604020202020204" pitchFamily="34" charset="0"/>
            </a:rPr>
            <a:t>What mechanisms are being deployed to address the weaknesses and threats identified in the R&amp;I ecosystem?</a:t>
          </a:r>
          <a:endParaRPr lang="en-US" sz="2800" dirty="0">
            <a:solidFill>
              <a:srgbClr val="FF0000"/>
            </a:solidFill>
            <a:latin typeface="Arial" panose="020B0604020202020204" pitchFamily="34" charset="0"/>
            <a:cs typeface="Arial" panose="020B0604020202020204" pitchFamily="34" charset="0"/>
          </a:endParaRPr>
        </a:p>
      </dgm:t>
    </dgm:pt>
    <dgm:pt modelId="{36F3FBE3-4EE9-47F2-AA2A-0ED56D6A67C9}" type="parTrans" cxnId="{75FCA9D8-D8CA-4089-8DE4-3A1EFCAD2BA4}">
      <dgm:prSet/>
      <dgm:spPr/>
      <dgm:t>
        <a:bodyPr/>
        <a:lstStyle/>
        <a:p>
          <a:endParaRPr lang="en-US"/>
        </a:p>
      </dgm:t>
    </dgm:pt>
    <dgm:pt modelId="{2769295F-7F81-403C-8130-326DDF4F1D45}" type="sibTrans" cxnId="{75FCA9D8-D8CA-4089-8DE4-3A1EFCAD2BA4}">
      <dgm:prSet/>
      <dgm:spPr/>
      <dgm:t>
        <a:bodyPr/>
        <a:lstStyle/>
        <a:p>
          <a:endParaRPr lang="en-US"/>
        </a:p>
      </dgm:t>
    </dgm:pt>
    <dgm:pt modelId="{28C16375-E7AA-4EA0-BF5F-7E2E75C0F3FF}">
      <dgm:prSet custT="1"/>
      <dgm:spPr/>
      <dgm:t>
        <a:bodyPr/>
        <a:lstStyle/>
        <a:p>
          <a:r>
            <a:rPr lang="en-GB" sz="2800" i="1" dirty="0">
              <a:latin typeface="Arial" panose="020B0604020202020204" pitchFamily="34" charset="0"/>
              <a:cs typeface="Arial" panose="020B0604020202020204" pitchFamily="34" charset="0"/>
            </a:rPr>
            <a:t> Partnership with county governments to establish county STI offices to enhance decentralization and improve coordination</a:t>
          </a:r>
          <a:endParaRPr lang="en-US" sz="2800" dirty="0">
            <a:latin typeface="Arial" panose="020B0604020202020204" pitchFamily="34" charset="0"/>
            <a:cs typeface="Arial" panose="020B0604020202020204" pitchFamily="34" charset="0"/>
          </a:endParaRPr>
        </a:p>
      </dgm:t>
    </dgm:pt>
    <dgm:pt modelId="{9BC46850-8DE2-44D3-9F5A-67BC5E07FD44}" type="parTrans" cxnId="{3DE528CC-1522-4306-91DB-5AE0E6750C09}">
      <dgm:prSet/>
      <dgm:spPr/>
      <dgm:t>
        <a:bodyPr/>
        <a:lstStyle/>
        <a:p>
          <a:endParaRPr lang="en-US"/>
        </a:p>
      </dgm:t>
    </dgm:pt>
    <dgm:pt modelId="{BC07FFA5-AA11-4B80-9F09-92BE1031B7B2}" type="sibTrans" cxnId="{3DE528CC-1522-4306-91DB-5AE0E6750C09}">
      <dgm:prSet/>
      <dgm:spPr/>
      <dgm:t>
        <a:bodyPr/>
        <a:lstStyle/>
        <a:p>
          <a:endParaRPr lang="en-US"/>
        </a:p>
      </dgm:t>
    </dgm:pt>
    <dgm:pt modelId="{E163F882-3268-440D-A76F-95722862920D}">
      <dgm:prSet custT="1"/>
      <dgm:spPr/>
      <dgm:t>
        <a:bodyPr/>
        <a:lstStyle/>
        <a:p>
          <a:r>
            <a:rPr lang="en-US" sz="2800" dirty="0">
              <a:latin typeface="Arial" panose="020B0604020202020204" pitchFamily="34" charset="0"/>
              <a:cs typeface="Arial" panose="020B0604020202020204" pitchFamily="34" charset="0"/>
            </a:rPr>
            <a:t>Resource mobilization through collaborations and partnerships in STI financing and continued awareness creation on role of STI in National Development </a:t>
          </a:r>
        </a:p>
      </dgm:t>
    </dgm:pt>
    <dgm:pt modelId="{774EE95A-1779-43D9-A82A-6780B9EC62FF}" type="parTrans" cxnId="{6A7AA87C-ACFD-4343-A22D-33762C160EE4}">
      <dgm:prSet/>
      <dgm:spPr/>
      <dgm:t>
        <a:bodyPr/>
        <a:lstStyle/>
        <a:p>
          <a:endParaRPr lang="en-US"/>
        </a:p>
      </dgm:t>
    </dgm:pt>
    <dgm:pt modelId="{C91D76EB-93D9-4E3E-B7FA-B4360F73CA6E}" type="sibTrans" cxnId="{6A7AA87C-ACFD-4343-A22D-33762C160EE4}">
      <dgm:prSet/>
      <dgm:spPr/>
      <dgm:t>
        <a:bodyPr/>
        <a:lstStyle/>
        <a:p>
          <a:endParaRPr lang="en-US"/>
        </a:p>
      </dgm:t>
    </dgm:pt>
    <dgm:pt modelId="{F4727F0F-C242-4629-AAD9-AE3938F42BB6}">
      <dgm:prSet custT="1"/>
      <dgm:spPr/>
      <dgm:t>
        <a:bodyPr/>
        <a:lstStyle/>
        <a:p>
          <a:r>
            <a:rPr lang="en-US" sz="2800" dirty="0">
              <a:latin typeface="Arial" panose="020B0604020202020204" pitchFamily="34" charset="0"/>
              <a:cs typeface="Arial" panose="020B0604020202020204" pitchFamily="34" charset="0"/>
            </a:rPr>
            <a:t>Capacity building on knowledge management and IP Rights management </a:t>
          </a:r>
        </a:p>
      </dgm:t>
    </dgm:pt>
    <dgm:pt modelId="{EAC5B65D-D1F3-4E61-BBB1-9227533E5FD5}" type="parTrans" cxnId="{13A86147-F4E0-4668-A78B-5AC6C90F48AF}">
      <dgm:prSet/>
      <dgm:spPr/>
      <dgm:t>
        <a:bodyPr/>
        <a:lstStyle/>
        <a:p>
          <a:endParaRPr lang="en-US"/>
        </a:p>
      </dgm:t>
    </dgm:pt>
    <dgm:pt modelId="{C5447B6F-C6FB-4FE5-B545-825C1D71C620}" type="sibTrans" cxnId="{13A86147-F4E0-4668-A78B-5AC6C90F48AF}">
      <dgm:prSet/>
      <dgm:spPr/>
      <dgm:t>
        <a:bodyPr/>
        <a:lstStyle/>
        <a:p>
          <a:endParaRPr lang="en-US"/>
        </a:p>
      </dgm:t>
    </dgm:pt>
    <dgm:pt modelId="{482F7F3B-4CED-4370-8554-E5CDF3263D39}">
      <dgm:prSet custT="1"/>
      <dgm:spPr/>
      <dgm:t>
        <a:bodyPr/>
        <a:lstStyle/>
        <a:p>
          <a:r>
            <a:rPr lang="en-US" sz="2800" dirty="0">
              <a:latin typeface="Arial" panose="020B0604020202020204" pitchFamily="34" charset="0"/>
              <a:cs typeface="Arial" panose="020B0604020202020204" pitchFamily="34" charset="0"/>
            </a:rPr>
            <a:t>Capacity building on cyber security</a:t>
          </a:r>
        </a:p>
      </dgm:t>
    </dgm:pt>
    <dgm:pt modelId="{CF4DE7F9-F1C7-49C6-8780-BD0B886398A9}" type="parTrans" cxnId="{F5963A31-61A8-418C-A164-435D17732B53}">
      <dgm:prSet/>
      <dgm:spPr/>
      <dgm:t>
        <a:bodyPr/>
        <a:lstStyle/>
        <a:p>
          <a:endParaRPr lang="en-US"/>
        </a:p>
      </dgm:t>
    </dgm:pt>
    <dgm:pt modelId="{88CB0A02-0729-407A-A522-9FFD70FCEF8D}" type="sibTrans" cxnId="{F5963A31-61A8-418C-A164-435D17732B53}">
      <dgm:prSet/>
      <dgm:spPr/>
      <dgm:t>
        <a:bodyPr/>
        <a:lstStyle/>
        <a:p>
          <a:endParaRPr lang="en-US"/>
        </a:p>
      </dgm:t>
    </dgm:pt>
    <dgm:pt modelId="{0671D19E-8D1A-4FB8-B6FC-10AC45E02FDA}">
      <dgm:prSet custT="1"/>
      <dgm:spPr/>
      <dgm:t>
        <a:bodyPr/>
        <a:lstStyle/>
        <a:p>
          <a:endParaRPr lang="en-US" sz="2800" dirty="0">
            <a:latin typeface="Arial" panose="020B0604020202020204" pitchFamily="34" charset="0"/>
            <a:cs typeface="Arial" panose="020B0604020202020204" pitchFamily="34" charset="0"/>
          </a:endParaRPr>
        </a:p>
      </dgm:t>
    </dgm:pt>
    <dgm:pt modelId="{48930091-8A10-4E20-8EF1-470EC05DAA4B}" type="parTrans" cxnId="{E4461087-BA25-4F17-A5D8-240677327DD2}">
      <dgm:prSet/>
      <dgm:spPr/>
      <dgm:t>
        <a:bodyPr/>
        <a:lstStyle/>
        <a:p>
          <a:endParaRPr lang="en-GB"/>
        </a:p>
      </dgm:t>
    </dgm:pt>
    <dgm:pt modelId="{F66D65BC-E64E-4179-AD08-541E08C3F4BB}" type="sibTrans" cxnId="{E4461087-BA25-4F17-A5D8-240677327DD2}">
      <dgm:prSet/>
      <dgm:spPr/>
      <dgm:t>
        <a:bodyPr/>
        <a:lstStyle/>
        <a:p>
          <a:endParaRPr lang="en-GB"/>
        </a:p>
      </dgm:t>
    </dgm:pt>
    <dgm:pt modelId="{72F5A1AE-88EF-40FA-9277-AC9A788D53AD}">
      <dgm:prSet custT="1"/>
      <dgm:spPr/>
      <dgm:t>
        <a:bodyPr/>
        <a:lstStyle/>
        <a:p>
          <a:endParaRPr lang="en-US" sz="2800" dirty="0">
            <a:latin typeface="Arial" panose="020B0604020202020204" pitchFamily="34" charset="0"/>
            <a:cs typeface="Arial" panose="020B0604020202020204" pitchFamily="34" charset="0"/>
          </a:endParaRPr>
        </a:p>
      </dgm:t>
    </dgm:pt>
    <dgm:pt modelId="{9CBF5333-6A49-46E9-8459-3DA371A5E01B}" type="parTrans" cxnId="{CA089501-96B1-48D2-9307-00298DB165EA}">
      <dgm:prSet/>
      <dgm:spPr/>
      <dgm:t>
        <a:bodyPr/>
        <a:lstStyle/>
        <a:p>
          <a:endParaRPr lang="en-GB"/>
        </a:p>
      </dgm:t>
    </dgm:pt>
    <dgm:pt modelId="{24B1F54E-6299-45B8-9423-5B5D6AD04F22}" type="sibTrans" cxnId="{CA089501-96B1-48D2-9307-00298DB165EA}">
      <dgm:prSet/>
      <dgm:spPr/>
      <dgm:t>
        <a:bodyPr/>
        <a:lstStyle/>
        <a:p>
          <a:endParaRPr lang="en-GB"/>
        </a:p>
      </dgm:t>
    </dgm:pt>
    <dgm:pt modelId="{043C485F-159E-429D-9CEE-48B82903FBBE}">
      <dgm:prSet custT="1"/>
      <dgm:spPr/>
      <dgm:t>
        <a:bodyPr/>
        <a:lstStyle/>
        <a:p>
          <a:endParaRPr lang="en-US" sz="2800" dirty="0">
            <a:latin typeface="Arial" panose="020B0604020202020204" pitchFamily="34" charset="0"/>
            <a:cs typeface="Arial" panose="020B0604020202020204" pitchFamily="34" charset="0"/>
          </a:endParaRPr>
        </a:p>
      </dgm:t>
    </dgm:pt>
    <dgm:pt modelId="{90E3E224-07AE-4900-8432-A301A4505586}" type="parTrans" cxnId="{1465D5FD-CF3D-4445-A30E-FF9B16A31C18}">
      <dgm:prSet/>
      <dgm:spPr/>
      <dgm:t>
        <a:bodyPr/>
        <a:lstStyle/>
        <a:p>
          <a:endParaRPr lang="en-GB"/>
        </a:p>
      </dgm:t>
    </dgm:pt>
    <dgm:pt modelId="{F78C2E61-771F-4B10-B11E-44CB1608D9D1}" type="sibTrans" cxnId="{1465D5FD-CF3D-4445-A30E-FF9B16A31C18}">
      <dgm:prSet/>
      <dgm:spPr/>
      <dgm:t>
        <a:bodyPr/>
        <a:lstStyle/>
        <a:p>
          <a:endParaRPr lang="en-GB"/>
        </a:p>
      </dgm:t>
    </dgm:pt>
    <dgm:pt modelId="{B659897D-9DCC-4648-BA96-C4D5A7AC6A63}" type="pres">
      <dgm:prSet presAssocID="{49888244-65E7-4C9A-99D9-AE501E78549C}" presName="linear" presStyleCnt="0">
        <dgm:presLayoutVars>
          <dgm:animLvl val="lvl"/>
          <dgm:resizeHandles val="exact"/>
        </dgm:presLayoutVars>
      </dgm:prSet>
      <dgm:spPr/>
    </dgm:pt>
    <dgm:pt modelId="{C3A38789-26CF-47DA-BC34-ED535B80DCD0}" type="pres">
      <dgm:prSet presAssocID="{E8072B48-DA83-4241-AFBA-FE0FA5B49AD9}" presName="parentText" presStyleLbl="node1" presStyleIdx="0" presStyleCnt="1" custScaleY="56227" custLinFactNeighborX="9455" custLinFactNeighborY="-25071">
        <dgm:presLayoutVars>
          <dgm:chMax val="0"/>
          <dgm:bulletEnabled val="1"/>
        </dgm:presLayoutVars>
      </dgm:prSet>
      <dgm:spPr/>
    </dgm:pt>
    <dgm:pt modelId="{F4C1512E-44D9-40B8-84D8-D69EC9439378}" type="pres">
      <dgm:prSet presAssocID="{E8072B48-DA83-4241-AFBA-FE0FA5B49AD9}" presName="childText" presStyleLbl="revTx" presStyleIdx="0" presStyleCnt="1" custScaleX="100000" custScaleY="114656" custLinFactNeighborX="0" custLinFactNeighborY="76925">
        <dgm:presLayoutVars>
          <dgm:bulletEnabled val="1"/>
        </dgm:presLayoutVars>
      </dgm:prSet>
      <dgm:spPr/>
    </dgm:pt>
  </dgm:ptLst>
  <dgm:cxnLst>
    <dgm:cxn modelId="{CA089501-96B1-48D2-9307-00298DB165EA}" srcId="{E8072B48-DA83-4241-AFBA-FE0FA5B49AD9}" destId="{72F5A1AE-88EF-40FA-9277-AC9A788D53AD}" srcOrd="4" destOrd="0" parTransId="{9CBF5333-6A49-46E9-8459-3DA371A5E01B}" sibTransId="{24B1F54E-6299-45B8-9423-5B5D6AD04F22}"/>
    <dgm:cxn modelId="{321A8B02-151B-4D12-ADC2-336756E38436}" type="presOf" srcId="{49888244-65E7-4C9A-99D9-AE501E78549C}" destId="{B659897D-9DCC-4648-BA96-C4D5A7AC6A63}" srcOrd="0" destOrd="0" presId="urn:microsoft.com/office/officeart/2005/8/layout/vList2"/>
    <dgm:cxn modelId="{F523E405-8FFF-4E49-8F41-3DBC3814C569}" type="presOf" srcId="{E8072B48-DA83-4241-AFBA-FE0FA5B49AD9}" destId="{C3A38789-26CF-47DA-BC34-ED535B80DCD0}" srcOrd="0" destOrd="0" presId="urn:microsoft.com/office/officeart/2005/8/layout/vList2"/>
    <dgm:cxn modelId="{F5963A31-61A8-418C-A164-435D17732B53}" srcId="{E8072B48-DA83-4241-AFBA-FE0FA5B49AD9}" destId="{482F7F3B-4CED-4370-8554-E5CDF3263D39}" srcOrd="7" destOrd="0" parTransId="{CF4DE7F9-F1C7-49C6-8780-BD0B886398A9}" sibTransId="{88CB0A02-0729-407A-A522-9FFD70FCEF8D}"/>
    <dgm:cxn modelId="{13A86147-F4E0-4668-A78B-5AC6C90F48AF}" srcId="{E8072B48-DA83-4241-AFBA-FE0FA5B49AD9}" destId="{F4727F0F-C242-4629-AAD9-AE3938F42BB6}" srcOrd="5" destOrd="0" parTransId="{EAC5B65D-D1F3-4E61-BBB1-9227533E5FD5}" sibTransId="{C5447B6F-C6FB-4FE5-B545-825C1D71C620}"/>
    <dgm:cxn modelId="{C967C75C-54A2-4695-87F3-D0BD35F685D1}" srcId="{49888244-65E7-4C9A-99D9-AE501E78549C}" destId="{E8072B48-DA83-4241-AFBA-FE0FA5B49AD9}" srcOrd="0" destOrd="0" parTransId="{5233011F-A0B6-4A37-8AAA-CC54B027DC58}" sibTransId="{94399BFD-7E02-42B1-982C-98074792036F}"/>
    <dgm:cxn modelId="{981FF963-B4F6-4F22-81D1-1D9D7449479B}" type="presOf" srcId="{482F7F3B-4CED-4370-8554-E5CDF3263D39}" destId="{F4C1512E-44D9-40B8-84D8-D69EC9439378}" srcOrd="0" destOrd="7" presId="urn:microsoft.com/office/officeart/2005/8/layout/vList2"/>
    <dgm:cxn modelId="{6A7AA87C-ACFD-4343-A22D-33762C160EE4}" srcId="{E8072B48-DA83-4241-AFBA-FE0FA5B49AD9}" destId="{E163F882-3268-440D-A76F-95722862920D}" srcOrd="3" destOrd="0" parTransId="{774EE95A-1779-43D9-A82A-6780B9EC62FF}" sibTransId="{C91D76EB-93D9-4E3E-B7FA-B4360F73CA6E}"/>
    <dgm:cxn modelId="{E4461087-BA25-4F17-A5D8-240677327DD2}" srcId="{E8072B48-DA83-4241-AFBA-FE0FA5B49AD9}" destId="{0671D19E-8D1A-4FB8-B6FC-10AC45E02FDA}" srcOrd="2" destOrd="0" parTransId="{48930091-8A10-4E20-8EF1-470EC05DAA4B}" sibTransId="{F66D65BC-E64E-4179-AD08-541E08C3F4BB}"/>
    <dgm:cxn modelId="{3B67B790-F0AA-40F9-BCFD-6967357B9982}" type="presOf" srcId="{043C485F-159E-429D-9CEE-48B82903FBBE}" destId="{F4C1512E-44D9-40B8-84D8-D69EC9439378}" srcOrd="0" destOrd="6" presId="urn:microsoft.com/office/officeart/2005/8/layout/vList2"/>
    <dgm:cxn modelId="{874DF090-A749-4DF5-9AB1-7D18115A5018}" type="presOf" srcId="{0671D19E-8D1A-4FB8-B6FC-10AC45E02FDA}" destId="{F4C1512E-44D9-40B8-84D8-D69EC9439378}" srcOrd="0" destOrd="2" presId="urn:microsoft.com/office/officeart/2005/8/layout/vList2"/>
    <dgm:cxn modelId="{62BF10A0-ACDD-4236-95B5-96AC0AD62916}" type="presOf" srcId="{72F5A1AE-88EF-40FA-9277-AC9A788D53AD}" destId="{F4C1512E-44D9-40B8-84D8-D69EC9439378}" srcOrd="0" destOrd="4" presId="urn:microsoft.com/office/officeart/2005/8/layout/vList2"/>
    <dgm:cxn modelId="{897536B3-4EAF-4A9C-8410-7C1B0589DB51}" type="presOf" srcId="{ACAE42FF-B63C-483F-840C-48C0DEABC9EE}" destId="{F4C1512E-44D9-40B8-84D8-D69EC9439378}" srcOrd="0" destOrd="0" presId="urn:microsoft.com/office/officeart/2005/8/layout/vList2"/>
    <dgm:cxn modelId="{9DB283B4-7271-422F-9821-E5F271EEC5D5}" type="presOf" srcId="{28C16375-E7AA-4EA0-BF5F-7E2E75C0F3FF}" destId="{F4C1512E-44D9-40B8-84D8-D69EC9439378}" srcOrd="0" destOrd="1" presId="urn:microsoft.com/office/officeart/2005/8/layout/vList2"/>
    <dgm:cxn modelId="{181F6BB7-56BB-49AD-8190-336AD6729659}" type="presOf" srcId="{E163F882-3268-440D-A76F-95722862920D}" destId="{F4C1512E-44D9-40B8-84D8-D69EC9439378}" srcOrd="0" destOrd="3" presId="urn:microsoft.com/office/officeart/2005/8/layout/vList2"/>
    <dgm:cxn modelId="{3DE528CC-1522-4306-91DB-5AE0E6750C09}" srcId="{E8072B48-DA83-4241-AFBA-FE0FA5B49AD9}" destId="{28C16375-E7AA-4EA0-BF5F-7E2E75C0F3FF}" srcOrd="1" destOrd="0" parTransId="{9BC46850-8DE2-44D3-9F5A-67BC5E07FD44}" sibTransId="{BC07FFA5-AA11-4B80-9F09-92BE1031B7B2}"/>
    <dgm:cxn modelId="{75FCA9D8-D8CA-4089-8DE4-3A1EFCAD2BA4}" srcId="{E8072B48-DA83-4241-AFBA-FE0FA5B49AD9}" destId="{ACAE42FF-B63C-483F-840C-48C0DEABC9EE}" srcOrd="0" destOrd="0" parTransId="{36F3FBE3-4EE9-47F2-AA2A-0ED56D6A67C9}" sibTransId="{2769295F-7F81-403C-8130-326DDF4F1D45}"/>
    <dgm:cxn modelId="{56783EF7-BA94-4336-9BEE-0165D1752C30}" type="presOf" srcId="{F4727F0F-C242-4629-AAD9-AE3938F42BB6}" destId="{F4C1512E-44D9-40B8-84D8-D69EC9439378}" srcOrd="0" destOrd="5" presId="urn:microsoft.com/office/officeart/2005/8/layout/vList2"/>
    <dgm:cxn modelId="{1465D5FD-CF3D-4445-A30E-FF9B16A31C18}" srcId="{E8072B48-DA83-4241-AFBA-FE0FA5B49AD9}" destId="{043C485F-159E-429D-9CEE-48B82903FBBE}" srcOrd="6" destOrd="0" parTransId="{90E3E224-07AE-4900-8432-A301A4505586}" sibTransId="{F78C2E61-771F-4B10-B11E-44CB1608D9D1}"/>
    <dgm:cxn modelId="{CD83B0A7-7180-489A-8534-673F77737589}" type="presParOf" srcId="{B659897D-9DCC-4648-BA96-C4D5A7AC6A63}" destId="{C3A38789-26CF-47DA-BC34-ED535B80DCD0}" srcOrd="0" destOrd="0" presId="urn:microsoft.com/office/officeart/2005/8/layout/vList2"/>
    <dgm:cxn modelId="{71F85A39-0512-4A67-BCED-C508B4946D78}" type="presParOf" srcId="{B659897D-9DCC-4648-BA96-C4D5A7AC6A63}" destId="{F4C1512E-44D9-40B8-84D8-D69EC943937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B258B2-9154-4719-9A84-943CAA910D0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5B1ED6A-2CF2-4D3A-AD55-16E7BAE58062}">
      <dgm:prSet custT="1"/>
      <dgm:spPr/>
      <dgm:t>
        <a:bodyPr/>
        <a:lstStyle/>
        <a:p>
          <a:r>
            <a:rPr lang="en-US" sz="1800" b="1" dirty="0">
              <a:latin typeface="Arial" panose="020B0604020202020204" pitchFamily="34" charset="0"/>
              <a:cs typeface="Arial" panose="020B0604020202020204" pitchFamily="34" charset="0"/>
            </a:rPr>
            <a:t>Objective: To help establish links to the broader/global context of the SDGs - </a:t>
          </a:r>
          <a:r>
            <a:rPr lang="en-US" sz="1800" dirty="0">
              <a:latin typeface="Arial" panose="020B0604020202020204" pitchFamily="34" charset="0"/>
              <a:cs typeface="Arial" panose="020B0604020202020204" pitchFamily="34" charset="0"/>
            </a:rPr>
            <a:t>Transformations and development impacts Kenya seeks to achieve through R&amp;I and STI (policy) And in what (priority) areas / SDGs </a:t>
          </a:r>
        </a:p>
      </dgm:t>
    </dgm:pt>
    <dgm:pt modelId="{1E695AE4-0033-4466-B051-23195E4661E9}" type="parTrans" cxnId="{861557B1-AAB7-488A-854F-A49621F86DFB}">
      <dgm:prSet/>
      <dgm:spPr/>
      <dgm:t>
        <a:bodyPr/>
        <a:lstStyle/>
        <a:p>
          <a:endParaRPr lang="en-US"/>
        </a:p>
      </dgm:t>
    </dgm:pt>
    <dgm:pt modelId="{69D4D1EE-57F7-4A98-94C3-2C12CB3F17AB}" type="sibTrans" cxnId="{861557B1-AAB7-488A-854F-A49621F86DFB}">
      <dgm:prSet/>
      <dgm:spPr/>
      <dgm:t>
        <a:bodyPr/>
        <a:lstStyle/>
        <a:p>
          <a:endParaRPr lang="en-US"/>
        </a:p>
      </dgm:t>
    </dgm:pt>
    <dgm:pt modelId="{53B2A109-D805-40EB-A291-CE6D8081EA46}">
      <dgm:prSet custT="1"/>
      <dgm:spPr/>
      <dgm:t>
        <a:bodyPr/>
        <a:lstStyle/>
        <a:p>
          <a:r>
            <a:rPr lang="en-US" sz="2000" dirty="0"/>
            <a:t>Kenya Vision 2030, aims at transforming Kenya into “a newly industrializing, globally competitive middle-income country, providing a high-quality of life to all its citizens” </a:t>
          </a:r>
        </a:p>
      </dgm:t>
    </dgm:pt>
    <dgm:pt modelId="{0B3DF026-6756-4528-9185-2CE1D0FF53E9}" type="parTrans" cxnId="{9933C8D0-7FDC-4961-B9F4-EE8E35C18352}">
      <dgm:prSet/>
      <dgm:spPr/>
      <dgm:t>
        <a:bodyPr/>
        <a:lstStyle/>
        <a:p>
          <a:endParaRPr lang="en-US"/>
        </a:p>
      </dgm:t>
    </dgm:pt>
    <dgm:pt modelId="{9CC5E49D-8120-4444-845E-77599EA3D76A}" type="sibTrans" cxnId="{9933C8D0-7FDC-4961-B9F4-EE8E35C18352}">
      <dgm:prSet/>
      <dgm:spPr/>
      <dgm:t>
        <a:bodyPr/>
        <a:lstStyle/>
        <a:p>
          <a:endParaRPr lang="en-US"/>
        </a:p>
      </dgm:t>
    </dgm:pt>
    <dgm:pt modelId="{E393E99B-B7ED-4232-892B-340F122EC6BE}">
      <dgm:prSet/>
      <dgm:spPr/>
      <dgm:t>
        <a:bodyPr/>
        <a:lstStyle/>
        <a:p>
          <a:r>
            <a:rPr lang="en-US" dirty="0">
              <a:latin typeface="Arial" panose="020B0604020202020204" pitchFamily="34" charset="0"/>
              <a:cs typeface="Arial" panose="020B0604020202020204" pitchFamily="34" charset="0"/>
            </a:rPr>
            <a:t>3 Pillars: Economic, Social and Political – anchored on foundations and enablers for national transformation which include: infrastructure, ICT, STI, Land reforms, public sector reforms, labour and employment, national values an ethics, ending drought emergencies  (EDE), security, peace building and conflict </a:t>
          </a:r>
          <a:r>
            <a:rPr lang="en-US" dirty="0" err="1">
              <a:latin typeface="Arial" panose="020B0604020202020204" pitchFamily="34" charset="0"/>
              <a:cs typeface="Arial" panose="020B0604020202020204" pitchFamily="34" charset="0"/>
            </a:rPr>
            <a:t>resoultions</a:t>
          </a:r>
          <a:endParaRPr lang="en-US" dirty="0">
            <a:latin typeface="Arial" panose="020B0604020202020204" pitchFamily="34" charset="0"/>
            <a:cs typeface="Arial" panose="020B0604020202020204" pitchFamily="34" charset="0"/>
          </a:endParaRPr>
        </a:p>
      </dgm:t>
    </dgm:pt>
    <dgm:pt modelId="{9762D500-1157-42CD-B92C-EDC222C81A14}" type="parTrans" cxnId="{15ED1451-9DAC-4AF6-BACD-AFD22587532B}">
      <dgm:prSet/>
      <dgm:spPr/>
      <dgm:t>
        <a:bodyPr/>
        <a:lstStyle/>
        <a:p>
          <a:endParaRPr lang="en-US"/>
        </a:p>
      </dgm:t>
    </dgm:pt>
    <dgm:pt modelId="{EF4A39F9-18F6-4582-9B18-B905B5316CE2}" type="sibTrans" cxnId="{15ED1451-9DAC-4AF6-BACD-AFD22587532B}">
      <dgm:prSet/>
      <dgm:spPr/>
      <dgm:t>
        <a:bodyPr/>
        <a:lstStyle/>
        <a:p>
          <a:endParaRPr lang="en-US"/>
        </a:p>
      </dgm:t>
    </dgm:pt>
    <dgm:pt modelId="{02DCBA27-5184-420F-9E5A-4BFB727F3813}">
      <dgm:prSet custT="1"/>
      <dgm:spPr/>
      <dgm:t>
        <a:bodyPr/>
        <a:lstStyle/>
        <a:p>
          <a:endParaRPr lang="en-US" sz="1800" dirty="0">
            <a:solidFill>
              <a:schemeClr val="tx1"/>
            </a:solidFill>
          </a:endParaRPr>
        </a:p>
      </dgm:t>
    </dgm:pt>
    <dgm:pt modelId="{2583AD23-BE13-4DA4-B41A-35BD0C3BF044}" type="parTrans" cxnId="{6CA75949-CCBA-400F-9424-623182C53D41}">
      <dgm:prSet/>
      <dgm:spPr/>
      <dgm:t>
        <a:bodyPr/>
        <a:lstStyle/>
        <a:p>
          <a:endParaRPr lang="en-US"/>
        </a:p>
      </dgm:t>
    </dgm:pt>
    <dgm:pt modelId="{9A3EDB3E-52CF-4CD8-9DB9-B3C560056DBE}" type="sibTrans" cxnId="{6CA75949-CCBA-400F-9424-623182C53D41}">
      <dgm:prSet/>
      <dgm:spPr/>
      <dgm:t>
        <a:bodyPr/>
        <a:lstStyle/>
        <a:p>
          <a:endParaRPr lang="en-US"/>
        </a:p>
      </dgm:t>
    </dgm:pt>
    <dgm:pt modelId="{33E2FD40-704B-40E7-94B3-57139D4C6508}">
      <dgm:prSet custT="1"/>
      <dgm:spPr/>
      <dgm:t>
        <a:bodyPr/>
        <a:lstStyle/>
        <a:p>
          <a:r>
            <a:rPr lang="en-US" sz="1800" dirty="0">
              <a:latin typeface="Arial" panose="020B0604020202020204" pitchFamily="34" charset="0"/>
              <a:cs typeface="Arial" panose="020B0604020202020204" pitchFamily="34" charset="0"/>
            </a:rPr>
            <a:t>Focus areas in the recent past:</a:t>
          </a:r>
          <a:r>
            <a:rPr lang="en-GB" sz="1800" i="1" dirty="0">
              <a:latin typeface="Arial" panose="020B0604020202020204" pitchFamily="34" charset="0"/>
              <a:cs typeface="Arial" panose="020B0604020202020204" pitchFamily="34" charset="0"/>
            </a:rPr>
            <a:t>Food Security, Healthcare, Manufacturing, Housing</a:t>
          </a:r>
          <a:r>
            <a:rPr lang="en-US" sz="1800" dirty="0">
              <a:latin typeface="Arial" panose="020B0604020202020204" pitchFamily="34" charset="0"/>
              <a:cs typeface="Arial" panose="020B0604020202020204" pitchFamily="34" charset="0"/>
            </a:rPr>
            <a:t> </a:t>
          </a:r>
        </a:p>
      </dgm:t>
    </dgm:pt>
    <dgm:pt modelId="{D6849602-1707-426B-BD2E-140F62A07224}" type="parTrans" cxnId="{172F195C-0B8E-43BB-AB22-8E99E062D17C}">
      <dgm:prSet/>
      <dgm:spPr/>
      <dgm:t>
        <a:bodyPr/>
        <a:lstStyle/>
        <a:p>
          <a:endParaRPr lang="en-US"/>
        </a:p>
      </dgm:t>
    </dgm:pt>
    <dgm:pt modelId="{93DCBA31-D342-4CCC-A597-466E42686818}" type="sibTrans" cxnId="{172F195C-0B8E-43BB-AB22-8E99E062D17C}">
      <dgm:prSet/>
      <dgm:spPr/>
      <dgm:t>
        <a:bodyPr/>
        <a:lstStyle/>
        <a:p>
          <a:endParaRPr lang="en-US"/>
        </a:p>
      </dgm:t>
    </dgm:pt>
    <dgm:pt modelId="{BC70BB4F-5477-4496-9231-20A35778A2FB}" type="pres">
      <dgm:prSet presAssocID="{17B258B2-9154-4719-9A84-943CAA910D02}" presName="linear" presStyleCnt="0">
        <dgm:presLayoutVars>
          <dgm:animLvl val="lvl"/>
          <dgm:resizeHandles val="exact"/>
        </dgm:presLayoutVars>
      </dgm:prSet>
      <dgm:spPr/>
    </dgm:pt>
    <dgm:pt modelId="{213B6311-DD01-41CB-A241-67B04EE10C06}" type="pres">
      <dgm:prSet presAssocID="{D5B1ED6A-2CF2-4D3A-AD55-16E7BAE58062}" presName="parentText" presStyleLbl="node1" presStyleIdx="0" presStyleCnt="4" custScaleY="123912">
        <dgm:presLayoutVars>
          <dgm:chMax val="0"/>
          <dgm:bulletEnabled val="1"/>
        </dgm:presLayoutVars>
      </dgm:prSet>
      <dgm:spPr/>
    </dgm:pt>
    <dgm:pt modelId="{C04F9092-6BD8-49D9-8042-AB0CF28C8FDC}" type="pres">
      <dgm:prSet presAssocID="{69D4D1EE-57F7-4A98-94C3-2C12CB3F17AB}" presName="spacer" presStyleCnt="0"/>
      <dgm:spPr/>
    </dgm:pt>
    <dgm:pt modelId="{871C2C0E-6DEE-4EAE-B724-8014C0E717ED}" type="pres">
      <dgm:prSet presAssocID="{53B2A109-D805-40EB-A291-CE6D8081EA46}" presName="parentText" presStyleLbl="node1" presStyleIdx="1" presStyleCnt="4" custLinFactNeighborX="-342" custLinFactNeighborY="-54177">
        <dgm:presLayoutVars>
          <dgm:chMax val="0"/>
          <dgm:bulletEnabled val="1"/>
        </dgm:presLayoutVars>
      </dgm:prSet>
      <dgm:spPr/>
    </dgm:pt>
    <dgm:pt modelId="{0F5D214E-9045-4DD2-AC9F-B12E2A018CB7}" type="pres">
      <dgm:prSet presAssocID="{9CC5E49D-8120-4444-845E-77599EA3D76A}" presName="spacer" presStyleCnt="0"/>
      <dgm:spPr/>
    </dgm:pt>
    <dgm:pt modelId="{C71DA9A9-E532-4624-A522-31059A77ED76}" type="pres">
      <dgm:prSet presAssocID="{E393E99B-B7ED-4232-892B-340F122EC6BE}" presName="parentText" presStyleLbl="node1" presStyleIdx="2" presStyleCnt="4" custLinFactNeighborX="-342" custLinFactNeighborY="66235">
        <dgm:presLayoutVars>
          <dgm:chMax val="0"/>
          <dgm:bulletEnabled val="1"/>
        </dgm:presLayoutVars>
      </dgm:prSet>
      <dgm:spPr/>
    </dgm:pt>
    <dgm:pt modelId="{6652B37B-AC91-4742-A66D-53B5BE43E1CF}" type="pres">
      <dgm:prSet presAssocID="{E393E99B-B7ED-4232-892B-340F122EC6BE}" presName="childText" presStyleLbl="revTx" presStyleIdx="0" presStyleCnt="1">
        <dgm:presLayoutVars>
          <dgm:bulletEnabled val="1"/>
        </dgm:presLayoutVars>
      </dgm:prSet>
      <dgm:spPr/>
    </dgm:pt>
    <dgm:pt modelId="{377A40C1-FFB8-4F43-826F-6B9117D3F9E1}" type="pres">
      <dgm:prSet presAssocID="{33E2FD40-704B-40E7-94B3-57139D4C6508}" presName="parentText" presStyleLbl="node1" presStyleIdx="3" presStyleCnt="4">
        <dgm:presLayoutVars>
          <dgm:chMax val="0"/>
          <dgm:bulletEnabled val="1"/>
        </dgm:presLayoutVars>
      </dgm:prSet>
      <dgm:spPr/>
    </dgm:pt>
  </dgm:ptLst>
  <dgm:cxnLst>
    <dgm:cxn modelId="{E97C780F-9716-46B4-98F9-827A417D1AD6}" type="presOf" srcId="{53B2A109-D805-40EB-A291-CE6D8081EA46}" destId="{871C2C0E-6DEE-4EAE-B724-8014C0E717ED}" srcOrd="0" destOrd="0" presId="urn:microsoft.com/office/officeart/2005/8/layout/vList2"/>
    <dgm:cxn modelId="{9E4EC420-A7CA-409E-96D3-107BD7B04B98}" type="presOf" srcId="{D5B1ED6A-2CF2-4D3A-AD55-16E7BAE58062}" destId="{213B6311-DD01-41CB-A241-67B04EE10C06}" srcOrd="0" destOrd="0" presId="urn:microsoft.com/office/officeart/2005/8/layout/vList2"/>
    <dgm:cxn modelId="{6CA75949-CCBA-400F-9424-623182C53D41}" srcId="{E393E99B-B7ED-4232-892B-340F122EC6BE}" destId="{02DCBA27-5184-420F-9E5A-4BFB727F3813}" srcOrd="0" destOrd="0" parTransId="{2583AD23-BE13-4DA4-B41A-35BD0C3BF044}" sibTransId="{9A3EDB3E-52CF-4CD8-9DB9-B3C560056DBE}"/>
    <dgm:cxn modelId="{15ED1451-9DAC-4AF6-BACD-AFD22587532B}" srcId="{17B258B2-9154-4719-9A84-943CAA910D02}" destId="{E393E99B-B7ED-4232-892B-340F122EC6BE}" srcOrd="2" destOrd="0" parTransId="{9762D500-1157-42CD-B92C-EDC222C81A14}" sibTransId="{EF4A39F9-18F6-4582-9B18-B905B5316CE2}"/>
    <dgm:cxn modelId="{172F195C-0B8E-43BB-AB22-8E99E062D17C}" srcId="{17B258B2-9154-4719-9A84-943CAA910D02}" destId="{33E2FD40-704B-40E7-94B3-57139D4C6508}" srcOrd="3" destOrd="0" parTransId="{D6849602-1707-426B-BD2E-140F62A07224}" sibTransId="{93DCBA31-D342-4CCC-A597-466E42686818}"/>
    <dgm:cxn modelId="{DEC74A82-2E7E-4477-AF8D-69907C156F25}" type="presOf" srcId="{02DCBA27-5184-420F-9E5A-4BFB727F3813}" destId="{6652B37B-AC91-4742-A66D-53B5BE43E1CF}" srcOrd="0" destOrd="0" presId="urn:microsoft.com/office/officeart/2005/8/layout/vList2"/>
    <dgm:cxn modelId="{D9E9538C-117C-4D88-8E08-27C2FB3B046B}" type="presOf" srcId="{33E2FD40-704B-40E7-94B3-57139D4C6508}" destId="{377A40C1-FFB8-4F43-826F-6B9117D3F9E1}" srcOrd="0" destOrd="0" presId="urn:microsoft.com/office/officeart/2005/8/layout/vList2"/>
    <dgm:cxn modelId="{B05829AF-CA9E-421E-8383-E92BDCD1325C}" type="presOf" srcId="{17B258B2-9154-4719-9A84-943CAA910D02}" destId="{BC70BB4F-5477-4496-9231-20A35778A2FB}" srcOrd="0" destOrd="0" presId="urn:microsoft.com/office/officeart/2005/8/layout/vList2"/>
    <dgm:cxn modelId="{861557B1-AAB7-488A-854F-A49621F86DFB}" srcId="{17B258B2-9154-4719-9A84-943CAA910D02}" destId="{D5B1ED6A-2CF2-4D3A-AD55-16E7BAE58062}" srcOrd="0" destOrd="0" parTransId="{1E695AE4-0033-4466-B051-23195E4661E9}" sibTransId="{69D4D1EE-57F7-4A98-94C3-2C12CB3F17AB}"/>
    <dgm:cxn modelId="{9933C8D0-7FDC-4961-B9F4-EE8E35C18352}" srcId="{17B258B2-9154-4719-9A84-943CAA910D02}" destId="{53B2A109-D805-40EB-A291-CE6D8081EA46}" srcOrd="1" destOrd="0" parTransId="{0B3DF026-6756-4528-9185-2CE1D0FF53E9}" sibTransId="{9CC5E49D-8120-4444-845E-77599EA3D76A}"/>
    <dgm:cxn modelId="{08B8D4D5-CAB7-48ED-AD3A-8C798E1A2C7D}" type="presOf" srcId="{E393E99B-B7ED-4232-892B-340F122EC6BE}" destId="{C71DA9A9-E532-4624-A522-31059A77ED76}" srcOrd="0" destOrd="0" presId="urn:microsoft.com/office/officeart/2005/8/layout/vList2"/>
    <dgm:cxn modelId="{F85DD52B-FC85-4AF9-8BB6-691A977F45A1}" type="presParOf" srcId="{BC70BB4F-5477-4496-9231-20A35778A2FB}" destId="{213B6311-DD01-41CB-A241-67B04EE10C06}" srcOrd="0" destOrd="0" presId="urn:microsoft.com/office/officeart/2005/8/layout/vList2"/>
    <dgm:cxn modelId="{0247C2E8-23A9-4DB2-A2E5-1AFBA7E71515}" type="presParOf" srcId="{BC70BB4F-5477-4496-9231-20A35778A2FB}" destId="{C04F9092-6BD8-49D9-8042-AB0CF28C8FDC}" srcOrd="1" destOrd="0" presId="urn:microsoft.com/office/officeart/2005/8/layout/vList2"/>
    <dgm:cxn modelId="{36DE0037-A0C7-4199-AC59-ED90D304BA20}" type="presParOf" srcId="{BC70BB4F-5477-4496-9231-20A35778A2FB}" destId="{871C2C0E-6DEE-4EAE-B724-8014C0E717ED}" srcOrd="2" destOrd="0" presId="urn:microsoft.com/office/officeart/2005/8/layout/vList2"/>
    <dgm:cxn modelId="{499B3C52-1E57-4E02-9E10-42CABDBFEE1E}" type="presParOf" srcId="{BC70BB4F-5477-4496-9231-20A35778A2FB}" destId="{0F5D214E-9045-4DD2-AC9F-B12E2A018CB7}" srcOrd="3" destOrd="0" presId="urn:microsoft.com/office/officeart/2005/8/layout/vList2"/>
    <dgm:cxn modelId="{55418CC9-F878-4863-96A9-D8C92370562E}" type="presParOf" srcId="{BC70BB4F-5477-4496-9231-20A35778A2FB}" destId="{C71DA9A9-E532-4624-A522-31059A77ED76}" srcOrd="4" destOrd="0" presId="urn:microsoft.com/office/officeart/2005/8/layout/vList2"/>
    <dgm:cxn modelId="{6590FB40-58D4-445D-9B54-165EA9FD98E3}" type="presParOf" srcId="{BC70BB4F-5477-4496-9231-20A35778A2FB}" destId="{6652B37B-AC91-4742-A66D-53B5BE43E1CF}" srcOrd="5" destOrd="0" presId="urn:microsoft.com/office/officeart/2005/8/layout/vList2"/>
    <dgm:cxn modelId="{50ED2D31-E5DC-431C-BEA2-4081C89C4C7C}" type="presParOf" srcId="{BC70BB4F-5477-4496-9231-20A35778A2FB}" destId="{377A40C1-FFB8-4F43-826F-6B9117D3F9E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C49D8-0FAD-4E3E-8615-B406CBF76F19}">
      <dsp:nvSpPr>
        <dsp:cNvPr id="0" name=""/>
        <dsp:cNvSpPr/>
      </dsp:nvSpPr>
      <dsp:spPr>
        <a:xfrm>
          <a:off x="4" y="1779"/>
          <a:ext cx="7855969" cy="595262"/>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Arial" panose="020B0604020202020204" pitchFamily="34" charset="0"/>
              <a:cs typeface="Arial" panose="020B0604020202020204" pitchFamily="34" charset="0"/>
            </a:rPr>
            <a:t>Objective: To understand the main R&amp;I ecosystem actors and stakeholders in your country</a:t>
          </a:r>
          <a:endParaRPr lang="en-US" sz="1700" kern="1200" dirty="0">
            <a:latin typeface="Arial" panose="020B0604020202020204" pitchFamily="34" charset="0"/>
            <a:cs typeface="Arial" panose="020B0604020202020204" pitchFamily="34" charset="0"/>
          </a:endParaRPr>
        </a:p>
      </dsp:txBody>
      <dsp:txXfrm>
        <a:off x="4" y="1779"/>
        <a:ext cx="7855969" cy="595262"/>
      </dsp:txXfrm>
    </dsp:sp>
    <dsp:sp modelId="{ABCC52A4-0361-4B3A-8F19-1DC46DD946B9}">
      <dsp:nvSpPr>
        <dsp:cNvPr id="0" name=""/>
        <dsp:cNvSpPr/>
      </dsp:nvSpPr>
      <dsp:spPr>
        <a:xfrm>
          <a:off x="339050" y="725606"/>
          <a:ext cx="1998516" cy="2553648"/>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Main R&amp;I / STI ecosystem actors and stakeholders in your country</a:t>
          </a:r>
        </a:p>
      </dsp:txBody>
      <dsp:txXfrm>
        <a:off x="339050" y="725606"/>
        <a:ext cx="1998516" cy="2553648"/>
      </dsp:txXfrm>
    </dsp:sp>
    <dsp:sp modelId="{F4CC08CF-9295-4ADE-AA5F-3EDDC4BAB107}">
      <dsp:nvSpPr>
        <dsp:cNvPr id="0" name=""/>
        <dsp:cNvSpPr/>
      </dsp:nvSpPr>
      <dsp:spPr>
        <a:xfrm>
          <a:off x="2490693" y="720707"/>
          <a:ext cx="2725777" cy="2450297"/>
        </a:xfrm>
        <a:prstGeom prst="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i="0" kern="1200" dirty="0">
              <a:latin typeface="Arial" panose="020B0604020202020204" pitchFamily="34" charset="0"/>
              <a:cs typeface="Arial" panose="020B0604020202020204" pitchFamily="34" charset="0"/>
            </a:rPr>
            <a:t>Government, Ministries and Public Agencies</a:t>
          </a:r>
        </a:p>
        <a:p>
          <a:pPr marL="171450" lvl="1" indent="-171450" algn="l" defTabSz="711200">
            <a:lnSpc>
              <a:spcPct val="90000"/>
            </a:lnSpc>
            <a:spcBef>
              <a:spcPct val="0"/>
            </a:spcBef>
            <a:spcAft>
              <a:spcPct val="15000"/>
            </a:spcAft>
            <a:buChar char="•"/>
          </a:pPr>
          <a:r>
            <a:rPr lang="en-US" sz="1600" i="0" kern="1200" dirty="0">
              <a:latin typeface="Arial" panose="020B0604020202020204" pitchFamily="34" charset="0"/>
              <a:cs typeface="Arial" panose="020B0604020202020204" pitchFamily="34" charset="0"/>
            </a:rPr>
            <a:t>National Gov, County Gov, Parliament, Ministry of Higher Education &amp; Research (and other Gov Ministries), NACOSTI, NRF, KENIA, Other Gov Agencies (KIPI, KEBS, NEMA </a:t>
          </a:r>
          <a:r>
            <a:rPr lang="en-US" sz="1600" i="0" kern="1200" dirty="0" err="1">
              <a:latin typeface="Arial" panose="020B0604020202020204" pitchFamily="34" charset="0"/>
              <a:cs typeface="Arial" panose="020B0604020202020204" pitchFamily="34" charset="0"/>
            </a:rPr>
            <a:t>e.t.c</a:t>
          </a:r>
          <a:r>
            <a:rPr lang="en-US" sz="1600" i="0" kern="1200" dirty="0">
              <a:latin typeface="Arial" panose="020B0604020202020204" pitchFamily="34" charset="0"/>
              <a:cs typeface="Arial" panose="020B0604020202020204" pitchFamily="34" charset="0"/>
            </a:rPr>
            <a:t>)</a:t>
          </a:r>
        </a:p>
      </dsp:txBody>
      <dsp:txXfrm>
        <a:off x="2490693" y="720707"/>
        <a:ext cx="2725777" cy="2450297"/>
      </dsp:txXfrm>
    </dsp:sp>
    <dsp:sp modelId="{8BE123F6-82CE-4EB4-928E-E4AAF563AC01}">
      <dsp:nvSpPr>
        <dsp:cNvPr id="0" name=""/>
        <dsp:cNvSpPr/>
      </dsp:nvSpPr>
      <dsp:spPr>
        <a:xfrm>
          <a:off x="5337980" y="720701"/>
          <a:ext cx="2198448" cy="2469207"/>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i="0" kern="1200" dirty="0">
              <a:latin typeface="Arial" panose="020B0604020202020204" pitchFamily="34" charset="0"/>
              <a:cs typeface="Arial" panose="020B0604020202020204" pitchFamily="34" charset="0"/>
            </a:rPr>
            <a:t>Industry, Private Sector, Firms</a:t>
          </a:r>
        </a:p>
        <a:p>
          <a:pPr marL="171450" lvl="1" indent="-171450" algn="l" defTabSz="711200">
            <a:lnSpc>
              <a:spcPct val="90000"/>
            </a:lnSpc>
            <a:spcBef>
              <a:spcPct val="0"/>
            </a:spcBef>
            <a:spcAft>
              <a:spcPct val="15000"/>
            </a:spcAft>
            <a:buChar char="•"/>
          </a:pPr>
          <a:r>
            <a:rPr lang="en-US" sz="1600" i="0" kern="1200" dirty="0">
              <a:latin typeface="Arial" panose="020B0604020202020204" pitchFamily="34" charset="0"/>
              <a:cs typeface="Arial" panose="020B0604020202020204" pitchFamily="34" charset="0"/>
            </a:rPr>
            <a:t>Manufacturing firms, Service providers, Medium Small Medium &amp; Micro Enterprises, Start-up firms, Financing Institutions, Venture Capitalists</a:t>
          </a:r>
        </a:p>
      </dsp:txBody>
      <dsp:txXfrm>
        <a:off x="5337980" y="720701"/>
        <a:ext cx="2198448" cy="2469207"/>
      </dsp:txXfrm>
    </dsp:sp>
    <dsp:sp modelId="{63FEAD33-F141-43BA-A9B0-85BEBA3F1285}">
      <dsp:nvSpPr>
        <dsp:cNvPr id="0" name=""/>
        <dsp:cNvSpPr/>
      </dsp:nvSpPr>
      <dsp:spPr>
        <a:xfrm>
          <a:off x="381049" y="3695324"/>
          <a:ext cx="2296695" cy="2794741"/>
        </a:xfrm>
        <a:prstGeom prst="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i="0" kern="1200" dirty="0">
              <a:latin typeface="Arial" panose="020B0604020202020204" pitchFamily="34" charset="0"/>
              <a:cs typeface="Arial" panose="020B0604020202020204" pitchFamily="34" charset="0"/>
            </a:rPr>
            <a:t>Research, Knowledge and Skills Producers</a:t>
          </a:r>
        </a:p>
        <a:p>
          <a:pPr marL="171450" lvl="1" indent="-171450" algn="l" defTabSz="711200">
            <a:lnSpc>
              <a:spcPct val="90000"/>
            </a:lnSpc>
            <a:spcBef>
              <a:spcPct val="0"/>
            </a:spcBef>
            <a:spcAft>
              <a:spcPct val="15000"/>
            </a:spcAft>
            <a:buChar char="•"/>
          </a:pPr>
          <a:r>
            <a:rPr lang="en-US" sz="1600" i="0" kern="1200" dirty="0">
              <a:latin typeface="Arial" panose="020B0604020202020204" pitchFamily="34" charset="0"/>
              <a:cs typeface="Arial" panose="020B0604020202020204" pitchFamily="34" charset="0"/>
            </a:rPr>
            <a:t>Universities, Research Institutions, Technical and Vocational Training Institutions, Basic Education Institutions, Researchers</a:t>
          </a:r>
          <a:r>
            <a:rPr lang="en-US" sz="1600" i="1" kern="1200" dirty="0">
              <a:latin typeface="Arial" panose="020B0604020202020204" pitchFamily="34" charset="0"/>
              <a:cs typeface="Arial" panose="020B0604020202020204" pitchFamily="34" charset="0"/>
            </a:rPr>
            <a:t>.</a:t>
          </a:r>
          <a:endParaRPr lang="en-US" sz="1600" kern="1200" dirty="0">
            <a:latin typeface="Arial" panose="020B0604020202020204" pitchFamily="34" charset="0"/>
            <a:cs typeface="Arial" panose="020B0604020202020204" pitchFamily="34" charset="0"/>
          </a:endParaRPr>
        </a:p>
      </dsp:txBody>
      <dsp:txXfrm>
        <a:off x="381049" y="3695324"/>
        <a:ext cx="2296695" cy="2794741"/>
      </dsp:txXfrm>
    </dsp:sp>
    <dsp:sp modelId="{0F92DB78-266E-4A34-BE68-7EF4627EF8F5}">
      <dsp:nvSpPr>
        <dsp:cNvPr id="0" name=""/>
        <dsp:cNvSpPr/>
      </dsp:nvSpPr>
      <dsp:spPr>
        <a:xfrm>
          <a:off x="2877596" y="3552240"/>
          <a:ext cx="2398959" cy="3080909"/>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i="0" kern="1200" dirty="0">
              <a:latin typeface="Arial" panose="020B0604020202020204" pitchFamily="34" charset="0"/>
              <a:cs typeface="Arial" panose="020B0604020202020204" pitchFamily="34" charset="0"/>
            </a:rPr>
            <a:t>Civil Society Organizations, NGOs, Regional, African and International Organizations</a:t>
          </a:r>
        </a:p>
        <a:p>
          <a:pPr marL="171450" lvl="1" indent="-171450" algn="l" defTabSz="711200">
            <a:lnSpc>
              <a:spcPct val="90000"/>
            </a:lnSpc>
            <a:spcBef>
              <a:spcPct val="0"/>
            </a:spcBef>
            <a:spcAft>
              <a:spcPct val="15000"/>
            </a:spcAft>
            <a:buChar char="•"/>
          </a:pPr>
          <a:r>
            <a:rPr lang="en-US" sz="1600" i="0" kern="1200" dirty="0">
              <a:latin typeface="Arial" panose="020B0604020202020204" pitchFamily="34" charset="0"/>
              <a:cs typeface="Arial" panose="020B0604020202020204" pitchFamily="34" charset="0"/>
            </a:rPr>
            <a:t>Business incubation </a:t>
          </a:r>
          <a:r>
            <a:rPr lang="en-US" sz="1600" i="0" kern="1200" dirty="0" err="1">
              <a:latin typeface="Arial" panose="020B0604020202020204" pitchFamily="34" charset="0"/>
              <a:cs typeface="Arial" panose="020B0604020202020204" pitchFamily="34" charset="0"/>
            </a:rPr>
            <a:t>centres</a:t>
          </a:r>
          <a:r>
            <a:rPr lang="en-US" sz="1600" i="0" kern="1200" dirty="0">
              <a:latin typeface="Arial" panose="020B0604020202020204" pitchFamily="34" charset="0"/>
              <a:cs typeface="Arial" panose="020B0604020202020204" pitchFamily="34" charset="0"/>
            </a:rPr>
            <a:t>, media, Kenya National Academy of Sciences (KNAS), East Africa Science and Technology Council (EASTECO), Africa Academy of Sciences</a:t>
          </a:r>
        </a:p>
      </dsp:txBody>
      <dsp:txXfrm>
        <a:off x="2877596" y="3552240"/>
        <a:ext cx="2398959" cy="3080909"/>
      </dsp:txXfrm>
    </dsp:sp>
    <dsp:sp modelId="{82CB9AE9-206A-4F96-A957-D5047F6E0B27}">
      <dsp:nvSpPr>
        <dsp:cNvPr id="0" name=""/>
        <dsp:cNvSpPr/>
      </dsp:nvSpPr>
      <dsp:spPr>
        <a:xfrm>
          <a:off x="5476407" y="3738983"/>
          <a:ext cx="1998516" cy="2707422"/>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i="0" kern="1200" dirty="0">
              <a:latin typeface="Arial" panose="020B0604020202020204" pitchFamily="34" charset="0"/>
              <a:cs typeface="Arial" panose="020B0604020202020204" pitchFamily="34" charset="0"/>
            </a:rPr>
            <a:t>Partnerships between public and private stakeholders like Safaricom and the Government</a:t>
          </a:r>
        </a:p>
      </dsp:txBody>
      <dsp:txXfrm>
        <a:off x="5476407" y="3738983"/>
        <a:ext cx="1998516" cy="27074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A38789-26CF-47DA-BC34-ED535B80DCD0}">
      <dsp:nvSpPr>
        <dsp:cNvPr id="0" name=""/>
        <dsp:cNvSpPr/>
      </dsp:nvSpPr>
      <dsp:spPr>
        <a:xfrm>
          <a:off x="0" y="0"/>
          <a:ext cx="8870203" cy="359965"/>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i="1" kern="1200" dirty="0"/>
            <a:t>Optional questions: </a:t>
          </a:r>
          <a:endParaRPr lang="en-US" sz="2800" kern="1200" dirty="0"/>
        </a:p>
      </dsp:txBody>
      <dsp:txXfrm>
        <a:off x="17572" y="17572"/>
        <a:ext cx="8835059" cy="324821"/>
      </dsp:txXfrm>
    </dsp:sp>
    <dsp:sp modelId="{F4C1512E-44D9-40B8-84D8-D69EC9439378}">
      <dsp:nvSpPr>
        <dsp:cNvPr id="0" name=""/>
        <dsp:cNvSpPr/>
      </dsp:nvSpPr>
      <dsp:spPr>
        <a:xfrm>
          <a:off x="0" y="366370"/>
          <a:ext cx="8870203" cy="6108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629"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GB" sz="2800" i="1" kern="1200" dirty="0">
              <a:solidFill>
                <a:srgbClr val="FF0000"/>
              </a:solidFill>
              <a:latin typeface="Arial" panose="020B0604020202020204" pitchFamily="34" charset="0"/>
              <a:cs typeface="Arial" panose="020B0604020202020204" pitchFamily="34" charset="0"/>
            </a:rPr>
            <a:t>What mechanisms are being deployed to address the weaknesses and threats identified in the R&amp;I ecosystem?</a:t>
          </a:r>
          <a:endParaRPr lang="en-US" sz="2800" kern="1200" dirty="0">
            <a:solidFill>
              <a:srgbClr val="FF0000"/>
            </a:solidFill>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20000"/>
            </a:spcAft>
            <a:buChar char="•"/>
          </a:pPr>
          <a:r>
            <a:rPr lang="en-GB" sz="2800" i="1" kern="1200" dirty="0">
              <a:latin typeface="Arial" panose="020B0604020202020204" pitchFamily="34" charset="0"/>
              <a:cs typeface="Arial" panose="020B0604020202020204" pitchFamily="34" charset="0"/>
            </a:rPr>
            <a:t> Partnership with county governments to establish county STI offices to enhance decentralization and improve coordination</a:t>
          </a: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20000"/>
            </a:spcAft>
            <a:buChar char="•"/>
          </a:pP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20000"/>
            </a:spcAft>
            <a:buChar char="•"/>
          </a:pPr>
          <a:r>
            <a:rPr lang="en-US" sz="2800" kern="1200" dirty="0">
              <a:latin typeface="Arial" panose="020B0604020202020204" pitchFamily="34" charset="0"/>
              <a:cs typeface="Arial" panose="020B0604020202020204" pitchFamily="34" charset="0"/>
            </a:rPr>
            <a:t>Resource mobilization through collaborations and partnerships in STI financing and continued awareness creation on role of STI in National Development </a:t>
          </a:r>
        </a:p>
        <a:p>
          <a:pPr marL="285750" lvl="1" indent="-285750" algn="l" defTabSz="1244600">
            <a:lnSpc>
              <a:spcPct val="90000"/>
            </a:lnSpc>
            <a:spcBef>
              <a:spcPct val="0"/>
            </a:spcBef>
            <a:spcAft>
              <a:spcPct val="20000"/>
            </a:spcAft>
            <a:buChar char="•"/>
          </a:pP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20000"/>
            </a:spcAft>
            <a:buChar char="•"/>
          </a:pPr>
          <a:r>
            <a:rPr lang="en-US" sz="2800" kern="1200" dirty="0">
              <a:latin typeface="Arial" panose="020B0604020202020204" pitchFamily="34" charset="0"/>
              <a:cs typeface="Arial" panose="020B0604020202020204" pitchFamily="34" charset="0"/>
            </a:rPr>
            <a:t>Capacity building on knowledge management and IP Rights management </a:t>
          </a:r>
        </a:p>
        <a:p>
          <a:pPr marL="285750" lvl="1" indent="-285750" algn="l" defTabSz="1244600">
            <a:lnSpc>
              <a:spcPct val="90000"/>
            </a:lnSpc>
            <a:spcBef>
              <a:spcPct val="0"/>
            </a:spcBef>
            <a:spcAft>
              <a:spcPct val="20000"/>
            </a:spcAft>
            <a:buChar char="•"/>
          </a:pPr>
          <a:endParaRPr lang="en-US" sz="280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20000"/>
            </a:spcAft>
            <a:buChar char="•"/>
          </a:pPr>
          <a:r>
            <a:rPr lang="en-US" sz="2800" kern="1200" dirty="0">
              <a:latin typeface="Arial" panose="020B0604020202020204" pitchFamily="34" charset="0"/>
              <a:cs typeface="Arial" panose="020B0604020202020204" pitchFamily="34" charset="0"/>
            </a:rPr>
            <a:t>Capacity building on cyber security</a:t>
          </a:r>
        </a:p>
      </dsp:txBody>
      <dsp:txXfrm>
        <a:off x="0" y="366370"/>
        <a:ext cx="8870203" cy="61081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B6311-DD01-41CB-A241-67B04EE10C06}">
      <dsp:nvSpPr>
        <dsp:cNvPr id="0" name=""/>
        <dsp:cNvSpPr/>
      </dsp:nvSpPr>
      <dsp:spPr>
        <a:xfrm>
          <a:off x="0" y="43608"/>
          <a:ext cx="7244719" cy="1501962"/>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Objective: To help establish links to the broader/global context of the SDGs - </a:t>
          </a:r>
          <a:r>
            <a:rPr lang="en-US" sz="1800" kern="1200" dirty="0">
              <a:latin typeface="Arial" panose="020B0604020202020204" pitchFamily="34" charset="0"/>
              <a:cs typeface="Arial" panose="020B0604020202020204" pitchFamily="34" charset="0"/>
            </a:rPr>
            <a:t>Transformations and development impacts Kenya seeks to achieve through R&amp;I and STI (policy) And in what (priority) areas / SDGs </a:t>
          </a:r>
        </a:p>
      </dsp:txBody>
      <dsp:txXfrm>
        <a:off x="73320" y="116928"/>
        <a:ext cx="7098079" cy="1355322"/>
      </dsp:txXfrm>
    </dsp:sp>
    <dsp:sp modelId="{871C2C0E-6DEE-4EAE-B724-8014C0E717ED}">
      <dsp:nvSpPr>
        <dsp:cNvPr id="0" name=""/>
        <dsp:cNvSpPr/>
      </dsp:nvSpPr>
      <dsp:spPr>
        <a:xfrm>
          <a:off x="0" y="1564046"/>
          <a:ext cx="7244719" cy="1212120"/>
        </a:xfrm>
        <a:prstGeom prst="roundRect">
          <a:avLst/>
        </a:prstGeom>
        <a:solidFill>
          <a:schemeClr val="accent2">
            <a:hueOff val="-1197987"/>
            <a:satOff val="8241"/>
            <a:lumOff val="9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Kenya Vision 2030, aims at transforming Kenya into “a newly industrializing, globally competitive middle-income country, providing a high-quality of life to all its citizens” </a:t>
          </a:r>
        </a:p>
      </dsp:txBody>
      <dsp:txXfrm>
        <a:off x="59171" y="1623217"/>
        <a:ext cx="7126377" cy="1093778"/>
      </dsp:txXfrm>
    </dsp:sp>
    <dsp:sp modelId="{C71DA9A9-E532-4624-A522-31059A77ED76}">
      <dsp:nvSpPr>
        <dsp:cNvPr id="0" name=""/>
        <dsp:cNvSpPr/>
      </dsp:nvSpPr>
      <dsp:spPr>
        <a:xfrm>
          <a:off x="0" y="2991889"/>
          <a:ext cx="7244719" cy="1212120"/>
        </a:xfrm>
        <a:prstGeom prst="roundRect">
          <a:avLst/>
        </a:prstGeom>
        <a:solidFill>
          <a:schemeClr val="accent2">
            <a:hueOff val="-2395974"/>
            <a:satOff val="16481"/>
            <a:lumOff val="182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3 Pillars: Economic, Social and Political – anchored on foundations and enablers for national transformation which include: infrastructure, ICT, STI, Land reforms, public sector reforms, labour and employment, national values an ethics, ending drought emergencies  (EDE), security, peace building and conflict </a:t>
          </a:r>
          <a:r>
            <a:rPr lang="en-US" sz="1400" kern="1200" dirty="0" err="1">
              <a:latin typeface="Arial" panose="020B0604020202020204" pitchFamily="34" charset="0"/>
              <a:cs typeface="Arial" panose="020B0604020202020204" pitchFamily="34" charset="0"/>
            </a:rPr>
            <a:t>resoultions</a:t>
          </a:r>
          <a:endParaRPr lang="en-US" sz="1400" kern="1200" dirty="0">
            <a:latin typeface="Arial" panose="020B0604020202020204" pitchFamily="34" charset="0"/>
            <a:cs typeface="Arial" panose="020B0604020202020204" pitchFamily="34" charset="0"/>
          </a:endParaRPr>
        </a:p>
      </dsp:txBody>
      <dsp:txXfrm>
        <a:off x="59171" y="3051060"/>
        <a:ext cx="7126377" cy="1093778"/>
      </dsp:txXfrm>
    </dsp:sp>
    <dsp:sp modelId="{6652B37B-AC91-4742-A66D-53B5BE43E1CF}">
      <dsp:nvSpPr>
        <dsp:cNvPr id="0" name=""/>
        <dsp:cNvSpPr/>
      </dsp:nvSpPr>
      <dsp:spPr>
        <a:xfrm>
          <a:off x="0" y="4050450"/>
          <a:ext cx="7244719" cy="231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0020" tIns="22860" rIns="128016" bIns="22860" numCol="1" spcCol="1270" anchor="t" anchorCtr="0">
          <a:noAutofit/>
        </a:bodyPr>
        <a:lstStyle/>
        <a:p>
          <a:pPr marL="171450" lvl="1" indent="-171450" algn="l" defTabSz="800100">
            <a:lnSpc>
              <a:spcPct val="90000"/>
            </a:lnSpc>
            <a:spcBef>
              <a:spcPct val="0"/>
            </a:spcBef>
            <a:spcAft>
              <a:spcPct val="20000"/>
            </a:spcAft>
            <a:buChar char="•"/>
          </a:pPr>
          <a:endParaRPr lang="en-US" sz="1800" kern="1200" dirty="0">
            <a:solidFill>
              <a:schemeClr val="tx1"/>
            </a:solidFill>
          </a:endParaRPr>
        </a:p>
      </dsp:txBody>
      <dsp:txXfrm>
        <a:off x="0" y="4050450"/>
        <a:ext cx="7244719" cy="231840"/>
      </dsp:txXfrm>
    </dsp:sp>
    <dsp:sp modelId="{377A40C1-FFB8-4F43-826F-6B9117D3F9E1}">
      <dsp:nvSpPr>
        <dsp:cNvPr id="0" name=""/>
        <dsp:cNvSpPr/>
      </dsp:nvSpPr>
      <dsp:spPr>
        <a:xfrm>
          <a:off x="0" y="4282290"/>
          <a:ext cx="7244719" cy="1212120"/>
        </a:xfrm>
        <a:prstGeom prst="roundRect">
          <a:avLst/>
        </a:prstGeom>
        <a:solidFill>
          <a:schemeClr val="accent2">
            <a:hueOff val="-3593961"/>
            <a:satOff val="24722"/>
            <a:lumOff val="274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Focus areas in the recent past:</a:t>
          </a:r>
          <a:r>
            <a:rPr lang="en-GB" sz="1800" i="1" kern="1200" dirty="0">
              <a:latin typeface="Arial" panose="020B0604020202020204" pitchFamily="34" charset="0"/>
              <a:cs typeface="Arial" panose="020B0604020202020204" pitchFamily="34" charset="0"/>
            </a:rPr>
            <a:t>Food Security, Healthcare, Manufacturing, Housing</a:t>
          </a:r>
          <a:r>
            <a:rPr lang="en-US" sz="1800" kern="1200" dirty="0">
              <a:latin typeface="Arial" panose="020B0604020202020204" pitchFamily="34" charset="0"/>
              <a:cs typeface="Arial" panose="020B0604020202020204" pitchFamily="34" charset="0"/>
            </a:rPr>
            <a:t> </a:t>
          </a:r>
        </a:p>
      </dsp:txBody>
      <dsp:txXfrm>
        <a:off x="59171" y="4341461"/>
        <a:ext cx="7126377" cy="109377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314942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EDA422-DFED-4E1B-8503-88848DDD181C}" type="datetimeFigureOut">
              <a:rPr lang="en-US" smtClean="0"/>
              <a:t>2/14/23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2369987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248402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414083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2122118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1362074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2483030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3295738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4192550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2900212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2230624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EDA422-DFED-4E1B-8503-88848DDD181C}" type="datetimeFigureOut">
              <a:rPr lang="en-US" smtClean="0"/>
              <a:t>2/14/23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3736817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EDA422-DFED-4E1B-8503-88848DDD181C}" type="datetimeFigureOut">
              <a:rPr lang="en-US" smtClean="0"/>
              <a:t>2/14/23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3513919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EDA422-DFED-4E1B-8503-88848DDD181C}" type="datetimeFigureOut">
              <a:rPr lang="en-US" smtClean="0"/>
              <a:t>2/14/23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420305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EDA422-DFED-4E1B-8503-88848DDD181C}" type="datetimeFigureOut">
              <a:rPr lang="en-US" smtClean="0"/>
              <a:t>2/14/23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2256404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EDA422-DFED-4E1B-8503-88848DDD181C}" type="datetimeFigureOut">
              <a:rPr lang="en-US" smtClean="0"/>
              <a:t>2/14/23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2963407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EDA422-DFED-4E1B-8503-88848DDD181C}" type="datetimeFigureOut">
              <a:rPr lang="en-US" smtClean="0"/>
              <a:t>2/14/23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323059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6EDA422-DFED-4E1B-8503-88848DDD181C}" type="datetimeFigureOut">
              <a:rPr lang="en-US" smtClean="0"/>
              <a:t>2/14/23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756FE3-AF32-4123-BC87-F9BD556D0794}" type="slidenum">
              <a:rPr lang="en-US" smtClean="0"/>
              <a:t>‹#›</a:t>
            </a:fld>
            <a:endParaRPr lang="en-US"/>
          </a:p>
        </p:txBody>
      </p:sp>
    </p:spTree>
    <p:extLst>
      <p:ext uri="{BB962C8B-B14F-4D97-AF65-F5344CB8AC3E}">
        <p14:creationId xmlns:p14="http://schemas.microsoft.com/office/powerpoint/2010/main" val="235773599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vision2030.go.ke/publication/kenya-vision-2030-popular-version/" TargetMode="External"/><Relationship Id="rId2" Type="http://schemas.openxmlformats.org/officeDocument/2006/relationships/hyperlink" Target="https://www.nacosti.go.ke/nacosti/Docs/Information%20Centre/Science-Technology-and-Innovation-Act-No.-28-of-2013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4780" y="0"/>
            <a:ext cx="12481560" cy="1377542"/>
          </a:xfrm>
          <a:solidFill>
            <a:srgbClr val="5488C7"/>
          </a:solidFill>
          <a:ln w="38100">
            <a:solidFill>
              <a:srgbClr val="5488C7"/>
            </a:solidFill>
          </a:ln>
        </p:spPr>
        <p:txBody>
          <a:bodyPr tIns="46800" anchor="ctr">
            <a:normAutofit fontScale="90000"/>
          </a:bodyPr>
          <a:lstStyle/>
          <a:p>
            <a:br>
              <a:rPr lang="fr-FR" sz="4400" b="1" dirty="0">
                <a:solidFill>
                  <a:schemeClr val="bg1"/>
                </a:solidFill>
                <a:latin typeface="Fira Sans"/>
                <a:ea typeface="+mj-lt"/>
                <a:cs typeface="+mj-lt"/>
              </a:rPr>
            </a:br>
            <a:r>
              <a:rPr lang="fr-FR" sz="4400" b="1" dirty="0">
                <a:solidFill>
                  <a:schemeClr val="bg1"/>
                </a:solidFill>
                <a:latin typeface="Fira Sans"/>
                <a:ea typeface="+mj-lt"/>
                <a:cs typeface="+mj-lt"/>
              </a:rPr>
              <a:t> </a:t>
            </a:r>
            <a:r>
              <a:rPr lang="en-US" sz="4400" b="1" dirty="0">
                <a:solidFill>
                  <a:schemeClr val="bg1"/>
                </a:solidFill>
                <a:latin typeface="Fira Sans"/>
                <a:ea typeface="+mj-lt"/>
                <a:cs typeface="+mj-lt"/>
              </a:rPr>
              <a:t>MUTUAL LEARNING EXERCISE </a:t>
            </a:r>
            <a:br>
              <a:rPr lang="en-US" sz="4400" b="1" dirty="0">
                <a:solidFill>
                  <a:schemeClr val="bg1"/>
                </a:solidFill>
                <a:latin typeface="Fira Sans"/>
                <a:ea typeface="+mj-lt"/>
                <a:cs typeface="+mj-lt"/>
              </a:rPr>
            </a:br>
            <a:r>
              <a:rPr lang="en-US" sz="4400" b="1" dirty="0">
                <a:solidFill>
                  <a:schemeClr val="bg1"/>
                </a:solidFill>
                <a:latin typeface="Fira Sans"/>
                <a:ea typeface="+mj-lt"/>
                <a:cs typeface="+mj-lt"/>
              </a:rPr>
              <a:t>ON R&amp;I STRATEGIES AND POLICIES</a:t>
            </a:r>
            <a:endParaRPr lang="fr-FR" sz="4400" b="1" dirty="0">
              <a:solidFill>
                <a:schemeClr val="bg1"/>
              </a:solidFill>
              <a:latin typeface="Fira Sans"/>
              <a:ea typeface="+mj-lt"/>
              <a:cs typeface="+mj-lt"/>
            </a:endParaRPr>
          </a:p>
          <a:p>
            <a:endParaRPr lang="fr-FR" sz="4400" b="1" dirty="0">
              <a:solidFill>
                <a:schemeClr val="bg1"/>
              </a:solidFill>
              <a:latin typeface="Fira Sans" panose="020B0503050000020004" pitchFamily="34" charset="0"/>
              <a:cs typeface="Calibri Light"/>
            </a:endParaRPr>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5272" y="5742787"/>
            <a:ext cx="1907938" cy="1105200"/>
          </a:xfrm>
          <a:prstGeom prst="rect">
            <a:avLst/>
          </a:prstGeom>
        </p:spPr>
      </p:pic>
      <p:sp>
        <p:nvSpPr>
          <p:cNvPr id="5" name="Rectangle 4"/>
          <p:cNvSpPr/>
          <p:nvPr/>
        </p:nvSpPr>
        <p:spPr>
          <a:xfrm>
            <a:off x="901337" y="1865591"/>
            <a:ext cx="10058400" cy="523220"/>
          </a:xfrm>
          <a:prstGeom prst="rect">
            <a:avLst/>
          </a:prstGeom>
        </p:spPr>
        <p:txBody>
          <a:bodyPr wrap="square" lIns="91440" tIns="45720" rIns="91440" bIns="45720" anchor="t">
            <a:spAutoFit/>
          </a:bodyPr>
          <a:lstStyle/>
          <a:p>
            <a:pPr algn="ctr"/>
            <a:endParaRPr lang="en-US" sz="2800" b="1" dirty="0">
              <a:cs typeface="Calibri"/>
            </a:endParaRPr>
          </a:p>
        </p:txBody>
      </p:sp>
      <p:sp>
        <p:nvSpPr>
          <p:cNvPr id="9" name="Rectangle 8"/>
          <p:cNvSpPr/>
          <p:nvPr/>
        </p:nvSpPr>
        <p:spPr>
          <a:xfrm>
            <a:off x="3073138" y="2416192"/>
            <a:ext cx="8993894" cy="2308324"/>
          </a:xfrm>
          <a:prstGeom prst="rect">
            <a:avLst/>
          </a:prstGeom>
        </p:spPr>
        <p:txBody>
          <a:bodyPr wrap="square" lIns="91440" tIns="45720" rIns="91440" bIns="45720" anchor="t">
            <a:spAutoFit/>
          </a:bodyPr>
          <a:lstStyle/>
          <a:p>
            <a:pPr marL="449580">
              <a:spcAft>
                <a:spcPts val="0"/>
              </a:spcAft>
            </a:pPr>
            <a:r>
              <a:rPr lang="en-US" sz="2400" b="1" dirty="0">
                <a:latin typeface="Arial"/>
                <a:ea typeface="Times New Roman" panose="02020603050405020304" pitchFamily="18" charset="0"/>
                <a:cs typeface="Arial"/>
              </a:rPr>
              <a:t>Presentation Prepared By:</a:t>
            </a:r>
          </a:p>
          <a:p>
            <a:pPr marL="449580">
              <a:spcAft>
                <a:spcPts val="0"/>
              </a:spcAft>
            </a:pPr>
            <a:r>
              <a:rPr lang="en-US" sz="2400" b="1" dirty="0">
                <a:latin typeface="Arial"/>
                <a:ea typeface="Times New Roman" panose="02020603050405020304" pitchFamily="18" charset="0"/>
                <a:cs typeface="Arial"/>
              </a:rPr>
              <a:t>Dr. </a:t>
            </a:r>
            <a:r>
              <a:rPr lang="en-US" sz="2400" b="1" dirty="0" err="1">
                <a:latin typeface="Arial"/>
                <a:ea typeface="Times New Roman" panose="02020603050405020304" pitchFamily="18" charset="0"/>
                <a:cs typeface="Arial"/>
              </a:rPr>
              <a:t>Tonny</a:t>
            </a:r>
            <a:r>
              <a:rPr lang="en-US" sz="2400" b="1" dirty="0">
                <a:latin typeface="Arial"/>
                <a:ea typeface="Times New Roman" panose="02020603050405020304" pitchFamily="18" charset="0"/>
                <a:cs typeface="Arial"/>
              </a:rPr>
              <a:t> </a:t>
            </a:r>
            <a:r>
              <a:rPr lang="en-US" sz="2400" b="1" dirty="0" err="1">
                <a:latin typeface="Arial"/>
                <a:ea typeface="Times New Roman" panose="02020603050405020304" pitchFamily="18" charset="0"/>
                <a:cs typeface="Arial"/>
              </a:rPr>
              <a:t>Omwansa</a:t>
            </a:r>
            <a:r>
              <a:rPr lang="en-US" sz="2400" b="1" dirty="0">
                <a:latin typeface="Arial"/>
                <a:ea typeface="Times New Roman" panose="02020603050405020304" pitchFamily="18" charset="0"/>
                <a:cs typeface="Arial"/>
              </a:rPr>
              <a:t> 	Kenya National Innovation Agency </a:t>
            </a:r>
          </a:p>
          <a:p>
            <a:pPr marL="449580">
              <a:spcAft>
                <a:spcPts val="0"/>
              </a:spcAft>
            </a:pPr>
            <a:r>
              <a:rPr lang="en-US" sz="2400" b="1" dirty="0">
                <a:effectLst/>
                <a:latin typeface="Arial"/>
                <a:ea typeface="Times New Roman" panose="02020603050405020304" pitchFamily="18" charset="0"/>
                <a:cs typeface="Arial"/>
              </a:rPr>
              <a:t>Agnes </a:t>
            </a:r>
            <a:r>
              <a:rPr lang="en-US" sz="2400" b="1" dirty="0" err="1">
                <a:effectLst/>
                <a:latin typeface="Arial"/>
                <a:ea typeface="Times New Roman" panose="02020603050405020304" pitchFamily="18" charset="0"/>
                <a:cs typeface="Arial"/>
              </a:rPr>
              <a:t>Tsuma</a:t>
            </a:r>
            <a:r>
              <a:rPr lang="en-US" sz="2400" b="1" dirty="0">
                <a:latin typeface="Arial"/>
                <a:ea typeface="Times New Roman" panose="02020603050405020304" pitchFamily="18" charset="0"/>
                <a:cs typeface="Arial"/>
              </a:rPr>
              <a:t>	</a:t>
            </a:r>
            <a:r>
              <a:rPr lang="en-US" sz="2400" b="1" dirty="0">
                <a:effectLst/>
                <a:latin typeface="Arial"/>
                <a:ea typeface="Times New Roman" panose="02020603050405020304" pitchFamily="18" charset="0"/>
                <a:cs typeface="Arial"/>
              </a:rPr>
              <a:t>		Kenya National Innovation Agency</a:t>
            </a:r>
          </a:p>
          <a:p>
            <a:pPr marL="449580">
              <a:spcAft>
                <a:spcPts val="0"/>
              </a:spcAft>
            </a:pPr>
            <a:r>
              <a:rPr lang="en-US" sz="2400" b="1" dirty="0">
                <a:latin typeface="Arial"/>
                <a:ea typeface="Times New Roman" panose="02020603050405020304" pitchFamily="18" charset="0"/>
                <a:cs typeface="Arial"/>
              </a:rPr>
              <a:t>Dr. Parita Shah			University of Nairobi</a:t>
            </a:r>
          </a:p>
          <a:p>
            <a:pPr marL="449580">
              <a:spcAft>
                <a:spcPts val="0"/>
              </a:spcAft>
            </a:pPr>
            <a:r>
              <a:rPr lang="en-US" sz="2400" b="1" dirty="0">
                <a:effectLst/>
                <a:latin typeface="Arial"/>
                <a:ea typeface="Times New Roman" panose="02020603050405020304" pitchFamily="18" charset="0"/>
                <a:cs typeface="Arial"/>
              </a:rPr>
              <a:t>Gideon K. Kirui			National Commission for Science,  		   						Technology and Innovation </a:t>
            </a:r>
            <a:endParaRPr lang="en-GB" sz="2400" dirty="0">
              <a:effectLst/>
              <a:latin typeface="Arial"/>
              <a:ea typeface="Times New Roman" panose="02020603050405020304" pitchFamily="18" charset="0"/>
              <a:cs typeface="Arial"/>
            </a:endParaRPr>
          </a:p>
        </p:txBody>
      </p:sp>
      <p:pic>
        <p:nvPicPr>
          <p:cNvPr id="7" name="Picture 9" descr="Text&#10;&#10;Description automatically generated">
            <a:extLst>
              <a:ext uri="{FF2B5EF4-FFF2-40B4-BE49-F238E27FC236}">
                <a16:creationId xmlns:a16="http://schemas.microsoft.com/office/drawing/2014/main" id="{5592D143-A410-E054-45A1-C0B745FBED35}"/>
              </a:ext>
            </a:extLst>
          </p:cNvPr>
          <p:cNvPicPr>
            <a:picLocks noChangeAspect="1"/>
          </p:cNvPicPr>
          <p:nvPr/>
        </p:nvPicPr>
        <p:blipFill>
          <a:blip r:embed="rId3"/>
          <a:stretch>
            <a:fillRect/>
          </a:stretch>
        </p:blipFill>
        <p:spPr>
          <a:xfrm>
            <a:off x="6261949" y="6108722"/>
            <a:ext cx="2743200" cy="506186"/>
          </a:xfrm>
          <a:prstGeom prst="rect">
            <a:avLst/>
          </a:prstGeom>
        </p:spPr>
      </p:pic>
      <p:sp>
        <p:nvSpPr>
          <p:cNvPr id="10" name="Rectangle 9">
            <a:extLst>
              <a:ext uri="{FF2B5EF4-FFF2-40B4-BE49-F238E27FC236}">
                <a16:creationId xmlns:a16="http://schemas.microsoft.com/office/drawing/2014/main" id="{13E83779-5661-20C9-B834-7978B75035BF}"/>
              </a:ext>
            </a:extLst>
          </p:cNvPr>
          <p:cNvSpPr/>
          <p:nvPr/>
        </p:nvSpPr>
        <p:spPr>
          <a:xfrm>
            <a:off x="3733015" y="1802337"/>
            <a:ext cx="2630078" cy="584775"/>
          </a:xfrm>
          <a:prstGeom prst="rect">
            <a:avLst/>
          </a:prstGeom>
        </p:spPr>
        <p:txBody>
          <a:bodyPr wrap="square" lIns="91440" tIns="45720" rIns="91440" bIns="45720" anchor="t">
            <a:spAutoFit/>
          </a:bodyPr>
          <a:lstStyle/>
          <a:p>
            <a:pPr marL="449580">
              <a:spcAft>
                <a:spcPts val="0"/>
              </a:spcAft>
            </a:pPr>
            <a:r>
              <a:rPr lang="en-US" sz="3200" b="1" dirty="0">
                <a:solidFill>
                  <a:srgbClr val="FF0000"/>
                </a:solidFill>
                <a:latin typeface="Arial"/>
                <a:ea typeface="Times New Roman" panose="02020603050405020304" pitchFamily="18" charset="0"/>
                <a:cs typeface="Arial"/>
              </a:rPr>
              <a:t>KENYA</a:t>
            </a:r>
            <a:endParaRPr lang="en-US" sz="3200" b="1" dirty="0">
              <a:solidFill>
                <a:srgbClr val="FF0000"/>
              </a:solidFill>
              <a:effectLst/>
              <a:latin typeface="Arial"/>
              <a:ea typeface="Times New Roman" panose="02020603050405020304" pitchFamily="18" charset="0"/>
              <a:cs typeface="Arial"/>
            </a:endParaRPr>
          </a:p>
        </p:txBody>
      </p:sp>
      <p:sp>
        <p:nvSpPr>
          <p:cNvPr id="12" name="TextBox 11">
            <a:extLst>
              <a:ext uri="{FF2B5EF4-FFF2-40B4-BE49-F238E27FC236}">
                <a16:creationId xmlns:a16="http://schemas.microsoft.com/office/drawing/2014/main" id="{2D6EB671-093C-E31F-5351-C7FAD0ADB0E0}"/>
              </a:ext>
            </a:extLst>
          </p:cNvPr>
          <p:cNvSpPr txBox="1"/>
          <p:nvPr/>
        </p:nvSpPr>
        <p:spPr>
          <a:xfrm>
            <a:off x="8793956" y="5281122"/>
            <a:ext cx="3273076" cy="923330"/>
          </a:xfrm>
          <a:prstGeom prst="rect">
            <a:avLst/>
          </a:prstGeom>
          <a:noFill/>
        </p:spPr>
        <p:txBody>
          <a:bodyPr wrap="square" lIns="91440" tIns="45720" rIns="91440" bIns="45720" rtlCol="0" anchor="t">
            <a:spAutoFit/>
          </a:bodyPr>
          <a:lstStyle/>
          <a:p>
            <a:pPr algn="ctr"/>
            <a:r>
              <a:rPr lang="en-US" b="1" dirty="0">
                <a:ea typeface="+mn-lt"/>
                <a:cs typeface="+mn-lt"/>
              </a:rPr>
              <a:t>Addis Ababa, Ethiopia</a:t>
            </a:r>
            <a:endParaRPr lang="en-US" dirty="0">
              <a:ea typeface="+mn-lt"/>
              <a:cs typeface="+mn-lt"/>
            </a:endParaRPr>
          </a:p>
          <a:p>
            <a:pPr algn="ctr"/>
            <a:r>
              <a:rPr lang="en-US" b="1" dirty="0">
                <a:ea typeface="+mn-lt"/>
                <a:cs typeface="+mn-lt"/>
              </a:rPr>
              <a:t>14-17 February 2023  </a:t>
            </a:r>
            <a:r>
              <a:rPr lang="fr-FR" dirty="0">
                <a:ea typeface="+mn-lt"/>
                <a:cs typeface="+mn-lt"/>
              </a:rPr>
              <a:t> </a:t>
            </a:r>
            <a:endParaRPr lang="en-US" dirty="0">
              <a:ea typeface="+mn-lt"/>
              <a:cs typeface="+mn-lt"/>
            </a:endParaRPr>
          </a:p>
          <a:p>
            <a:endParaRPr lang="en-BE" b="1" dirty="0">
              <a:solidFill>
                <a:srgbClr val="FF0000"/>
              </a:solidFill>
              <a:cs typeface="Calibri"/>
            </a:endParaRPr>
          </a:p>
        </p:txBody>
      </p:sp>
      <p:pic>
        <p:nvPicPr>
          <p:cNvPr id="6" name="Picture 5" descr="A picture containing text, clipart&#10;&#10;Description automatically generated">
            <a:extLst>
              <a:ext uri="{FF2B5EF4-FFF2-40B4-BE49-F238E27FC236}">
                <a16:creationId xmlns:a16="http://schemas.microsoft.com/office/drawing/2014/main" id="{7283FD95-270D-EBEB-F085-AA21E256B1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6244" y="2281541"/>
            <a:ext cx="2746894" cy="2073643"/>
          </a:xfrm>
          <a:prstGeom prst="rect">
            <a:avLst/>
          </a:prstGeom>
        </p:spPr>
      </p:pic>
      <p:pic>
        <p:nvPicPr>
          <p:cNvPr id="11" name="Image 2">
            <a:extLst>
              <a:ext uri="{FF2B5EF4-FFF2-40B4-BE49-F238E27FC236}">
                <a16:creationId xmlns:a16="http://schemas.microsoft.com/office/drawing/2014/main" id="{3196747B-B0B9-344C-DDC4-D251243E8BA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46" y="5757904"/>
            <a:ext cx="2546087" cy="1105200"/>
          </a:xfrm>
          <a:prstGeom prst="rect">
            <a:avLst/>
          </a:prstGeom>
        </p:spPr>
      </p:pic>
      <p:pic>
        <p:nvPicPr>
          <p:cNvPr id="13" name="Image 5">
            <a:extLst>
              <a:ext uri="{FF2B5EF4-FFF2-40B4-BE49-F238E27FC236}">
                <a16:creationId xmlns:a16="http://schemas.microsoft.com/office/drawing/2014/main" id="{2950077E-E44D-11DF-141B-77D55712314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59108" y="5868574"/>
            <a:ext cx="2332892" cy="992370"/>
          </a:xfrm>
          <a:prstGeom prst="rect">
            <a:avLst/>
          </a:prstGeom>
        </p:spPr>
      </p:pic>
    </p:spTree>
    <p:extLst>
      <p:ext uri="{BB962C8B-B14F-4D97-AF65-F5344CB8AC3E}">
        <p14:creationId xmlns:p14="http://schemas.microsoft.com/office/powerpoint/2010/main" val="3247165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2092067" y="131499"/>
            <a:ext cx="8847279" cy="461665"/>
          </a:xfrm>
          <a:prstGeom prst="rect">
            <a:avLst/>
          </a:prstGeom>
          <a:noFill/>
        </p:spPr>
        <p:txBody>
          <a:bodyPr wrap="square" lIns="91440" tIns="45720" rIns="91440" bIns="45720" rtlCol="0" anchor="t">
            <a:spAutoFit/>
          </a:bodyPr>
          <a:lstStyle/>
          <a:p>
            <a:pPr algn="ctr"/>
            <a:r>
              <a:rPr lang="en-GB" sz="2400" b="1" dirty="0">
                <a:solidFill>
                  <a:srgbClr val="002060"/>
                </a:solidFill>
                <a:latin typeface="Arial"/>
                <a:ea typeface="Calibri" panose="020F0502020204030204" pitchFamily="34" charset="0"/>
                <a:cs typeface="Arial"/>
              </a:rPr>
              <a:t>R&amp;I Ecosystem Analysis - II</a:t>
            </a:r>
            <a:endParaRPr lang="en-GB" sz="2400" b="1" dirty="0">
              <a:solidFill>
                <a:srgbClr val="002060"/>
              </a:solidFill>
              <a:latin typeface="Arial"/>
              <a:cs typeface="Arial"/>
            </a:endParaRPr>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sp>
        <p:nvSpPr>
          <p:cNvPr id="10" name="TextBox 9">
            <a:extLst>
              <a:ext uri="{FF2B5EF4-FFF2-40B4-BE49-F238E27FC236}">
                <a16:creationId xmlns:a16="http://schemas.microsoft.com/office/drawing/2014/main" id="{67137C98-5439-498E-40B2-E2395539D5FD}"/>
              </a:ext>
            </a:extLst>
          </p:cNvPr>
          <p:cNvSpPr txBox="1"/>
          <p:nvPr/>
        </p:nvSpPr>
        <p:spPr>
          <a:xfrm>
            <a:off x="1480352" y="593164"/>
            <a:ext cx="10727703" cy="4524315"/>
          </a:xfrm>
          <a:prstGeom prst="rect">
            <a:avLst/>
          </a:prstGeom>
          <a:noFill/>
        </p:spPr>
        <p:txBody>
          <a:bodyPr wrap="square" lIns="91440" tIns="45720" rIns="91440" bIns="45720" rtlCol="0" anchor="t">
            <a:spAutoFit/>
          </a:bodyPr>
          <a:lstStyle/>
          <a:p>
            <a:pPr marL="270510">
              <a:tabLst>
                <a:tab pos="540385" algn="l"/>
              </a:tabLst>
            </a:pPr>
            <a:r>
              <a:rPr lang="en-GB" b="1" dirty="0">
                <a:solidFill>
                  <a:srgbClr val="FF0000"/>
                </a:solidFill>
                <a:ea typeface="+mn-lt"/>
                <a:cs typeface="+mn-lt"/>
              </a:rPr>
              <a:t>Objective: To help identify and assess framework conditions that foster or hinder transformative change through R&amp;I policy</a:t>
            </a:r>
            <a:r>
              <a:rPr lang="en-GB" b="1" dirty="0">
                <a:solidFill>
                  <a:srgbClr val="FF0000"/>
                </a:solidFill>
                <a:latin typeface="Calibri"/>
                <a:ea typeface="+mn-lt"/>
                <a:cs typeface="Calibri"/>
              </a:rPr>
              <a:t> (PESTLE analysis)</a:t>
            </a:r>
            <a:endParaRPr lang="en-GB" dirty="0">
              <a:solidFill>
                <a:srgbClr val="FF0000"/>
              </a:solidFill>
              <a:latin typeface="Calibri"/>
              <a:cs typeface="Times New Roman"/>
            </a:endParaRPr>
          </a:p>
          <a:p>
            <a:pPr marL="556260" indent="-285750">
              <a:buFont typeface="Arial" panose="020B0604020202020204" pitchFamily="34" charset="0"/>
              <a:buChar char="•"/>
              <a:tabLst>
                <a:tab pos="540385" algn="l"/>
              </a:tabLst>
            </a:pPr>
            <a:endParaRPr lang="en-GB" dirty="0">
              <a:solidFill>
                <a:srgbClr val="FF0000"/>
              </a:solidFill>
              <a:latin typeface="Calibri"/>
              <a:cs typeface="Times New Roman"/>
            </a:endParaRPr>
          </a:p>
          <a:p>
            <a:pPr marL="556260" indent="-285750">
              <a:buFont typeface="Arial" panose="020B0604020202020204" pitchFamily="34" charset="0"/>
              <a:buChar char="•"/>
              <a:tabLst>
                <a:tab pos="540385" algn="l"/>
              </a:tabLst>
            </a:pPr>
            <a:endParaRPr lang="en-GB" dirty="0">
              <a:solidFill>
                <a:srgbClr val="FF0000"/>
              </a:solidFill>
              <a:latin typeface="Calibri"/>
              <a:cs typeface="Times New Roman"/>
            </a:endParaRPr>
          </a:p>
          <a:p>
            <a:pPr marL="556260" indent="-285750">
              <a:buFont typeface="Arial" panose="020B0604020202020204" pitchFamily="34" charset="0"/>
              <a:buChar char="•"/>
              <a:tabLst>
                <a:tab pos="540385" algn="l"/>
              </a:tabLst>
            </a:pPr>
            <a:endParaRPr lang="en-GB" dirty="0">
              <a:solidFill>
                <a:srgbClr val="FF0000"/>
              </a:solidFill>
              <a:latin typeface="Calibri"/>
              <a:cs typeface="Times New Roman"/>
            </a:endParaRPr>
          </a:p>
          <a:p>
            <a:pPr marL="556260" indent="-285750">
              <a:buFont typeface="Arial" panose="020B0604020202020204" pitchFamily="34" charset="0"/>
              <a:buChar char="•"/>
              <a:tabLst>
                <a:tab pos="540385" algn="l"/>
              </a:tabLst>
            </a:pPr>
            <a:endParaRPr lang="en-GB" dirty="0">
              <a:solidFill>
                <a:srgbClr val="FF0000"/>
              </a:solidFill>
              <a:latin typeface="Calibri"/>
              <a:cs typeface="Times New Roman"/>
            </a:endParaRPr>
          </a:p>
          <a:p>
            <a:pPr marL="556260" indent="-285750">
              <a:buFont typeface="Arial" panose="020B0604020202020204" pitchFamily="34" charset="0"/>
              <a:buChar char="•"/>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p:txBody>
      </p:sp>
      <p:graphicFrame>
        <p:nvGraphicFramePr>
          <p:cNvPr id="2" name="Table 1">
            <a:extLst>
              <a:ext uri="{FF2B5EF4-FFF2-40B4-BE49-F238E27FC236}">
                <a16:creationId xmlns:a16="http://schemas.microsoft.com/office/drawing/2014/main" id="{C90C88BB-7EA1-9CD9-8991-EF25FF762FB2}"/>
              </a:ext>
            </a:extLst>
          </p:cNvPr>
          <p:cNvGraphicFramePr>
            <a:graphicFrameLocks noGrp="1"/>
          </p:cNvGraphicFramePr>
          <p:nvPr>
            <p:extLst>
              <p:ext uri="{D42A27DB-BD31-4B8C-83A1-F6EECF244321}">
                <p14:modId xmlns:p14="http://schemas.microsoft.com/office/powerpoint/2010/main" val="3538840449"/>
              </p:ext>
            </p:extLst>
          </p:nvPr>
        </p:nvGraphicFramePr>
        <p:xfrm>
          <a:off x="663678" y="1054829"/>
          <a:ext cx="11013142" cy="5907761"/>
        </p:xfrm>
        <a:graphic>
          <a:graphicData uri="http://schemas.openxmlformats.org/drawingml/2006/table">
            <a:tbl>
              <a:tblPr firstRow="1" firstCol="1" bandRow="1"/>
              <a:tblGrid>
                <a:gridCol w="1270309">
                  <a:extLst>
                    <a:ext uri="{9D8B030D-6E8A-4147-A177-3AD203B41FA5}">
                      <a16:colId xmlns:a16="http://schemas.microsoft.com/office/drawing/2014/main" val="2301908055"/>
                    </a:ext>
                  </a:extLst>
                </a:gridCol>
                <a:gridCol w="2347807">
                  <a:extLst>
                    <a:ext uri="{9D8B030D-6E8A-4147-A177-3AD203B41FA5}">
                      <a16:colId xmlns:a16="http://schemas.microsoft.com/office/drawing/2014/main" val="3460975529"/>
                    </a:ext>
                  </a:extLst>
                </a:gridCol>
                <a:gridCol w="7395026">
                  <a:extLst>
                    <a:ext uri="{9D8B030D-6E8A-4147-A177-3AD203B41FA5}">
                      <a16:colId xmlns:a16="http://schemas.microsoft.com/office/drawing/2014/main" val="3135456871"/>
                    </a:ext>
                  </a:extLst>
                </a:gridCol>
              </a:tblGrid>
              <a:tr h="523702">
                <a:tc>
                  <a:txBody>
                    <a:bodyPr/>
                    <a:lstStyle/>
                    <a:p>
                      <a:pPr marL="175895" marR="0" algn="just">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Category</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5895" marR="0" algn="just">
                        <a:spcBef>
                          <a:spcPts val="0"/>
                        </a:spcBef>
                        <a:spcAft>
                          <a:spcPts val="0"/>
                        </a:spcAft>
                      </a:pPr>
                      <a:r>
                        <a:rPr lang="en-US" sz="1800" b="1">
                          <a:effectLst/>
                          <a:latin typeface="Arial" panose="020B0604020202020204" pitchFamily="34" charset="0"/>
                          <a:ea typeface="Times New Roman" panose="02020603050405020304" pitchFamily="18" charset="0"/>
                          <a:cs typeface="Arial" panose="020B0604020202020204" pitchFamily="34" charset="0"/>
                        </a:rPr>
                        <a:t>Issue</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5895" marR="0" algn="just">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Impact on STI</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443975"/>
                  </a:ext>
                </a:extLst>
              </a:tr>
              <a:tr h="725458">
                <a:tc rowSpan="4">
                  <a:txBody>
                    <a:bodyPr/>
                    <a:lstStyle/>
                    <a:p>
                      <a:pPr marL="175895"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Political</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National Development Agenda</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Political leaders’ recognition and support of STI sector as key driver of socioeconomic development</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2753386"/>
                  </a:ext>
                </a:extLst>
              </a:tr>
              <a:tr h="349520">
                <a:tc vMerge="1">
                  <a:txBody>
                    <a:bodyPr/>
                    <a:lstStyle/>
                    <a:p>
                      <a:endParaRPr lang="en-US"/>
                    </a:p>
                  </a:txBody>
                  <a:tcPr/>
                </a:tc>
                <a:tc vMerge="1">
                  <a:txBody>
                    <a:bodyPr/>
                    <a:lstStyle/>
                    <a:p>
                      <a:endParaRPr lang="en-US"/>
                    </a:p>
                  </a:txBody>
                  <a:tcPr/>
                </a:tc>
                <a:tc>
                  <a:txBody>
                    <a:bodyPr/>
                    <a:lstStyle/>
                    <a:p>
                      <a:pPr marL="0"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Align institutional program to national development agenda</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1455539"/>
                  </a:ext>
                </a:extLst>
              </a:tr>
              <a:tr h="494845">
                <a:tc vMerge="1">
                  <a:txBody>
                    <a:bodyPr/>
                    <a:lstStyle/>
                    <a:p>
                      <a:endParaRPr lang="en-US"/>
                    </a:p>
                  </a:txBody>
                  <a:tcPr/>
                </a:tc>
                <a:tc>
                  <a:txBody>
                    <a:bodyPr/>
                    <a:lstStyle/>
                    <a:p>
                      <a:pPr marL="0"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Political stability</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Development long-term plans for the STI sector</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0125085"/>
                  </a:ext>
                </a:extLst>
              </a:tr>
              <a:tr h="411244">
                <a:tc vMerge="1">
                  <a:txBody>
                    <a:bodyPr/>
                    <a:lstStyle/>
                    <a:p>
                      <a:endParaRPr lang="en-US"/>
                    </a:p>
                  </a:txBody>
                  <a:tcPr/>
                </a:tc>
                <a:tc>
                  <a:txBody>
                    <a:bodyPr/>
                    <a:lstStyle/>
                    <a:p>
                      <a:pPr marL="0"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Devolution</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Framework to utilize County Governments structures to promote STI</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5452037"/>
                  </a:ext>
                </a:extLst>
              </a:tr>
              <a:tr h="329896">
                <a:tc rowSpan="2">
                  <a:txBody>
                    <a:bodyPr/>
                    <a:lstStyle/>
                    <a:p>
                      <a:pPr marL="175895" marR="0" algn="just">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Economic</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a:effectLst/>
                          <a:latin typeface="Arial" panose="020B0604020202020204" pitchFamily="34" charset="0"/>
                          <a:ea typeface="Times New Roman" panose="02020603050405020304" pitchFamily="18" charset="0"/>
                          <a:cs typeface="Arial" panose="020B0604020202020204" pitchFamily="34" charset="0"/>
                        </a:rPr>
                        <a:t>Resource constraints</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Limited Resources for STI development</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585518"/>
                  </a:ext>
                </a:extLst>
              </a:tr>
              <a:tr h="805652">
                <a:tc vMerge="1">
                  <a:txBody>
                    <a:bodyPr/>
                    <a:lstStyle/>
                    <a:p>
                      <a:endParaRPr lang="en-US"/>
                    </a:p>
                  </a:txBody>
                  <a:tcPr/>
                </a:tc>
                <a:tc>
                  <a:txBody>
                    <a:bodyPr/>
                    <a:lstStyle/>
                    <a:p>
                      <a:pPr marL="0" marR="0" algn="just">
                        <a:spcBef>
                          <a:spcPts val="0"/>
                        </a:spcBef>
                        <a:spcAft>
                          <a:spcPts val="0"/>
                        </a:spcAft>
                      </a:pPr>
                      <a:r>
                        <a:rPr lang="en-US" sz="1800">
                          <a:effectLst/>
                          <a:latin typeface="Arial" panose="020B0604020202020204" pitchFamily="34" charset="0"/>
                          <a:ea typeface="Times New Roman" panose="02020603050405020304" pitchFamily="18" charset="0"/>
                          <a:cs typeface="Arial" panose="020B0604020202020204" pitchFamily="34" charset="0"/>
                        </a:rPr>
                        <a:t>High cost of research activities and infrastructure</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Reduced levels of research activities</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796496"/>
                  </a:ext>
                </a:extLst>
              </a:tr>
              <a:tr h="329896">
                <a:tc rowSpan="3">
                  <a:txBody>
                    <a:bodyPr/>
                    <a:lstStyle/>
                    <a:p>
                      <a:pPr marL="175895"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Social</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a:effectLst/>
                          <a:latin typeface="Arial" panose="020B0604020202020204" pitchFamily="34" charset="0"/>
                          <a:ea typeface="Times New Roman" panose="02020603050405020304" pitchFamily="18" charset="0"/>
                          <a:cs typeface="Arial" panose="020B0604020202020204" pitchFamily="34" charset="0"/>
                        </a:rPr>
                        <a:t>Youthful Population</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800">
                          <a:effectLst/>
                          <a:latin typeface="Arial" panose="020B0604020202020204" pitchFamily="34" charset="0"/>
                          <a:ea typeface="Times New Roman" panose="02020603050405020304" pitchFamily="18" charset="0"/>
                          <a:cs typeface="Arial" panose="020B0604020202020204" pitchFamily="34" charset="0"/>
                        </a:rPr>
                        <a:t>Higher levels of awareness on STI </a:t>
                      </a: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16304"/>
                  </a:ext>
                </a:extLst>
              </a:tr>
              <a:tr h="785554">
                <a:tc vMerge="1">
                  <a:txBody>
                    <a:bodyPr/>
                    <a:lstStyle/>
                    <a:p>
                      <a:endParaRPr lang="en-US"/>
                    </a:p>
                  </a:txBody>
                  <a:tcPr/>
                </a:tc>
                <a:tc>
                  <a:txBody>
                    <a:bodyPr/>
                    <a:lstStyle/>
                    <a:p>
                      <a:pPr marL="0" marR="0" algn="just">
                        <a:spcBef>
                          <a:spcPts val="0"/>
                        </a:spcBef>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Low uptake and utilisation of STI outputs</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Low productivity and inefficiencies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1063011"/>
                  </a:ext>
                </a:extLst>
              </a:tr>
              <a:tr h="1047405">
                <a:tc vMerge="1">
                  <a:txBody>
                    <a:bodyPr/>
                    <a:lstStyle/>
                    <a:p>
                      <a:endParaRPr lang="en-US"/>
                    </a:p>
                  </a:txBody>
                  <a:tcPr/>
                </a:tc>
                <a:tc>
                  <a:txBody>
                    <a:bodyPr/>
                    <a:lstStyle/>
                    <a:p>
                      <a:pPr marL="0" marR="0" algn="just">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Marginalized groups and demographic dividend</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175895" marR="0" algn="just">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Under-representation in matters of STI</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49447" marR="49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0536508"/>
                  </a:ext>
                </a:extLst>
              </a:tr>
            </a:tbl>
          </a:graphicData>
        </a:graphic>
      </p:graphicFrame>
    </p:spTree>
    <p:extLst>
      <p:ext uri="{BB962C8B-B14F-4D97-AF65-F5344CB8AC3E}">
        <p14:creationId xmlns:p14="http://schemas.microsoft.com/office/powerpoint/2010/main" val="2566138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sp>
        <p:nvSpPr>
          <p:cNvPr id="10" name="TextBox 9">
            <a:extLst>
              <a:ext uri="{FF2B5EF4-FFF2-40B4-BE49-F238E27FC236}">
                <a16:creationId xmlns:a16="http://schemas.microsoft.com/office/drawing/2014/main" id="{67137C98-5439-498E-40B2-E2395539D5FD}"/>
              </a:ext>
            </a:extLst>
          </p:cNvPr>
          <p:cNvSpPr txBox="1"/>
          <p:nvPr/>
        </p:nvSpPr>
        <p:spPr>
          <a:xfrm>
            <a:off x="606887" y="1194620"/>
            <a:ext cx="10727703" cy="4801314"/>
          </a:xfrm>
          <a:prstGeom prst="rect">
            <a:avLst/>
          </a:prstGeom>
          <a:noFill/>
        </p:spPr>
        <p:txBody>
          <a:bodyPr wrap="square" lIns="91440" tIns="45720" rIns="91440" bIns="45720" rtlCol="0" anchor="t">
            <a:spAutoFit/>
          </a:bodyPr>
          <a:lstStyle/>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a:p>
            <a:pPr marL="270510">
              <a:tabLst>
                <a:tab pos="540385" algn="l"/>
              </a:tabLst>
            </a:pPr>
            <a:endParaRPr lang="en-GB" dirty="0">
              <a:solidFill>
                <a:srgbClr val="FF0000"/>
              </a:solidFill>
              <a:cs typeface="Times New Roman"/>
            </a:endParaRPr>
          </a:p>
        </p:txBody>
      </p:sp>
      <p:graphicFrame>
        <p:nvGraphicFramePr>
          <p:cNvPr id="3" name="Table 2">
            <a:extLst>
              <a:ext uri="{FF2B5EF4-FFF2-40B4-BE49-F238E27FC236}">
                <a16:creationId xmlns:a16="http://schemas.microsoft.com/office/drawing/2014/main" id="{603E32F5-2B07-A65A-E839-5A68B83FE9BF}"/>
              </a:ext>
            </a:extLst>
          </p:cNvPr>
          <p:cNvGraphicFramePr>
            <a:graphicFrameLocks noGrp="1"/>
          </p:cNvGraphicFramePr>
          <p:nvPr>
            <p:extLst>
              <p:ext uri="{D42A27DB-BD31-4B8C-83A1-F6EECF244321}">
                <p14:modId xmlns:p14="http://schemas.microsoft.com/office/powerpoint/2010/main" val="3953241527"/>
              </p:ext>
            </p:extLst>
          </p:nvPr>
        </p:nvGraphicFramePr>
        <p:xfrm>
          <a:off x="0" y="0"/>
          <a:ext cx="12078929" cy="6868983"/>
        </p:xfrm>
        <a:graphic>
          <a:graphicData uri="http://schemas.openxmlformats.org/drawingml/2006/table">
            <a:tbl>
              <a:tblPr firstRow="1" firstCol="1" bandRow="1"/>
              <a:tblGrid>
                <a:gridCol w="1784387">
                  <a:extLst>
                    <a:ext uri="{9D8B030D-6E8A-4147-A177-3AD203B41FA5}">
                      <a16:colId xmlns:a16="http://schemas.microsoft.com/office/drawing/2014/main" val="2662921921"/>
                    </a:ext>
                  </a:extLst>
                </a:gridCol>
                <a:gridCol w="2198985">
                  <a:extLst>
                    <a:ext uri="{9D8B030D-6E8A-4147-A177-3AD203B41FA5}">
                      <a16:colId xmlns:a16="http://schemas.microsoft.com/office/drawing/2014/main" val="3653355356"/>
                    </a:ext>
                  </a:extLst>
                </a:gridCol>
                <a:gridCol w="8095557">
                  <a:extLst>
                    <a:ext uri="{9D8B030D-6E8A-4147-A177-3AD203B41FA5}">
                      <a16:colId xmlns:a16="http://schemas.microsoft.com/office/drawing/2014/main" val="4176389418"/>
                    </a:ext>
                  </a:extLst>
                </a:gridCol>
              </a:tblGrid>
              <a:tr h="281640">
                <a:tc>
                  <a:txBody>
                    <a:bodyPr/>
                    <a:lstStyle/>
                    <a:p>
                      <a:pPr marL="175895" marR="0" algn="just">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Category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5895" marR="0" algn="just">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Issue</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5895" marR="0" algn="just">
                        <a:spcBef>
                          <a:spcPts val="0"/>
                        </a:spcBef>
                        <a:spcAft>
                          <a:spcPts val="0"/>
                        </a:spcAft>
                      </a:pPr>
                      <a:r>
                        <a:rPr lang="en-US" sz="2400" b="1">
                          <a:effectLst/>
                          <a:latin typeface="Arial" panose="020B0604020202020204" pitchFamily="34" charset="0"/>
                          <a:ea typeface="Times New Roman" panose="02020603050405020304" pitchFamily="18" charset="0"/>
                          <a:cs typeface="Arial" panose="020B0604020202020204" pitchFamily="34" charset="0"/>
                        </a:rPr>
                        <a:t>Impact on STI</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9522140"/>
                  </a:ext>
                </a:extLst>
              </a:tr>
              <a:tr h="850944">
                <a:tc rowSpan="4">
                  <a:txBody>
                    <a:bodyPr/>
                    <a:lstStyle/>
                    <a:p>
                      <a:pPr marL="175895"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Technological</a:t>
                      </a:r>
                    </a:p>
                    <a:p>
                      <a:pPr marL="175895"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a:t>
                      </a:r>
                    </a:p>
                    <a:p>
                      <a:pPr marL="175895" marR="0" algn="just">
                        <a:spcBef>
                          <a:spcPts val="0"/>
                        </a:spcBef>
                        <a:spcAft>
                          <a:spcPts val="0"/>
                        </a:spcAft>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Rapid Technological </a:t>
                      </a:r>
                    </a:p>
                    <a:p>
                      <a:pPr marL="0"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advancements</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Rapid change in the ICT systems that may require retraining and adaptability</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5271660"/>
                  </a:ext>
                </a:extLst>
              </a:tr>
              <a:tr h="542522">
                <a:tc vMerge="1">
                  <a:txBody>
                    <a:bodyPr/>
                    <a:lstStyle/>
                    <a:p>
                      <a:endParaRPr lang="en-US"/>
                    </a:p>
                  </a:txBody>
                  <a:tcPr/>
                </a:tc>
                <a:tc vMerge="1">
                  <a:txBody>
                    <a:bodyPr/>
                    <a:lstStyle/>
                    <a:p>
                      <a:endParaRPr lang="en-US"/>
                    </a:p>
                  </a:txBody>
                  <a:tcPr/>
                </a:tc>
                <a:tc>
                  <a:txBody>
                    <a:bodyPr/>
                    <a:lstStyle/>
                    <a:p>
                      <a:pPr marL="0"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Efficiency in STI service delivery, reliable and accurate data for decision making.</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5537021"/>
                  </a:ext>
                </a:extLst>
              </a:tr>
              <a:tr h="638208">
                <a:tc vMerge="1">
                  <a:txBody>
                    <a:bodyPr/>
                    <a:lstStyle/>
                    <a:p>
                      <a:endParaRPr lang="en-US"/>
                    </a:p>
                  </a:txBody>
                  <a:tcPr/>
                </a:tc>
                <a:tc>
                  <a:txBody>
                    <a:bodyPr/>
                    <a:lstStyle/>
                    <a:p>
                      <a:pPr marL="0"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Knowledge management </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Institutionalization of Knowledge Management</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9954350"/>
                  </a:ext>
                </a:extLst>
              </a:tr>
              <a:tr h="425472">
                <a:tc vMerge="1">
                  <a:txBody>
                    <a:bodyPr/>
                    <a:lstStyle/>
                    <a:p>
                      <a:endParaRPr lang="en-US"/>
                    </a:p>
                  </a:txBody>
                  <a:tcPr/>
                </a:tc>
                <a:tc>
                  <a:txBody>
                    <a:bodyPr/>
                    <a:lstStyle/>
                    <a:p>
                      <a:pPr marL="0"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Cyber security</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Leakage, loss of data and System failure</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6160030"/>
                  </a:ext>
                </a:extLst>
              </a:tr>
              <a:tr h="777975">
                <a:tc rowSpan="3">
                  <a:txBody>
                    <a:bodyPr/>
                    <a:lstStyle/>
                    <a:p>
                      <a:pPr marL="175895"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Environmental</a:t>
                      </a:r>
                    </a:p>
                    <a:p>
                      <a:pPr marL="175895"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Climate change</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Opportunity for the deployment of green technologies to promote</a:t>
                      </a:r>
                      <a:r>
                        <a:rPr lang="en-GB" sz="2400" dirty="0">
                          <a:effectLst/>
                          <a:latin typeface="Arial" panose="020B0604020202020204" pitchFamily="34" charset="0"/>
                          <a:ea typeface="Times New Roman" panose="02020603050405020304" pitchFamily="18" charset="0"/>
                          <a:cs typeface="Arial" panose="020B0604020202020204" pitchFamily="34" charset="0"/>
                        </a:rPr>
                        <a:t> multi-disciplinary research.</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196650"/>
                  </a:ext>
                </a:extLst>
              </a:tr>
              <a:tr h="281640">
                <a:tc vMerge="1">
                  <a:txBody>
                    <a:bodyPr/>
                    <a:lstStyle/>
                    <a:p>
                      <a:endParaRPr lang="en-US"/>
                    </a:p>
                  </a:txBody>
                  <a:tcPr/>
                </a:tc>
                <a:tc>
                  <a:txBody>
                    <a:bodyPr/>
                    <a:lstStyle/>
                    <a:p>
                      <a:pPr marL="0" marR="0" algn="just">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e-Waste Management</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2007923"/>
                  </a:ext>
                </a:extLst>
              </a:tr>
              <a:tr h="281640">
                <a:tc vMerge="1">
                  <a:txBody>
                    <a:bodyPr/>
                    <a:lstStyle/>
                    <a:p>
                      <a:endParaRPr lang="en-US"/>
                    </a:p>
                  </a:txBody>
                  <a:tcPr/>
                </a:tc>
                <a:tc>
                  <a:txBody>
                    <a:bodyPr/>
                    <a:lstStyle/>
                    <a:p>
                      <a:pPr marL="0" marR="0" algn="just">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Blue Economy</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5895"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006266"/>
                  </a:ext>
                </a:extLst>
              </a:tr>
              <a:tr h="281640">
                <a:tc rowSpan="3">
                  <a:txBody>
                    <a:bodyPr/>
                    <a:lstStyle/>
                    <a:p>
                      <a:pPr marL="175895"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Legal</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Constitution </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5895"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 </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023707"/>
                  </a:ext>
                </a:extLst>
              </a:tr>
              <a:tr h="425472">
                <a:tc vMerge="1">
                  <a:txBody>
                    <a:bodyPr/>
                    <a:lstStyle/>
                    <a:p>
                      <a:endParaRPr lang="en-US"/>
                    </a:p>
                  </a:txBody>
                  <a:tcPr/>
                </a:tc>
                <a:tc>
                  <a:txBody>
                    <a:bodyPr/>
                    <a:lstStyle/>
                    <a:p>
                      <a:pPr marL="0" marR="0" algn="just">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ST&amp;I Act 2013</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Provides for institutional mandate</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624652"/>
                  </a:ext>
                </a:extLst>
              </a:tr>
              <a:tr h="563281">
                <a:tc vMerge="1">
                  <a:txBody>
                    <a:bodyPr/>
                    <a:lstStyle/>
                    <a:p>
                      <a:endParaRPr lang="en-US"/>
                    </a:p>
                  </a:txBody>
                  <a:tcPr/>
                </a:tc>
                <a:tc>
                  <a:txBody>
                    <a:bodyPr/>
                    <a:lstStyle/>
                    <a:p>
                      <a:pPr marL="0"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Implementation of  Data Protection Act</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Cost of compliance for industry players</a:t>
                      </a:r>
                    </a:p>
                  </a:txBody>
                  <a:tcPr marL="60435" marR="60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471524"/>
                  </a:ext>
                </a:extLst>
              </a:tr>
            </a:tbl>
          </a:graphicData>
        </a:graphic>
      </p:graphicFrame>
    </p:spTree>
    <p:extLst>
      <p:ext uri="{BB962C8B-B14F-4D97-AF65-F5344CB8AC3E}">
        <p14:creationId xmlns:p14="http://schemas.microsoft.com/office/powerpoint/2010/main" val="3382847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155777" y="685799"/>
            <a:ext cx="3708300" cy="5105400"/>
          </a:xfrm>
          <a:prstGeom prst="rect">
            <a:avLst/>
          </a:prstGeom>
        </p:spPr>
        <p:txBody>
          <a:bodyPr vert="horz" lIns="91440" tIns="45720" rIns="91440" bIns="45720" rtlCol="0" anchor="ctr">
            <a:normAutofit/>
          </a:bodyPr>
          <a:lstStyle/>
          <a:p>
            <a:pPr algn="ctr">
              <a:spcBef>
                <a:spcPct val="0"/>
              </a:spcBef>
              <a:spcAft>
                <a:spcPts val="600"/>
              </a:spcAft>
            </a:pPr>
            <a:r>
              <a:rPr lang="en-US" sz="4000" b="1">
                <a:ln w="3175" cmpd="sng">
                  <a:noFill/>
                </a:ln>
                <a:solidFill>
                  <a:srgbClr val="FFFFFF"/>
                </a:solidFill>
                <a:latin typeface="+mj-lt"/>
                <a:ea typeface="+mj-ea"/>
                <a:cs typeface="+mj-cs"/>
              </a:rPr>
              <a:t>Transformation and Development Impacts </a:t>
            </a:r>
            <a:endParaRPr lang="en-US" sz="4000" dirty="0">
              <a:ln w="3175" cmpd="sng">
                <a:noFill/>
              </a:ln>
              <a:solidFill>
                <a:srgbClr val="FFFFFF"/>
              </a:solidFill>
              <a:latin typeface="+mj-lt"/>
              <a:ea typeface="+mj-ea"/>
              <a:cs typeface="+mj-cs"/>
            </a:endParaRPr>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graphicFrame>
        <p:nvGraphicFramePr>
          <p:cNvPr id="81" name="TextBox 9">
            <a:extLst>
              <a:ext uri="{FF2B5EF4-FFF2-40B4-BE49-F238E27FC236}">
                <a16:creationId xmlns:a16="http://schemas.microsoft.com/office/drawing/2014/main" id="{8C5F12EF-98F8-7BD6-0345-C52382A66579}"/>
              </a:ext>
            </a:extLst>
          </p:cNvPr>
          <p:cNvGraphicFramePr/>
          <p:nvPr>
            <p:extLst>
              <p:ext uri="{D42A27DB-BD31-4B8C-83A1-F6EECF244321}">
                <p14:modId xmlns:p14="http://schemas.microsoft.com/office/powerpoint/2010/main" val="1282260995"/>
              </p:ext>
            </p:extLst>
          </p:nvPr>
        </p:nvGraphicFramePr>
        <p:xfrm>
          <a:off x="4457654" y="253180"/>
          <a:ext cx="7244719" cy="5538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5124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2092067" y="131499"/>
            <a:ext cx="8847279" cy="461665"/>
          </a:xfrm>
          <a:prstGeom prst="rect">
            <a:avLst/>
          </a:prstGeom>
          <a:noFill/>
        </p:spPr>
        <p:txBody>
          <a:bodyPr wrap="square" lIns="91440" tIns="45720" rIns="91440" bIns="45720" rtlCol="0" anchor="t">
            <a:spAutoFit/>
          </a:bodyPr>
          <a:lstStyle/>
          <a:p>
            <a:pPr algn="ctr"/>
            <a:r>
              <a:rPr lang="en-GB" sz="2400" b="1" dirty="0">
                <a:solidFill>
                  <a:srgbClr val="002060"/>
                </a:solidFill>
                <a:latin typeface="Arial"/>
                <a:ea typeface="Calibri" panose="020F0502020204030204" pitchFamily="34" charset="0"/>
                <a:cs typeface="Arial"/>
              </a:rPr>
              <a:t>Conclusion – insights for MLE</a:t>
            </a:r>
            <a:endParaRPr lang="en-BE" dirty="0"/>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sp>
        <p:nvSpPr>
          <p:cNvPr id="10" name="TextBox 9">
            <a:extLst>
              <a:ext uri="{FF2B5EF4-FFF2-40B4-BE49-F238E27FC236}">
                <a16:creationId xmlns:a16="http://schemas.microsoft.com/office/drawing/2014/main" id="{67137C98-5439-498E-40B2-E2395539D5FD}"/>
              </a:ext>
            </a:extLst>
          </p:cNvPr>
          <p:cNvSpPr txBox="1"/>
          <p:nvPr/>
        </p:nvSpPr>
        <p:spPr>
          <a:xfrm>
            <a:off x="575187" y="760835"/>
            <a:ext cx="11389633" cy="5109091"/>
          </a:xfrm>
          <a:prstGeom prst="rect">
            <a:avLst/>
          </a:prstGeom>
          <a:noFill/>
        </p:spPr>
        <p:txBody>
          <a:bodyPr wrap="square" lIns="91440" tIns="45720" rIns="91440" bIns="45720" rtlCol="0" anchor="t">
            <a:spAutoFit/>
          </a:bodyPr>
          <a:lstStyle/>
          <a:p>
            <a:pPr marL="270510">
              <a:tabLst>
                <a:tab pos="540385" algn="l"/>
              </a:tabLst>
            </a:pPr>
            <a:r>
              <a:rPr lang="en-GB" sz="2800" b="1" dirty="0">
                <a:solidFill>
                  <a:srgbClr val="FF0000"/>
                </a:solidFill>
                <a:latin typeface="Arial" panose="020B0604020202020204" pitchFamily="34" charset="0"/>
                <a:ea typeface="+mn-lt"/>
                <a:cs typeface="Arial" panose="020B0604020202020204" pitchFamily="34" charset="0"/>
              </a:rPr>
              <a:t>Objective: To help summarise the key messages and insights from your country presentation</a:t>
            </a:r>
            <a:endParaRPr lang="en-GB" sz="2800" dirty="0">
              <a:solidFill>
                <a:srgbClr val="FF0000"/>
              </a:solidFill>
              <a:latin typeface="Arial" panose="020B0604020202020204" pitchFamily="34" charset="0"/>
              <a:ea typeface="+mn-lt"/>
              <a:cs typeface="Arial" panose="020B0604020202020204" pitchFamily="34" charset="0"/>
            </a:endParaRPr>
          </a:p>
          <a:p>
            <a:pPr marL="270510">
              <a:tabLst>
                <a:tab pos="540385" algn="l"/>
              </a:tabLst>
            </a:pPr>
            <a:r>
              <a:rPr lang="en-GB" sz="2800" dirty="0">
                <a:solidFill>
                  <a:srgbClr val="FF0000"/>
                </a:solidFill>
                <a:latin typeface="Arial" panose="020B0604020202020204" pitchFamily="34" charset="0"/>
                <a:ea typeface="Calibri" panose="020F0502020204030204" pitchFamily="34" charset="0"/>
                <a:cs typeface="Arial" panose="020B0604020202020204" pitchFamily="34" charset="0"/>
              </a:rPr>
              <a:t>What are the three (3) main </a:t>
            </a:r>
            <a:r>
              <a:rPr lang="en-GB" sz="2800" dirty="0">
                <a:solidFill>
                  <a:srgbClr val="FF0000"/>
                </a:solidFill>
                <a:effectLst/>
                <a:latin typeface="Arial" panose="020B0604020202020204" pitchFamily="34" charset="0"/>
                <a:ea typeface="Calibri" panose="020F0502020204030204" pitchFamily="34" charset="0"/>
                <a:cs typeface="Arial" panose="020B0604020202020204" pitchFamily="34" charset="0"/>
              </a:rPr>
              <a:t>recommendations</a:t>
            </a:r>
            <a:r>
              <a:rPr lang="en-GB" sz="2800" dirty="0">
                <a:solidFill>
                  <a:srgbClr val="FF0000"/>
                </a:solidFill>
                <a:latin typeface="Arial" panose="020B0604020202020204" pitchFamily="34" charset="0"/>
                <a:cs typeface="Arial" panose="020B0604020202020204" pitchFamily="34" charset="0"/>
              </a:rPr>
              <a:t>/lessons</a:t>
            </a:r>
            <a:r>
              <a:rPr lang="en-BE" sz="2800" dirty="0">
                <a:solidFill>
                  <a:srgbClr val="FF0000"/>
                </a:solidFill>
                <a:latin typeface="Arial" panose="020B0604020202020204" pitchFamily="34" charset="0"/>
                <a:cs typeface="Arial" panose="020B0604020202020204" pitchFamily="34" charset="0"/>
              </a:rPr>
              <a:t> on R&amp;I policy from your country that can inform mutual / policy learning?</a:t>
            </a:r>
            <a:endParaRPr lang="en-GB" sz="2800" dirty="0">
              <a:solidFill>
                <a:srgbClr val="FF0000"/>
              </a:solidFill>
              <a:latin typeface="Arial" panose="020B0604020202020204" pitchFamily="34" charset="0"/>
              <a:cs typeface="Arial" panose="020B0604020202020204" pitchFamily="34" charset="0"/>
            </a:endParaRPr>
          </a:p>
          <a:p>
            <a:pPr marL="270510">
              <a:tabLst>
                <a:tab pos="540385" algn="l"/>
              </a:tabLst>
            </a:pPr>
            <a:endParaRPr lang="en-US" sz="2800" dirty="0">
              <a:solidFill>
                <a:srgbClr val="FF0000"/>
              </a:solidFill>
              <a:latin typeface="Arial" panose="020B0604020202020204" pitchFamily="34" charset="0"/>
              <a:cs typeface="Arial" panose="020B0604020202020204" pitchFamily="34" charset="0"/>
            </a:endParaRPr>
          </a:p>
          <a:p>
            <a:pPr marL="556260" indent="-285750">
              <a:buFont typeface="Arial" panose="020B0604020202020204" pitchFamily="34" charset="0"/>
              <a:buChar char="•"/>
              <a:tabLst>
                <a:tab pos="540385" algn="l"/>
              </a:tabLst>
            </a:pPr>
            <a:r>
              <a:rPr lang="en-US" sz="2800" dirty="0">
                <a:latin typeface="Arial" panose="020B0604020202020204" pitchFamily="34" charset="0"/>
                <a:ea typeface="Calibri" panose="020F0502020204030204" pitchFamily="34" charset="0"/>
                <a:cs typeface="Arial" panose="020B0604020202020204" pitchFamily="34" charset="0"/>
              </a:rPr>
              <a:t>An </a:t>
            </a:r>
            <a:r>
              <a:rPr lang="en-US" sz="2800" dirty="0">
                <a:effectLst/>
                <a:latin typeface="Arial" panose="020B0604020202020204" pitchFamily="34" charset="0"/>
                <a:ea typeface="Calibri" panose="020F0502020204030204" pitchFamily="34" charset="0"/>
                <a:cs typeface="Arial" panose="020B0604020202020204" pitchFamily="34" charset="0"/>
              </a:rPr>
              <a:t>STI Policy will contribute to harnessing the contribution of STI </a:t>
            </a:r>
            <a:r>
              <a:rPr lang="en-GB" sz="2800" dirty="0">
                <a:effectLst/>
                <a:latin typeface="Arial" panose="020B0604020202020204" pitchFamily="34" charset="0"/>
                <a:ea typeface="Calibri" panose="020F0502020204030204" pitchFamily="34" charset="0"/>
                <a:cs typeface="Arial" panose="020B0604020202020204" pitchFamily="34" charset="0"/>
              </a:rPr>
              <a:t>towards the realization of a Country’s long-term development goals</a:t>
            </a:r>
          </a:p>
          <a:p>
            <a:pPr marL="556260" indent="-285750">
              <a:buFont typeface="Arial" panose="020B0604020202020204" pitchFamily="34" charset="0"/>
              <a:buChar char="•"/>
              <a:tabLst>
                <a:tab pos="540385" algn="l"/>
              </a:tabLst>
            </a:pPr>
            <a:r>
              <a:rPr lang="en-GB" sz="2800" dirty="0">
                <a:effectLst/>
                <a:latin typeface="Arial" panose="020B0604020202020204" pitchFamily="34" charset="0"/>
                <a:ea typeface="Calibri" panose="020F0502020204030204" pitchFamily="34" charset="0"/>
                <a:cs typeface="Arial" panose="020B0604020202020204" pitchFamily="34" charset="0"/>
              </a:rPr>
              <a:t>The process of policy development should involve wide consultations with all stakeholders</a:t>
            </a:r>
          </a:p>
          <a:p>
            <a:pPr marL="556260" indent="-285750">
              <a:buFont typeface="Arial" panose="020B0604020202020204" pitchFamily="34" charset="0"/>
              <a:buChar char="•"/>
              <a:tabLst>
                <a:tab pos="540385" algn="l"/>
              </a:tabLst>
            </a:pPr>
            <a:r>
              <a:rPr lang="en-US" sz="2800" dirty="0">
                <a:effectLst/>
                <a:latin typeface="Arial" panose="020B0604020202020204" pitchFamily="34" charset="0"/>
                <a:ea typeface="Calibri" panose="020F0502020204030204" pitchFamily="34" charset="0"/>
                <a:cs typeface="Arial" panose="020B0604020202020204" pitchFamily="34" charset="0"/>
              </a:rPr>
              <a:t>Policy implementation will require additional investment in STI, better coordination of actors and increased awareness creation </a:t>
            </a:r>
          </a:p>
          <a:p>
            <a:pPr marL="556260" indent="-285750">
              <a:buFont typeface="Arial" panose="020B0604020202020204" pitchFamily="34" charset="0"/>
              <a:buChar char="•"/>
              <a:tabLst>
                <a:tab pos="540385" algn="l"/>
              </a:tabLst>
            </a:pPr>
            <a:endParaRPr lang="en-GB" i="1" dirty="0">
              <a:solidFill>
                <a:srgbClr val="FF0000"/>
              </a:solidFill>
              <a:highlight>
                <a:srgbClr val="FFFF00"/>
              </a:highlight>
              <a:cs typeface="Calibri"/>
            </a:endParaRPr>
          </a:p>
        </p:txBody>
      </p:sp>
    </p:spTree>
    <p:extLst>
      <p:ext uri="{BB962C8B-B14F-4D97-AF65-F5344CB8AC3E}">
        <p14:creationId xmlns:p14="http://schemas.microsoft.com/office/powerpoint/2010/main" val="1938102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4CCF47-95D6-AF49-6B38-B6B08D9D3BDA}"/>
              </a:ext>
            </a:extLst>
          </p:cNvPr>
          <p:cNvSpPr>
            <a:spLocks noGrp="1"/>
          </p:cNvSpPr>
          <p:nvPr>
            <p:ph idx="1"/>
          </p:nvPr>
        </p:nvSpPr>
        <p:spPr>
          <a:xfrm>
            <a:off x="1484310" y="545691"/>
            <a:ext cx="10018713" cy="5245510"/>
          </a:xfrm>
        </p:spPr>
        <p:txBody>
          <a:bodyPr>
            <a:normAutofit/>
          </a:bodyPr>
          <a:lstStyle/>
          <a:p>
            <a:pPr marL="0" indent="0">
              <a:buNone/>
              <a:tabLst>
                <a:tab pos="540385" algn="l"/>
              </a:tabLst>
            </a:pPr>
            <a:r>
              <a:rPr lang="en-BE" dirty="0">
                <a:solidFill>
                  <a:srgbClr val="FF0000"/>
                </a:solidFill>
                <a:latin typeface="Arial" panose="020B0604020202020204" pitchFamily="34" charset="0"/>
                <a:cs typeface="Arial" panose="020B0604020202020204" pitchFamily="34" charset="0"/>
              </a:rPr>
              <a:t>Optional question:</a:t>
            </a:r>
            <a:endParaRPr lang="en-BE" dirty="0">
              <a:solidFill>
                <a:srgbClr val="000000"/>
              </a:solidFill>
              <a:latin typeface="Arial" panose="020B0604020202020204" pitchFamily="34" charset="0"/>
              <a:cs typeface="Arial" panose="020B0604020202020204" pitchFamily="34" charset="0"/>
            </a:endParaRPr>
          </a:p>
          <a:p>
            <a:pPr marL="270510" indent="0">
              <a:buNone/>
              <a:tabLst>
                <a:tab pos="540385" algn="l"/>
              </a:tabLst>
            </a:pPr>
            <a:r>
              <a:rPr lang="en-BE" dirty="0">
                <a:solidFill>
                  <a:srgbClr val="FF0000"/>
                </a:solidFill>
                <a:latin typeface="Arial" panose="020B0604020202020204" pitchFamily="34" charset="0"/>
                <a:cs typeface="Arial" panose="020B0604020202020204" pitchFamily="34" charset="0"/>
              </a:rPr>
              <a:t>What are the 3 best practices on R&amp;I policy from your country that you can share?</a:t>
            </a:r>
            <a:endParaRPr lang="en-US" dirty="0">
              <a:solidFill>
                <a:srgbClr val="FF0000"/>
              </a:solidFill>
              <a:latin typeface="Arial" panose="020B0604020202020204" pitchFamily="34" charset="0"/>
              <a:cs typeface="Arial" panose="020B0604020202020204" pitchFamily="34" charset="0"/>
            </a:endParaRPr>
          </a:p>
          <a:p>
            <a:pPr marL="556260" indent="-285750">
              <a:buFont typeface="Arial" panose="020B0604020202020204" pitchFamily="34" charset="0"/>
              <a:buChar char="•"/>
              <a:tabLst>
                <a:tab pos="540385" algn="l"/>
              </a:tabLst>
            </a:pPr>
            <a:r>
              <a:rPr lang="en-US" dirty="0">
                <a:latin typeface="Arial" panose="020B0604020202020204" pitchFamily="34" charset="0"/>
                <a:cs typeface="Arial" panose="020B0604020202020204" pitchFamily="34" charset="0"/>
              </a:rPr>
              <a:t>Having in place an enabling legislation anchoring STI in a legal framework</a:t>
            </a:r>
          </a:p>
          <a:p>
            <a:pPr marL="556260" indent="-285750">
              <a:buFont typeface="Arial" panose="020B0604020202020204" pitchFamily="34" charset="0"/>
              <a:buChar char="•"/>
              <a:tabLst>
                <a:tab pos="540385" algn="l"/>
              </a:tabLst>
            </a:pPr>
            <a:r>
              <a:rPr lang="en-US" dirty="0">
                <a:latin typeface="Arial" panose="020B0604020202020204" pitchFamily="34" charset="0"/>
                <a:cs typeface="Arial" panose="020B0604020202020204" pitchFamily="34" charset="0"/>
              </a:rPr>
              <a:t>Developing a mechanism for dissemination STI outputs and commercialization of innovations</a:t>
            </a:r>
          </a:p>
          <a:p>
            <a:pPr marL="556260" indent="-285750">
              <a:buFont typeface="Arial" panose="020B0604020202020204" pitchFamily="34" charset="0"/>
              <a:buChar char="•"/>
              <a:tabLst>
                <a:tab pos="540385" algn="l"/>
              </a:tabLst>
            </a:pPr>
            <a:r>
              <a:rPr lang="en-US" dirty="0">
                <a:latin typeface="Arial" panose="020B0604020202020204" pitchFamily="34" charset="0"/>
                <a:cs typeface="Arial" panose="020B0604020202020204" pitchFamily="34" charset="0"/>
              </a:rPr>
              <a:t>Tapping on local, regional and international partnerships</a:t>
            </a:r>
            <a:endParaRPr lang="en-BE"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125004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2092067" y="131499"/>
            <a:ext cx="8847279" cy="461665"/>
          </a:xfrm>
          <a:prstGeom prst="rect">
            <a:avLst/>
          </a:prstGeom>
          <a:noFill/>
        </p:spPr>
        <p:txBody>
          <a:bodyPr wrap="square" lIns="91440" tIns="45720" rIns="91440" bIns="45720" rtlCol="0" anchor="t">
            <a:spAutoFit/>
          </a:bodyPr>
          <a:lstStyle/>
          <a:p>
            <a:pPr algn="ctr"/>
            <a:r>
              <a:rPr lang="en-GB" sz="2400" b="1">
                <a:solidFill>
                  <a:srgbClr val="002060"/>
                </a:solidFill>
                <a:latin typeface="Arial"/>
                <a:ea typeface="Calibri" panose="020F0502020204030204" pitchFamily="34" charset="0"/>
                <a:cs typeface="Arial"/>
              </a:rPr>
              <a:t>References</a:t>
            </a:r>
            <a:endParaRPr lang="en-BE" dirty="0"/>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sp>
        <p:nvSpPr>
          <p:cNvPr id="10" name="TextBox 9">
            <a:extLst>
              <a:ext uri="{FF2B5EF4-FFF2-40B4-BE49-F238E27FC236}">
                <a16:creationId xmlns:a16="http://schemas.microsoft.com/office/drawing/2014/main" id="{67137C98-5439-498E-40B2-E2395539D5FD}"/>
              </a:ext>
            </a:extLst>
          </p:cNvPr>
          <p:cNvSpPr txBox="1"/>
          <p:nvPr/>
        </p:nvSpPr>
        <p:spPr>
          <a:xfrm>
            <a:off x="1043412" y="1649226"/>
            <a:ext cx="10105175" cy="2800767"/>
          </a:xfrm>
          <a:prstGeom prst="rect">
            <a:avLst/>
          </a:prstGeom>
          <a:noFill/>
        </p:spPr>
        <p:txBody>
          <a:bodyPr wrap="square" lIns="91440" tIns="45720" rIns="91440" bIns="45720" rtlCol="0" anchor="t">
            <a:spAutoFit/>
          </a:bodyPr>
          <a:lstStyle/>
          <a:p>
            <a:pPr marL="270510">
              <a:tabLst>
                <a:tab pos="540385" algn="l"/>
              </a:tabLst>
            </a:pPr>
            <a:endParaRPr lang="en-GB" dirty="0">
              <a:solidFill>
                <a:srgbClr val="FF0000"/>
              </a:solidFill>
              <a:highlight>
                <a:srgbClr val="FFFF00"/>
              </a:highlight>
              <a:latin typeface="Calibri"/>
              <a:cs typeface="Times New Roman"/>
            </a:endParaRPr>
          </a:p>
          <a:p>
            <a:pPr marL="270510">
              <a:tabLst>
                <a:tab pos="540385" algn="l"/>
              </a:tabLst>
            </a:pPr>
            <a:r>
              <a:rPr lang="en-US" sz="2800" dirty="0">
                <a:latin typeface="Arial" panose="020B0604020202020204" pitchFamily="34" charset="0"/>
                <a:cs typeface="Arial" panose="020B0604020202020204" pitchFamily="34" charset="0"/>
                <a:hlinkClick r:id="rId2"/>
              </a:rPr>
              <a:t>https://www.nacosti.go.ke/nacosti/Docs/Information%20Centre/Science-Technology-and-Innovation-Act-No.-28-of-20131.pdf</a:t>
            </a:r>
            <a:endParaRPr lang="en-US" sz="2800" dirty="0">
              <a:latin typeface="Arial" panose="020B0604020202020204" pitchFamily="34" charset="0"/>
              <a:cs typeface="Arial" panose="020B0604020202020204" pitchFamily="34" charset="0"/>
            </a:endParaRPr>
          </a:p>
          <a:p>
            <a:pPr marL="270510">
              <a:tabLst>
                <a:tab pos="540385" algn="l"/>
              </a:tabLst>
            </a:pPr>
            <a:r>
              <a:rPr lang="en-US" sz="2800" dirty="0">
                <a:latin typeface="Arial" panose="020B0604020202020204" pitchFamily="34" charset="0"/>
                <a:cs typeface="Arial" panose="020B0604020202020204" pitchFamily="34" charset="0"/>
                <a:hlinkClick r:id="rId3"/>
              </a:rPr>
              <a:t>https://vision2030.go.ke/publication/kenya-vision-2030-popular-version/</a:t>
            </a:r>
            <a:endParaRPr lang="en-US" sz="2800" dirty="0">
              <a:latin typeface="Arial" panose="020B0604020202020204" pitchFamily="34" charset="0"/>
              <a:cs typeface="Arial" panose="020B0604020202020204" pitchFamily="34" charset="0"/>
            </a:endParaRPr>
          </a:p>
          <a:p>
            <a:pPr marL="270510">
              <a:tabLst>
                <a:tab pos="540385" algn="l"/>
              </a:tabLst>
            </a:pPr>
            <a:endParaRPr lang="en-US" dirty="0">
              <a:cs typeface="Calibri"/>
            </a:endParaRPr>
          </a:p>
        </p:txBody>
      </p:sp>
    </p:spTree>
    <p:extLst>
      <p:ext uri="{BB962C8B-B14F-4D97-AF65-F5344CB8AC3E}">
        <p14:creationId xmlns:p14="http://schemas.microsoft.com/office/powerpoint/2010/main" val="155558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496112" y="685801"/>
            <a:ext cx="2743200" cy="5105400"/>
          </a:xfrm>
          <a:prstGeom prst="rect">
            <a:avLst/>
          </a:prstGeom>
        </p:spPr>
        <p:txBody>
          <a:bodyPr vert="horz" lIns="91440" tIns="45720" rIns="91440" bIns="45720" rtlCol="0" anchor="ctr">
            <a:normAutofit/>
          </a:bodyPr>
          <a:lstStyle/>
          <a:p>
            <a:pPr>
              <a:spcBef>
                <a:spcPct val="0"/>
              </a:spcBef>
              <a:spcAft>
                <a:spcPts val="600"/>
              </a:spcAft>
            </a:pPr>
            <a:r>
              <a:rPr lang="en-US" sz="3200" b="1" dirty="0">
                <a:ln w="3175" cmpd="sng">
                  <a:noFill/>
                </a:ln>
                <a:solidFill>
                  <a:srgbClr val="FFFFFF"/>
                </a:solidFill>
                <a:latin typeface="+mj-lt"/>
                <a:ea typeface="+mj-ea"/>
                <a:cs typeface="+mj-cs"/>
              </a:rPr>
              <a:t>Background and country context - Kenya</a:t>
            </a:r>
          </a:p>
        </p:txBody>
      </p:sp>
      <p:sp>
        <p:nvSpPr>
          <p:cNvPr id="10" name="TextBox 9">
            <a:extLst>
              <a:ext uri="{FF2B5EF4-FFF2-40B4-BE49-F238E27FC236}">
                <a16:creationId xmlns:a16="http://schemas.microsoft.com/office/drawing/2014/main" id="{67137C98-5439-498E-40B2-E2395539D5FD}"/>
              </a:ext>
            </a:extLst>
          </p:cNvPr>
          <p:cNvSpPr txBox="1"/>
          <p:nvPr/>
        </p:nvSpPr>
        <p:spPr>
          <a:xfrm>
            <a:off x="3315292" y="103238"/>
            <a:ext cx="8876708" cy="6754762"/>
          </a:xfrm>
          <a:prstGeom prst="rect">
            <a:avLst/>
          </a:prstGeom>
        </p:spPr>
        <p:txBody>
          <a:bodyPr vert="horz" lIns="91440" tIns="45720" rIns="91440" bIns="45720" rtlCol="0" anchor="ctr">
            <a:normAutofit/>
          </a:bodyPr>
          <a:lstStyle/>
          <a:p>
            <a:pPr marL="270510">
              <a:lnSpc>
                <a:spcPct val="90000"/>
              </a:lnSpc>
              <a:spcBef>
                <a:spcPct val="20000"/>
              </a:spcBef>
              <a:spcAft>
                <a:spcPts val="600"/>
              </a:spcAft>
              <a:buClr>
                <a:schemeClr val="accent1">
                  <a:lumMod val="75000"/>
                </a:schemeClr>
              </a:buClr>
              <a:buSzPct val="145000"/>
              <a:tabLst>
                <a:tab pos="540385" algn="l"/>
              </a:tabLst>
            </a:pPr>
            <a:r>
              <a:rPr lang="en-US" sz="3200" b="1" dirty="0">
                <a:latin typeface="Arial" panose="020B0604020202020204" pitchFamily="34" charset="0"/>
                <a:cs typeface="Arial" panose="020B0604020202020204" pitchFamily="34" charset="0"/>
              </a:rPr>
              <a:t>Objective: To provide context and an overview of R&amp;I Ecosystem</a:t>
            </a:r>
            <a:endParaRPr lang="en-US" sz="3200" dirty="0">
              <a:latin typeface="Arial" panose="020B0604020202020204" pitchFamily="34" charset="0"/>
              <a:cs typeface="Arial" panose="020B0604020202020204" pitchFamily="34" charset="0"/>
            </a:endParaRPr>
          </a:p>
          <a:p>
            <a:pPr marL="556260" indent="-285750">
              <a:lnSpc>
                <a:spcPct val="90000"/>
              </a:lnSpc>
              <a:spcBef>
                <a:spcPct val="20000"/>
              </a:spcBef>
              <a:spcAft>
                <a:spcPts val="600"/>
              </a:spcAft>
              <a:buClr>
                <a:schemeClr val="accent1">
                  <a:lumMod val="75000"/>
                </a:schemeClr>
              </a:buClr>
              <a:buSzPct val="145000"/>
              <a:buFont typeface="Arial"/>
              <a:buChar char="•"/>
              <a:tabLst>
                <a:tab pos="540385" algn="l"/>
              </a:tabLst>
            </a:pPr>
            <a:r>
              <a:rPr lang="en-US" sz="3200" dirty="0">
                <a:latin typeface="Arial" panose="020B0604020202020204" pitchFamily="34" charset="0"/>
                <a:cs typeface="Arial" panose="020B0604020202020204" pitchFamily="34" charset="0"/>
              </a:rPr>
              <a:t>Key R&amp;I and/or STI background and contextual factors relevant to this MLE</a:t>
            </a:r>
          </a:p>
          <a:p>
            <a:pPr marL="556260" indent="-285750">
              <a:lnSpc>
                <a:spcPct val="90000"/>
              </a:lnSpc>
              <a:spcBef>
                <a:spcPct val="20000"/>
              </a:spcBef>
              <a:spcAft>
                <a:spcPts val="600"/>
              </a:spcAft>
              <a:buClr>
                <a:schemeClr val="accent1">
                  <a:lumMod val="75000"/>
                </a:schemeClr>
              </a:buClr>
              <a:buSzPct val="145000"/>
              <a:buFont typeface="Arial"/>
              <a:buChar char="•"/>
              <a:tabLst>
                <a:tab pos="540385" algn="l"/>
              </a:tabLst>
            </a:pPr>
            <a:r>
              <a:rPr lang="en-US" sz="3200" dirty="0">
                <a:latin typeface="Arial" panose="020B0604020202020204" pitchFamily="34" charset="0"/>
                <a:cs typeface="Arial" panose="020B0604020202020204" pitchFamily="34" charset="0"/>
              </a:rPr>
              <a:t>1977, Science and Technology (S&amp;T) Act (Cap 250) enacted. </a:t>
            </a:r>
          </a:p>
          <a:p>
            <a:pPr marL="556260" indent="-285750">
              <a:lnSpc>
                <a:spcPct val="90000"/>
              </a:lnSpc>
              <a:spcBef>
                <a:spcPct val="20000"/>
              </a:spcBef>
              <a:spcAft>
                <a:spcPts val="600"/>
              </a:spcAft>
              <a:buClr>
                <a:schemeClr val="accent1">
                  <a:lumMod val="75000"/>
                </a:schemeClr>
              </a:buClr>
              <a:buSzPct val="145000"/>
              <a:buFont typeface="Arial"/>
              <a:buChar char="•"/>
              <a:tabLst>
                <a:tab pos="540385" algn="l"/>
              </a:tabLst>
            </a:pPr>
            <a:r>
              <a:rPr lang="en-US" sz="3200" dirty="0">
                <a:latin typeface="Arial" panose="020B0604020202020204" pitchFamily="34" charset="0"/>
                <a:cs typeface="Arial" panose="020B0604020202020204" pitchFamily="34" charset="0"/>
              </a:rPr>
              <a:t>Act established National Council for Science and Technology (NCST)-mandate national S&amp;T priorities and advice Government on national S&amp;T Policy. </a:t>
            </a:r>
          </a:p>
          <a:p>
            <a:pPr>
              <a:lnSpc>
                <a:spcPct val="90000"/>
              </a:lnSpc>
              <a:spcBef>
                <a:spcPct val="20000"/>
              </a:spcBef>
              <a:spcAft>
                <a:spcPts val="600"/>
              </a:spcAft>
              <a:buClr>
                <a:schemeClr val="accent1">
                  <a:lumMod val="75000"/>
                </a:schemeClr>
              </a:buClr>
              <a:buSzPct val="145000"/>
              <a:buFont typeface="Arial"/>
              <a:buChar char="•"/>
            </a:pPr>
            <a:endParaRPr lang="en-US" sz="1600" dirty="0"/>
          </a:p>
        </p:txBody>
      </p:sp>
    </p:spTree>
    <p:extLst>
      <p:ext uri="{BB962C8B-B14F-4D97-AF65-F5344CB8AC3E}">
        <p14:creationId xmlns:p14="http://schemas.microsoft.com/office/powerpoint/2010/main" val="2991409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B42A3B-33C1-6100-EAF1-98E99106D9E6}"/>
              </a:ext>
            </a:extLst>
          </p:cNvPr>
          <p:cNvSpPr>
            <a:spLocks noGrp="1"/>
          </p:cNvSpPr>
          <p:nvPr>
            <p:ph idx="1"/>
          </p:nvPr>
        </p:nvSpPr>
        <p:spPr>
          <a:xfrm>
            <a:off x="1120878" y="0"/>
            <a:ext cx="10382146" cy="6857999"/>
          </a:xfrm>
        </p:spPr>
        <p:txBody>
          <a:bodyPr/>
          <a:lstStyle/>
          <a:p>
            <a:pPr marL="556260" indent="-285750">
              <a:lnSpc>
                <a:spcPct val="90000"/>
              </a:lnSpc>
              <a:spcBef>
                <a:spcPct val="20000"/>
              </a:spcBef>
              <a:spcAft>
                <a:spcPts val="600"/>
              </a:spcAft>
              <a:buClr>
                <a:schemeClr val="accent1">
                  <a:lumMod val="75000"/>
                </a:schemeClr>
              </a:buClr>
              <a:buSzPct val="145000"/>
              <a:buFont typeface="Arial"/>
              <a:buChar char="•"/>
              <a:tabLst>
                <a:tab pos="540385" algn="l"/>
              </a:tabLst>
            </a:pPr>
            <a:r>
              <a:rPr lang="en-US" sz="3200" dirty="0">
                <a:latin typeface="Arial" panose="020B0604020202020204" pitchFamily="34" charset="0"/>
                <a:cs typeface="Arial" panose="020B0604020202020204" pitchFamily="34" charset="0"/>
              </a:rPr>
              <a:t>Science, Technology and Innovation Act, 2013 repealed Science and Technology Act (CAP 250) of 1977</a:t>
            </a:r>
          </a:p>
          <a:p>
            <a:pPr marL="556260" indent="-285750">
              <a:lnSpc>
                <a:spcPct val="90000"/>
              </a:lnSpc>
              <a:spcBef>
                <a:spcPct val="20000"/>
              </a:spcBef>
              <a:spcAft>
                <a:spcPts val="600"/>
              </a:spcAft>
              <a:buClr>
                <a:schemeClr val="accent1">
                  <a:lumMod val="75000"/>
                </a:schemeClr>
              </a:buClr>
              <a:buSzPct val="145000"/>
              <a:buFont typeface="Arial"/>
              <a:buChar char="•"/>
              <a:tabLst>
                <a:tab pos="540385" algn="l"/>
              </a:tabLst>
            </a:pPr>
            <a:r>
              <a:rPr lang="en-US" sz="3200" dirty="0">
                <a:latin typeface="Arial" panose="020B0604020202020204" pitchFamily="34" charset="0"/>
                <a:cs typeface="Arial" panose="020B0604020202020204" pitchFamily="34" charset="0"/>
              </a:rPr>
              <a:t>STI Act, 2013 established National Commission for S,T,I (NACOSTI), Kenya National Innovation Agency (KENIA) and National Research Fund (NRF).</a:t>
            </a:r>
          </a:p>
          <a:p>
            <a:pPr marL="556260" indent="-285750">
              <a:lnSpc>
                <a:spcPct val="90000"/>
              </a:lnSpc>
              <a:spcBef>
                <a:spcPct val="20000"/>
              </a:spcBef>
              <a:spcAft>
                <a:spcPts val="600"/>
              </a:spcAft>
              <a:buClr>
                <a:schemeClr val="accent1">
                  <a:lumMod val="75000"/>
                </a:schemeClr>
              </a:buClr>
              <a:buSzPct val="145000"/>
              <a:buFont typeface="Arial"/>
              <a:buChar char="•"/>
              <a:tabLst>
                <a:tab pos="540385" algn="l"/>
              </a:tabLst>
            </a:pPr>
            <a:r>
              <a:rPr lang="en-US" sz="3200" dirty="0">
                <a:latin typeface="Arial" panose="020B0604020202020204" pitchFamily="34" charset="0"/>
                <a:cs typeface="Arial" panose="020B0604020202020204" pitchFamily="34" charset="0"/>
              </a:rPr>
              <a:t>Act provides framework for coordinated approach-facilitate promotion and regulation of progress of STI with coordination under Ministry of Higher Education&amp; Research. </a:t>
            </a:r>
          </a:p>
          <a:p>
            <a:pPr marL="556260" indent="-285750">
              <a:lnSpc>
                <a:spcPct val="90000"/>
              </a:lnSpc>
              <a:spcBef>
                <a:spcPct val="20000"/>
              </a:spcBef>
              <a:spcAft>
                <a:spcPts val="600"/>
              </a:spcAft>
              <a:buClr>
                <a:schemeClr val="accent1">
                  <a:lumMod val="75000"/>
                </a:schemeClr>
              </a:buClr>
              <a:buSzPct val="145000"/>
              <a:buFont typeface="Arial"/>
              <a:buChar char="•"/>
            </a:pPr>
            <a:endParaRPr lang="en-US" sz="3200" dirty="0"/>
          </a:p>
          <a:p>
            <a:endParaRPr lang="en-GB" dirty="0"/>
          </a:p>
        </p:txBody>
      </p:sp>
    </p:spTree>
    <p:extLst>
      <p:ext uri="{BB962C8B-B14F-4D97-AF65-F5344CB8AC3E}">
        <p14:creationId xmlns:p14="http://schemas.microsoft.com/office/powerpoint/2010/main" val="258065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0BDBC2-6BB3-CD58-4DB0-C00C7D61BF68}"/>
              </a:ext>
            </a:extLst>
          </p:cNvPr>
          <p:cNvSpPr>
            <a:spLocks noGrp="1"/>
          </p:cNvSpPr>
          <p:nvPr>
            <p:ph idx="1"/>
          </p:nvPr>
        </p:nvSpPr>
        <p:spPr>
          <a:xfrm>
            <a:off x="132735" y="117987"/>
            <a:ext cx="11946194" cy="6749871"/>
          </a:xfrm>
        </p:spPr>
        <p:txBody>
          <a:bodyPr>
            <a:normAutofit/>
          </a:bodyPr>
          <a:lstStyle/>
          <a:p>
            <a:pPr marL="270510" indent="0">
              <a:buNone/>
            </a:pPr>
            <a:r>
              <a:rPr lang="en-GB" dirty="0">
                <a:solidFill>
                  <a:srgbClr val="FF0000"/>
                </a:solidFill>
                <a:latin typeface="Arial" panose="020B0604020202020204" pitchFamily="34" charset="0"/>
                <a:ea typeface="+mn-lt"/>
                <a:cs typeface="Arial" panose="020B0604020202020204" pitchFamily="34" charset="0"/>
              </a:rPr>
              <a:t>What is the status of your R&amp;I and/or STI policy? </a:t>
            </a:r>
          </a:p>
          <a:p>
            <a:pPr marL="556260" indent="-285750">
              <a:buFont typeface="Arial" panose="020B0604020202020204" pitchFamily="34" charset="0"/>
              <a:buChar char="•"/>
            </a:pPr>
            <a:r>
              <a:rPr lang="en-GB" dirty="0">
                <a:latin typeface="Arial" panose="020B0604020202020204" pitchFamily="34" charset="0"/>
                <a:ea typeface="+mn-lt"/>
                <a:cs typeface="Arial" panose="020B0604020202020204" pitchFamily="34" charset="0"/>
              </a:rPr>
              <a:t>development of STI Policy currently going on</a:t>
            </a:r>
          </a:p>
          <a:p>
            <a:pPr marL="270510" indent="0">
              <a:buNone/>
            </a:pPr>
            <a:r>
              <a:rPr lang="en-GB" dirty="0">
                <a:solidFill>
                  <a:srgbClr val="FF0000"/>
                </a:solidFill>
                <a:latin typeface="Arial" panose="020B0604020202020204" pitchFamily="34" charset="0"/>
                <a:ea typeface="+mn-lt"/>
                <a:cs typeface="Arial" panose="020B0604020202020204" pitchFamily="34" charset="0"/>
              </a:rPr>
              <a:t>How effective is the monitoring and evaluation of the STI policy? </a:t>
            </a:r>
          </a:p>
          <a:p>
            <a:pPr marL="556260" indent="-285750">
              <a:buFont typeface="Arial" panose="020B0604020202020204" pitchFamily="34" charset="0"/>
              <a:buChar char="•"/>
            </a:pPr>
            <a:r>
              <a:rPr lang="en-GB" dirty="0">
                <a:latin typeface="Arial" panose="020B0604020202020204" pitchFamily="34" charset="0"/>
                <a:ea typeface="+mn-lt"/>
                <a:cs typeface="Arial" panose="020B0604020202020204" pitchFamily="34" charset="0"/>
              </a:rPr>
              <a:t>STI Policy under development to incorporate M and E framework</a:t>
            </a:r>
            <a:endParaRPr lang="en-GB" dirty="0">
              <a:solidFill>
                <a:srgbClr val="FF0000"/>
              </a:solidFill>
              <a:latin typeface="Arial" panose="020B0604020202020204" pitchFamily="34" charset="0"/>
              <a:ea typeface="+mn-lt"/>
              <a:cs typeface="Arial" panose="020B0604020202020204" pitchFamily="34" charset="0"/>
            </a:endParaRPr>
          </a:p>
          <a:p>
            <a:pPr marL="0" indent="0">
              <a:buNone/>
            </a:pPr>
            <a:r>
              <a:rPr lang="en-GB" i="1" dirty="0">
                <a:solidFill>
                  <a:srgbClr val="FF0000"/>
                </a:solidFill>
                <a:latin typeface="Arial" panose="020B0604020202020204" pitchFamily="34" charset="0"/>
                <a:ea typeface="+mn-lt"/>
                <a:cs typeface="Arial" panose="020B0604020202020204" pitchFamily="34" charset="0"/>
              </a:rPr>
              <a:t>Optional questions: </a:t>
            </a:r>
            <a:endParaRPr lang="en-GB" i="1" dirty="0">
              <a:solidFill>
                <a:srgbClr val="FF0000"/>
              </a:solidFill>
              <a:latin typeface="Arial" panose="020B0604020202020204" pitchFamily="34" charset="0"/>
              <a:cs typeface="Arial" panose="020B0604020202020204" pitchFamily="34" charset="0"/>
            </a:endParaRPr>
          </a:p>
          <a:p>
            <a:pPr marL="270510" indent="0">
              <a:buNone/>
            </a:pPr>
            <a:r>
              <a:rPr lang="en-GB" i="1" dirty="0">
                <a:solidFill>
                  <a:srgbClr val="FF0000"/>
                </a:solidFill>
                <a:latin typeface="Arial" panose="020B0604020202020204" pitchFamily="34" charset="0"/>
                <a:cs typeface="Arial" panose="020B0604020202020204" pitchFamily="34" charset="0"/>
              </a:rPr>
              <a:t>What are the main development challenges in your country? </a:t>
            </a:r>
          </a:p>
          <a:p>
            <a:pPr marL="556260" indent="-285750">
              <a:buFont typeface="Arial" panose="020B0604020202020204" pitchFamily="34" charset="0"/>
              <a:buChar char="•"/>
            </a:pPr>
            <a:r>
              <a:rPr lang="en-GB" dirty="0">
                <a:latin typeface="Arial" panose="020B0604020202020204" pitchFamily="34" charset="0"/>
                <a:cs typeface="Arial" panose="020B0604020202020204" pitchFamily="34" charset="0"/>
              </a:rPr>
              <a:t>Food Security, Healthcare, Manufacturing, Housing</a:t>
            </a:r>
          </a:p>
          <a:p>
            <a:pPr marL="270510" indent="0">
              <a:buNone/>
            </a:pPr>
            <a:r>
              <a:rPr lang="en-GB" i="1" dirty="0">
                <a:solidFill>
                  <a:srgbClr val="FF0000"/>
                </a:solidFill>
                <a:latin typeface="Arial" panose="020B0604020202020204" pitchFamily="34" charset="0"/>
                <a:ea typeface="+mn-lt"/>
                <a:cs typeface="Arial" panose="020B0604020202020204" pitchFamily="34" charset="0"/>
              </a:rPr>
              <a:t>How do development challenges align with priority areas for R&amp;I and/STI policy interventions in your country? </a:t>
            </a:r>
          </a:p>
          <a:p>
            <a:pPr marL="556260" indent="-285750">
              <a:buFont typeface="Arial" panose="020B0604020202020204" pitchFamily="34" charset="0"/>
              <a:buChar char="•"/>
            </a:pPr>
            <a:r>
              <a:rPr lang="en-GB" dirty="0">
                <a:latin typeface="Arial" panose="020B0604020202020204" pitchFamily="34" charset="0"/>
                <a:ea typeface="+mn-lt"/>
                <a:cs typeface="Arial" panose="020B0604020202020204" pitchFamily="34" charset="0"/>
              </a:rPr>
              <a:t>STI provides avenues for addressing challenges e.g. use of STI for transformative agricultural practices, leveraging on tech for health care provision, innovation in manufacturing and use of tech in low cost housing development</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80213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162232" y="1066798"/>
            <a:ext cx="3544837" cy="5105400"/>
          </a:xfrm>
          <a:prstGeom prst="rect">
            <a:avLst/>
          </a:prstGeom>
        </p:spPr>
        <p:txBody>
          <a:bodyPr vert="horz" lIns="91440" tIns="45720" rIns="91440" bIns="45720" rtlCol="0" anchor="ctr">
            <a:normAutofit/>
          </a:bodyPr>
          <a:lstStyle/>
          <a:p>
            <a:pPr algn="ctr">
              <a:spcBef>
                <a:spcPct val="0"/>
              </a:spcBef>
              <a:spcAft>
                <a:spcPts val="600"/>
              </a:spcAft>
            </a:pPr>
            <a:r>
              <a:rPr lang="en-US" sz="4000" b="1" dirty="0">
                <a:ln w="3175" cmpd="sng">
                  <a:noFill/>
                </a:ln>
                <a:solidFill>
                  <a:srgbClr val="FFFFFF"/>
                </a:solidFill>
                <a:latin typeface="+mj-lt"/>
                <a:ea typeface="+mj-ea"/>
                <a:cs typeface="+mj-cs"/>
              </a:rPr>
              <a:t>Understanding the R&amp;I (and STI) Ecosystem </a:t>
            </a:r>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graphicFrame>
        <p:nvGraphicFramePr>
          <p:cNvPr id="38" name="TextBox 9">
            <a:extLst>
              <a:ext uri="{FF2B5EF4-FFF2-40B4-BE49-F238E27FC236}">
                <a16:creationId xmlns:a16="http://schemas.microsoft.com/office/drawing/2014/main" id="{C24F88EA-1BDB-87FE-5E24-95A30DC49513}"/>
              </a:ext>
            </a:extLst>
          </p:cNvPr>
          <p:cNvGraphicFramePr/>
          <p:nvPr>
            <p:extLst>
              <p:ext uri="{D42A27DB-BD31-4B8C-83A1-F6EECF244321}">
                <p14:modId xmlns:p14="http://schemas.microsoft.com/office/powerpoint/2010/main" val="3680462216"/>
              </p:ext>
            </p:extLst>
          </p:nvPr>
        </p:nvGraphicFramePr>
        <p:xfrm>
          <a:off x="4173794" y="-2"/>
          <a:ext cx="7855974" cy="6636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4392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2092067" y="131499"/>
            <a:ext cx="8847279" cy="461665"/>
          </a:xfrm>
          <a:prstGeom prst="rect">
            <a:avLst/>
          </a:prstGeom>
          <a:noFill/>
        </p:spPr>
        <p:txBody>
          <a:bodyPr wrap="square" lIns="91440" tIns="45720" rIns="91440" bIns="45720" rtlCol="0" anchor="t">
            <a:spAutoFit/>
          </a:bodyPr>
          <a:lstStyle/>
          <a:p>
            <a:pPr algn="ctr"/>
            <a:r>
              <a:rPr lang="en-GB" sz="2400" b="1" dirty="0">
                <a:solidFill>
                  <a:srgbClr val="002060"/>
                </a:solidFill>
                <a:latin typeface="Arial"/>
                <a:ea typeface="Calibri" panose="020F0502020204030204" pitchFamily="34" charset="0"/>
                <a:cs typeface="Arial"/>
              </a:rPr>
              <a:t>R&amp;I Ecosystem Analysis - I</a:t>
            </a:r>
            <a:endParaRPr lang="en-GB" sz="2400" b="1" dirty="0">
              <a:solidFill>
                <a:srgbClr val="002060"/>
              </a:solidFill>
              <a:latin typeface="Arial"/>
              <a:cs typeface="Arial"/>
            </a:endParaRPr>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sp>
        <p:nvSpPr>
          <p:cNvPr id="10" name="TextBox 9">
            <a:extLst>
              <a:ext uri="{FF2B5EF4-FFF2-40B4-BE49-F238E27FC236}">
                <a16:creationId xmlns:a16="http://schemas.microsoft.com/office/drawing/2014/main" id="{67137C98-5439-498E-40B2-E2395539D5FD}"/>
              </a:ext>
            </a:extLst>
          </p:cNvPr>
          <p:cNvSpPr txBox="1"/>
          <p:nvPr/>
        </p:nvSpPr>
        <p:spPr>
          <a:xfrm>
            <a:off x="2925249" y="750218"/>
            <a:ext cx="11208469" cy="800219"/>
          </a:xfrm>
          <a:prstGeom prst="rect">
            <a:avLst/>
          </a:prstGeom>
          <a:noFill/>
        </p:spPr>
        <p:txBody>
          <a:bodyPr wrap="square" lIns="91440" tIns="45720" rIns="91440" bIns="45720" rtlCol="0" anchor="t">
            <a:spAutoFit/>
          </a:bodyPr>
          <a:lstStyle/>
          <a:p>
            <a:pPr marL="270510">
              <a:tabLst>
                <a:tab pos="540385" algn="l"/>
              </a:tabLst>
            </a:pPr>
            <a:r>
              <a:rPr lang="en-GB" sz="2800" b="1" dirty="0">
                <a:solidFill>
                  <a:srgbClr val="FF0000"/>
                </a:solidFill>
                <a:latin typeface="Arial" panose="020B0604020202020204" pitchFamily="34" charset="0"/>
                <a:ea typeface="+mn-lt"/>
                <a:cs typeface="Arial" panose="020B0604020202020204" pitchFamily="34" charset="0"/>
              </a:rPr>
              <a:t>Objective: </a:t>
            </a:r>
            <a:r>
              <a:rPr lang="en-GB" sz="2800" dirty="0">
                <a:solidFill>
                  <a:srgbClr val="FF0000"/>
                </a:solidFill>
                <a:latin typeface="Arial" panose="020B0604020202020204" pitchFamily="34" charset="0"/>
                <a:cs typeface="Arial" panose="020B0604020202020204" pitchFamily="34" charset="0"/>
              </a:rPr>
              <a:t>SWOT Analysis for STI</a:t>
            </a:r>
            <a:endParaRPr lang="en-GB" sz="2800" i="1" dirty="0">
              <a:solidFill>
                <a:srgbClr val="FF0000"/>
              </a:solidFill>
              <a:latin typeface="Arial" panose="020B0604020202020204" pitchFamily="34" charset="0"/>
              <a:ea typeface="+mn-lt"/>
              <a:cs typeface="Arial" panose="020B0604020202020204" pitchFamily="34" charset="0"/>
            </a:endParaRPr>
          </a:p>
          <a:p>
            <a:pPr marL="270510">
              <a:tabLst>
                <a:tab pos="540385" algn="l"/>
              </a:tabLst>
            </a:pPr>
            <a:endParaRPr lang="en-GB" dirty="0">
              <a:solidFill>
                <a:srgbClr val="FF0000"/>
              </a:solidFill>
              <a:cs typeface="Times New Roman"/>
            </a:endParaRPr>
          </a:p>
        </p:txBody>
      </p:sp>
      <p:graphicFrame>
        <p:nvGraphicFramePr>
          <p:cNvPr id="2" name="Table 6">
            <a:extLst>
              <a:ext uri="{FF2B5EF4-FFF2-40B4-BE49-F238E27FC236}">
                <a16:creationId xmlns:a16="http://schemas.microsoft.com/office/drawing/2014/main" id="{74B16A98-413D-42B1-2329-CEF3B3E97C23}"/>
              </a:ext>
            </a:extLst>
          </p:cNvPr>
          <p:cNvGraphicFramePr>
            <a:graphicFrameLocks noGrp="1"/>
          </p:cNvGraphicFramePr>
          <p:nvPr>
            <p:ph idx="1"/>
            <p:extLst>
              <p:ext uri="{D42A27DB-BD31-4B8C-83A1-F6EECF244321}">
                <p14:modId xmlns:p14="http://schemas.microsoft.com/office/powerpoint/2010/main" val="1624149335"/>
              </p:ext>
            </p:extLst>
          </p:nvPr>
        </p:nvGraphicFramePr>
        <p:xfrm>
          <a:off x="1120877" y="1282987"/>
          <a:ext cx="10652630" cy="5508096"/>
        </p:xfrm>
        <a:graphic>
          <a:graphicData uri="http://schemas.openxmlformats.org/drawingml/2006/table">
            <a:tbl>
              <a:tblPr firstRow="1" bandRow="1">
                <a:tableStyleId>{5C22544A-7EE6-4342-B048-85BDC9FD1C3A}</a:tableStyleId>
              </a:tblPr>
              <a:tblGrid>
                <a:gridCol w="5326315">
                  <a:extLst>
                    <a:ext uri="{9D8B030D-6E8A-4147-A177-3AD203B41FA5}">
                      <a16:colId xmlns:a16="http://schemas.microsoft.com/office/drawing/2014/main" val="2030978706"/>
                    </a:ext>
                  </a:extLst>
                </a:gridCol>
                <a:gridCol w="5326315">
                  <a:extLst>
                    <a:ext uri="{9D8B030D-6E8A-4147-A177-3AD203B41FA5}">
                      <a16:colId xmlns:a16="http://schemas.microsoft.com/office/drawing/2014/main" val="2931664199"/>
                    </a:ext>
                  </a:extLst>
                </a:gridCol>
              </a:tblGrid>
              <a:tr h="7583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STRENGTHS</a:t>
                      </a:r>
                    </a:p>
                    <a:p>
                      <a:endParaRPr lang="en-GB" sz="2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WEAKNESSES</a:t>
                      </a:r>
                    </a:p>
                    <a:p>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47967968"/>
                  </a:ext>
                </a:extLst>
              </a:tr>
              <a:tr h="859335">
                <a:tc>
                  <a:txBody>
                    <a:bodyPr/>
                    <a:lstStyle/>
                    <a:p>
                      <a:r>
                        <a:rPr lang="en-US" sz="2400" dirty="0">
                          <a:latin typeface="Arial" panose="020B0604020202020204" pitchFamily="34" charset="0"/>
                          <a:cs typeface="Arial" panose="020B0604020202020204" pitchFamily="34" charset="0"/>
                        </a:rPr>
                        <a:t>Existence of legal and regulatory framework </a:t>
                      </a:r>
                      <a:endParaRPr lang="en-GB" sz="2400" dirty="0">
                        <a:latin typeface="Arial" panose="020B0604020202020204" pitchFamily="34" charset="0"/>
                        <a:cs typeface="Arial" panose="020B0604020202020204" pitchFamily="34" charset="0"/>
                      </a:endParaRPr>
                    </a:p>
                  </a:txBody>
                  <a:tcPr/>
                </a:tc>
                <a:tc>
                  <a:txBody>
                    <a:bodyPr/>
                    <a:lstStyle/>
                    <a:p>
                      <a:pPr marL="270510">
                        <a:tabLst>
                          <a:tab pos="540385" algn="l"/>
                        </a:tabLst>
                      </a:pPr>
                      <a:r>
                        <a:rPr lang="en-US" sz="2400" dirty="0">
                          <a:latin typeface="Arial" panose="020B0604020202020204" pitchFamily="34" charset="0"/>
                          <a:cs typeface="Arial" panose="020B0604020202020204" pitchFamily="34" charset="0"/>
                        </a:rPr>
                        <a:t>Inadequate decentralization of STI activities</a:t>
                      </a:r>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26466958"/>
                  </a:ext>
                </a:extLst>
              </a:tr>
              <a:tr h="859335">
                <a:tc>
                  <a:txBody>
                    <a:bodyPr/>
                    <a:lstStyle/>
                    <a:p>
                      <a:r>
                        <a:rPr lang="en-US" sz="2400" dirty="0">
                          <a:latin typeface="Arial" panose="020B0604020202020204" pitchFamily="34" charset="0"/>
                          <a:cs typeface="Arial" panose="020B0604020202020204" pitchFamily="34" charset="0"/>
                        </a:rPr>
                        <a:t>Institutional STI drivers in place: NACOSTI, NRF KENIA</a:t>
                      </a:r>
                      <a:endParaRPr lang="en-GB" sz="2400" dirty="0">
                        <a:latin typeface="Arial" panose="020B0604020202020204" pitchFamily="34" charset="0"/>
                        <a:cs typeface="Arial" panose="020B0604020202020204" pitchFamily="34" charset="0"/>
                      </a:endParaRPr>
                    </a:p>
                  </a:txBody>
                  <a:tcPr/>
                </a:tc>
                <a:tc>
                  <a:txBody>
                    <a:bodyPr/>
                    <a:lstStyle/>
                    <a:p>
                      <a:pPr marL="270510">
                        <a:tabLst>
                          <a:tab pos="540385" algn="l"/>
                        </a:tabLst>
                      </a:pPr>
                      <a:r>
                        <a:rPr lang="en-US" sz="2400" dirty="0">
                          <a:latin typeface="Arial" panose="020B0604020202020204" pitchFamily="34" charset="0"/>
                          <a:cs typeface="Arial" panose="020B0604020202020204" pitchFamily="34" charset="0"/>
                        </a:rPr>
                        <a:t>Inadequate financing to STI </a:t>
                      </a:r>
                    </a:p>
                  </a:txBody>
                  <a:tcPr/>
                </a:tc>
                <a:extLst>
                  <a:ext uri="{0D108BD9-81ED-4DB2-BD59-A6C34878D82A}">
                    <a16:rowId xmlns:a16="http://schemas.microsoft.com/office/drawing/2014/main" val="442293650"/>
                  </a:ext>
                </a:extLst>
              </a:tr>
              <a:tr h="1483233">
                <a:tc>
                  <a:txBody>
                    <a:bodyPr/>
                    <a:lstStyle/>
                    <a:p>
                      <a:r>
                        <a:rPr lang="en-US" sz="2400" dirty="0">
                          <a:latin typeface="Arial" panose="020B0604020202020204" pitchFamily="34" charset="0"/>
                          <a:cs typeface="Arial" panose="020B0604020202020204" pitchFamily="34" charset="0"/>
                        </a:rPr>
                        <a:t>Existing collaborations, partnerships with regional and international organizations</a:t>
                      </a:r>
                      <a:endParaRPr lang="en-GB" sz="2400" dirty="0">
                        <a:latin typeface="Arial" panose="020B0604020202020204" pitchFamily="34" charset="0"/>
                        <a:cs typeface="Arial" panose="020B0604020202020204" pitchFamily="34" charset="0"/>
                      </a:endParaRPr>
                    </a:p>
                  </a:txBody>
                  <a:tcPr/>
                </a:tc>
                <a:tc>
                  <a:txBody>
                    <a:bodyPr/>
                    <a:lstStyle/>
                    <a:p>
                      <a:r>
                        <a:rPr lang="en-US" sz="2400" dirty="0">
                          <a:latin typeface="Arial" panose="020B0604020202020204" pitchFamily="34" charset="0"/>
                          <a:cs typeface="Arial" panose="020B0604020202020204" pitchFamily="34" charset="0"/>
                        </a:rPr>
                        <a:t>Weak knowledge management framework             	</a:t>
                      </a:r>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85062873"/>
                  </a:ext>
                </a:extLst>
              </a:tr>
              <a:tr h="1483233">
                <a:tc>
                  <a:txBody>
                    <a:bodyPr/>
                    <a:lstStyle/>
                    <a:p>
                      <a:r>
                        <a:rPr lang="en-US" sz="2400" dirty="0">
                          <a:latin typeface="Arial" panose="020B0604020202020204" pitchFamily="34" charset="0"/>
                          <a:cs typeface="Arial" panose="020B0604020202020204" pitchFamily="34" charset="0"/>
                        </a:rPr>
                        <a:t>National appreciation of role of STI in National development </a:t>
                      </a:r>
                      <a:endParaRPr lang="en-GB" sz="2400" dirty="0">
                        <a:latin typeface="Arial" panose="020B0604020202020204" pitchFamily="34" charset="0"/>
                        <a:cs typeface="Arial" panose="020B0604020202020204" pitchFamily="34" charset="0"/>
                      </a:endParaRPr>
                    </a:p>
                  </a:txBody>
                  <a:tcPr/>
                </a:tc>
                <a:tc>
                  <a:txBody>
                    <a:bodyPr/>
                    <a:lstStyle/>
                    <a:p>
                      <a:r>
                        <a:rPr lang="en-US" sz="2400" dirty="0">
                          <a:latin typeface="Arial" panose="020B0604020202020204" pitchFamily="34" charset="0"/>
                          <a:cs typeface="Arial" panose="020B0604020202020204" pitchFamily="34" charset="0"/>
                        </a:rPr>
                        <a:t>Inadequate management of IP rights</a:t>
                      </a:r>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58811594"/>
                  </a:ext>
                </a:extLst>
              </a:tr>
            </a:tbl>
          </a:graphicData>
        </a:graphic>
      </p:graphicFrame>
    </p:spTree>
    <p:extLst>
      <p:ext uri="{BB962C8B-B14F-4D97-AF65-F5344CB8AC3E}">
        <p14:creationId xmlns:p14="http://schemas.microsoft.com/office/powerpoint/2010/main" val="4228578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18D2140-0958-7B22-C53D-ED11DAF9BCF1}"/>
              </a:ext>
            </a:extLst>
          </p:cNvPr>
          <p:cNvGraphicFramePr>
            <a:graphicFrameLocks noGrp="1"/>
          </p:cNvGraphicFramePr>
          <p:nvPr>
            <p:ph idx="1"/>
            <p:extLst>
              <p:ext uri="{D42A27DB-BD31-4B8C-83A1-F6EECF244321}">
                <p14:modId xmlns:p14="http://schemas.microsoft.com/office/powerpoint/2010/main" val="225603759"/>
              </p:ext>
            </p:extLst>
          </p:nvPr>
        </p:nvGraphicFramePr>
        <p:xfrm>
          <a:off x="914400" y="525543"/>
          <a:ext cx="10572136" cy="5964005"/>
        </p:xfrm>
        <a:graphic>
          <a:graphicData uri="http://schemas.openxmlformats.org/drawingml/2006/table">
            <a:tbl>
              <a:tblPr firstRow="1" bandRow="1">
                <a:tableStyleId>{5C22544A-7EE6-4342-B048-85BDC9FD1C3A}</a:tableStyleId>
              </a:tblPr>
              <a:tblGrid>
                <a:gridCol w="5286068">
                  <a:extLst>
                    <a:ext uri="{9D8B030D-6E8A-4147-A177-3AD203B41FA5}">
                      <a16:colId xmlns:a16="http://schemas.microsoft.com/office/drawing/2014/main" val="2360678023"/>
                    </a:ext>
                  </a:extLst>
                </a:gridCol>
                <a:gridCol w="5286068">
                  <a:extLst>
                    <a:ext uri="{9D8B030D-6E8A-4147-A177-3AD203B41FA5}">
                      <a16:colId xmlns:a16="http://schemas.microsoft.com/office/drawing/2014/main" val="3388128192"/>
                    </a:ext>
                  </a:extLst>
                </a:gridCol>
              </a:tblGrid>
              <a:tr h="10409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OPPORTUNITIES</a:t>
                      </a:r>
                    </a:p>
                    <a:p>
                      <a:endParaRPr lang="en-GB" sz="2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THREATS</a:t>
                      </a:r>
                    </a:p>
                    <a:p>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9076802"/>
                  </a:ext>
                </a:extLst>
              </a:tr>
              <a:tr h="1040979">
                <a:tc>
                  <a:txBody>
                    <a:bodyPr/>
                    <a:lstStyle/>
                    <a:p>
                      <a:pPr marL="270510">
                        <a:tabLst>
                          <a:tab pos="540385" algn="l"/>
                        </a:tabLst>
                      </a:pPr>
                      <a:r>
                        <a:rPr lang="en-US" sz="2400" dirty="0">
                          <a:latin typeface="Arial" panose="020B0604020202020204" pitchFamily="34" charset="0"/>
                          <a:cs typeface="Arial" panose="020B0604020202020204" pitchFamily="34" charset="0"/>
                        </a:rPr>
                        <a:t>Devolved system of Gov</a:t>
                      </a:r>
                      <a:endParaRPr lang="en-GB" sz="2400" dirty="0">
                        <a:latin typeface="Arial" panose="020B0604020202020204" pitchFamily="34" charset="0"/>
                        <a:cs typeface="Arial" panose="020B0604020202020204" pitchFamily="34" charset="0"/>
                      </a:endParaRPr>
                    </a:p>
                  </a:txBody>
                  <a:tcPr/>
                </a:tc>
                <a:tc>
                  <a:txBody>
                    <a:bodyPr/>
                    <a:lstStyle/>
                    <a:p>
                      <a:pPr marL="270510">
                        <a:tabLst>
                          <a:tab pos="540385" algn="l"/>
                        </a:tabLst>
                      </a:pPr>
                      <a:r>
                        <a:rPr lang="en-US" sz="2400" dirty="0">
                          <a:latin typeface="Arial" panose="020B0604020202020204" pitchFamily="34" charset="0"/>
                          <a:cs typeface="Arial" panose="020B0604020202020204" pitchFamily="34" charset="0"/>
                        </a:rPr>
                        <a:t>Weak coordination frameworks</a:t>
                      </a:r>
                      <a:endParaRPr lang="en-GB" sz="2400" i="1" dirty="0">
                        <a:solidFill>
                          <a:srgbClr val="FF0000"/>
                        </a:solidFill>
                        <a:latin typeface="Arial" panose="020B0604020202020204" pitchFamily="34" charset="0"/>
                        <a:ea typeface="+mn-lt"/>
                        <a:cs typeface="Arial" panose="020B0604020202020204" pitchFamily="34" charset="0"/>
                      </a:endParaRPr>
                    </a:p>
                    <a:p>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9014475"/>
                  </a:ext>
                </a:extLst>
              </a:tr>
              <a:tr h="1487113">
                <a:tc>
                  <a:txBody>
                    <a:bodyPr/>
                    <a:lstStyle/>
                    <a:p>
                      <a:pPr marL="270510">
                        <a:tabLst>
                          <a:tab pos="540385" algn="l"/>
                        </a:tabLst>
                      </a:pPr>
                      <a:r>
                        <a:rPr lang="en-US" sz="2400" dirty="0">
                          <a:latin typeface="Arial" panose="020B0604020202020204" pitchFamily="34" charset="0"/>
                          <a:cs typeface="Arial" panose="020B0604020202020204" pitchFamily="34" charset="0"/>
                        </a:rPr>
                        <a:t>Partnerships with regional and international organizations</a:t>
                      </a:r>
                    </a:p>
                    <a:p>
                      <a:endParaRPr lang="en-GB" sz="2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Inadequate funding</a:t>
                      </a:r>
                    </a:p>
                    <a:p>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77933350"/>
                  </a:ext>
                </a:extLst>
              </a:tr>
              <a:tr h="10409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Roll out of Competency Based Curriculum (CBC)</a:t>
                      </a:r>
                    </a:p>
                    <a:p>
                      <a:endParaRPr lang="en-GB" sz="2400" dirty="0">
                        <a:latin typeface="Arial" panose="020B0604020202020204" pitchFamily="34" charset="0"/>
                        <a:cs typeface="Arial" panose="020B0604020202020204" pitchFamily="34" charset="0"/>
                      </a:endParaRPr>
                    </a:p>
                  </a:txBody>
                  <a:tcPr/>
                </a:tc>
                <a:tc>
                  <a:txBody>
                    <a:bodyPr/>
                    <a:lstStyle/>
                    <a:p>
                      <a:r>
                        <a:rPr lang="en-US" sz="2400" dirty="0">
                          <a:latin typeface="Arial" panose="020B0604020202020204" pitchFamily="34" charset="0"/>
                          <a:cs typeface="Arial" panose="020B0604020202020204" pitchFamily="34" charset="0"/>
                        </a:rPr>
                        <a:t>Cyber Security Threats 	</a:t>
                      </a:r>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79427824"/>
                  </a:ext>
                </a:extLst>
              </a:tr>
              <a:tr h="603107">
                <a:tc>
                  <a:txBody>
                    <a:bodyPr/>
                    <a:lstStyle/>
                    <a:p>
                      <a:r>
                        <a:rPr lang="en-US" sz="2400" dirty="0">
                          <a:latin typeface="Arial" panose="020B0604020202020204" pitchFamily="34" charset="0"/>
                          <a:cs typeface="Arial" panose="020B0604020202020204" pitchFamily="34" charset="0"/>
                        </a:rPr>
                        <a:t>Youthful population</a:t>
                      </a:r>
                      <a:endParaRPr lang="en-GB" sz="2400" dirty="0">
                        <a:latin typeface="Arial" panose="020B0604020202020204" pitchFamily="34" charset="0"/>
                        <a:cs typeface="Arial" panose="020B0604020202020204" pitchFamily="34" charset="0"/>
                      </a:endParaRPr>
                    </a:p>
                  </a:txBody>
                  <a:tcPr/>
                </a:tc>
                <a:tc>
                  <a:txBody>
                    <a:bodyPr/>
                    <a:lstStyle/>
                    <a:p>
                      <a:r>
                        <a:rPr lang="en-US" sz="2400" dirty="0">
                          <a:latin typeface="Arial" panose="020B0604020202020204" pitchFamily="34" charset="0"/>
                          <a:cs typeface="Arial" panose="020B0604020202020204" pitchFamily="34" charset="0"/>
                        </a:rPr>
                        <a:t>Pandemics &amp; Climate Change</a:t>
                      </a:r>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74319741"/>
                  </a:ext>
                </a:extLst>
              </a:tr>
              <a:tr h="603107">
                <a:tc>
                  <a:txBody>
                    <a:bodyPr/>
                    <a:lstStyle/>
                    <a:p>
                      <a:r>
                        <a:rPr lang="en-US" sz="2400" dirty="0">
                          <a:latin typeface="Arial" panose="020B0604020202020204" pitchFamily="34" charset="0"/>
                          <a:cs typeface="Arial" panose="020B0604020202020204" pitchFamily="34" charset="0"/>
                        </a:rPr>
                        <a:t>New and emerging tech</a:t>
                      </a:r>
                      <a:endParaRPr lang="en-GB" sz="2400" dirty="0">
                        <a:latin typeface="Arial" panose="020B0604020202020204" pitchFamily="34" charset="0"/>
                        <a:cs typeface="Arial" panose="020B0604020202020204" pitchFamily="34" charset="0"/>
                      </a:endParaRPr>
                    </a:p>
                  </a:txBody>
                  <a:tcPr/>
                </a:tc>
                <a:tc>
                  <a:txBody>
                    <a:bodyPr/>
                    <a:lstStyle/>
                    <a:p>
                      <a:endParaRPr lang="en-GB"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9495871"/>
                  </a:ext>
                </a:extLst>
              </a:tr>
            </a:tbl>
          </a:graphicData>
        </a:graphic>
      </p:graphicFrame>
    </p:spTree>
    <p:extLst>
      <p:ext uri="{BB962C8B-B14F-4D97-AF65-F5344CB8AC3E}">
        <p14:creationId xmlns:p14="http://schemas.microsoft.com/office/powerpoint/2010/main" val="199799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0">
              <a:schemeClr val="bg2">
                <a:tint val="90000"/>
                <a:lumMod val="18000"/>
                <a:lumOff val="82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F574FAA2-7158-5259-B70D-CFED749BD8E4}"/>
              </a:ext>
            </a:extLst>
          </p:cNvPr>
          <p:cNvGraphicFramePr>
            <a:graphicFrameLocks noGrp="1"/>
          </p:cNvGraphicFramePr>
          <p:nvPr>
            <p:ph idx="1"/>
            <p:extLst>
              <p:ext uri="{D42A27DB-BD31-4B8C-83A1-F6EECF244321}">
                <p14:modId xmlns:p14="http://schemas.microsoft.com/office/powerpoint/2010/main" val="84595510"/>
              </p:ext>
            </p:extLst>
          </p:nvPr>
        </p:nvGraphicFramePr>
        <p:xfrm>
          <a:off x="3031745" y="0"/>
          <a:ext cx="8870203" cy="6474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9964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30D5DE-0C94-F460-CC93-EEA56FC3BA4D}"/>
              </a:ext>
            </a:extLst>
          </p:cNvPr>
          <p:cNvSpPr>
            <a:spLocks noGrp="1"/>
          </p:cNvSpPr>
          <p:nvPr>
            <p:ph idx="1"/>
          </p:nvPr>
        </p:nvSpPr>
        <p:spPr>
          <a:xfrm>
            <a:off x="1120878" y="162233"/>
            <a:ext cx="10382146" cy="6592528"/>
          </a:xfrm>
        </p:spPr>
        <p:txBody>
          <a:bodyPr>
            <a:normAutofit/>
          </a:bodyPr>
          <a:lstStyle/>
          <a:p>
            <a:pPr marL="0" lvl="0" indent="0">
              <a:buNone/>
            </a:pPr>
            <a:r>
              <a:rPr lang="en-GB" sz="2800" i="1" dirty="0">
                <a:solidFill>
                  <a:srgbClr val="FF0000"/>
                </a:solidFill>
                <a:latin typeface="Arial" panose="020B0604020202020204" pitchFamily="34" charset="0"/>
                <a:cs typeface="Arial" panose="020B0604020202020204" pitchFamily="34" charset="0"/>
              </a:rPr>
              <a:t>Could improvements in R&amp;I and/or STI policies help in addressing weaknesses and threats?</a:t>
            </a:r>
            <a:endParaRPr lang="en-US" sz="2800" dirty="0">
              <a:solidFill>
                <a:srgbClr val="FF0000"/>
              </a:solidFill>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Yes, by establishing a formal mechanism of addressing challenges and setting out the role of each player</a:t>
            </a:r>
          </a:p>
          <a:p>
            <a:pPr marL="0" lvl="0" indent="0">
              <a:buNone/>
            </a:pPr>
            <a:r>
              <a:rPr lang="en-GB" sz="2800" i="1" dirty="0">
                <a:solidFill>
                  <a:srgbClr val="FF0000"/>
                </a:solidFill>
                <a:latin typeface="Arial" panose="020B0604020202020204" pitchFamily="34" charset="0"/>
                <a:cs typeface="Arial" panose="020B0604020202020204" pitchFamily="34" charset="0"/>
              </a:rPr>
              <a:t>What are the opportunities for R&amp;I policy to foster transformation?</a:t>
            </a:r>
            <a:endParaRPr lang="en-US" sz="2800" dirty="0">
              <a:solidFill>
                <a:srgbClr val="FF0000"/>
              </a:solidFill>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The policy will incorporate measurable deliverables which will provide opportunity to gauge progress over time</a:t>
            </a:r>
          </a:p>
          <a:p>
            <a:endParaRPr lang="en-GB" dirty="0"/>
          </a:p>
        </p:txBody>
      </p:sp>
    </p:spTree>
    <p:extLst>
      <p:ext uri="{BB962C8B-B14F-4D97-AF65-F5344CB8AC3E}">
        <p14:creationId xmlns:p14="http://schemas.microsoft.com/office/powerpoint/2010/main" val="11816399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C4F38A0555DA42B888A814F7B747C8" ma:contentTypeVersion="2" ma:contentTypeDescription="Create a new document." ma:contentTypeScope="" ma:versionID="b01063b2a0cf328875b82a6d7076f95e">
  <xsd:schema xmlns:xsd="http://www.w3.org/2001/XMLSchema" xmlns:xs="http://www.w3.org/2001/XMLSchema" xmlns:p="http://schemas.microsoft.com/office/2006/metadata/properties" xmlns:ns1="http://schemas.microsoft.com/sharepoint/v3" xmlns:ns2="e04c153b-a11c-455a-abac-fd2056ff5725" targetNamespace="http://schemas.microsoft.com/office/2006/metadata/properties" ma:root="true" ma:fieldsID="df50995ac62259e20dd519ef8939a6e8" ns1:_="" ns2:_="">
    <xsd:import namespace="http://schemas.microsoft.com/sharepoint/v3"/>
    <xsd:import namespace="e04c153b-a11c-455a-abac-fd2056ff572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4c153b-a11c-455a-abac-fd2056ff572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474C58-E64F-4E10-9825-604C8317540C}"/>
</file>

<file path=customXml/itemProps2.xml><?xml version="1.0" encoding="utf-8"?>
<ds:datastoreItem xmlns:ds="http://schemas.openxmlformats.org/officeDocument/2006/customXml" ds:itemID="{1932C5DF-A027-43D2-A7E5-0581C65BC1EF}"/>
</file>

<file path=customXml/itemProps3.xml><?xml version="1.0" encoding="utf-8"?>
<ds:datastoreItem xmlns:ds="http://schemas.openxmlformats.org/officeDocument/2006/customXml" ds:itemID="{F9398960-6A84-4395-BF28-D8FABAF336EC}"/>
</file>

<file path=docProps/app.xml><?xml version="1.0" encoding="utf-8"?>
<Properties xmlns="http://schemas.openxmlformats.org/officeDocument/2006/extended-properties" xmlns:vt="http://schemas.openxmlformats.org/officeDocument/2006/docPropsVTypes">
  <Template/>
  <TotalTime>1437</TotalTime>
  <Words>1340</Words>
  <Application>Microsoft Macintosh PowerPoint</Application>
  <PresentationFormat>Widescreen</PresentationFormat>
  <Paragraphs>173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Corbel</vt:lpstr>
      <vt:lpstr>Fira Sans</vt:lpstr>
      <vt:lpstr>Parallax</vt:lpstr>
      <vt:lpstr>  MUTUAL LEARNING EXERCISE  ON R&amp;I STRATEGIES AND POLICIES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GOPA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Barth, Caroline</dc:creator>
  <cp:lastModifiedBy>Alessandro Bello</cp:lastModifiedBy>
  <cp:revision>353</cp:revision>
  <dcterms:created xsi:type="dcterms:W3CDTF">2021-05-03T08:54:49Z</dcterms:created>
  <dcterms:modified xsi:type="dcterms:W3CDTF">2023-02-14T13:05:25Z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0x010100E6C4F38A0555DA42B888A814F7B747C8</vt:lpwstr>
  </property>
</Properties>
</file>