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</p:sldMasterIdLst>
  <p:notesMasterIdLst>
    <p:notesMasterId r:id="rId25"/>
  </p:notesMasterIdLst>
  <p:sldIdLst>
    <p:sldId id="256" r:id="rId3"/>
    <p:sldId id="332" r:id="rId4"/>
    <p:sldId id="283" r:id="rId5"/>
    <p:sldId id="294" r:id="rId6"/>
    <p:sldId id="296" r:id="rId7"/>
    <p:sldId id="335" r:id="rId8"/>
    <p:sldId id="300" r:id="rId9"/>
    <p:sldId id="305" r:id="rId10"/>
    <p:sldId id="302" r:id="rId11"/>
    <p:sldId id="307" r:id="rId12"/>
    <p:sldId id="309" r:id="rId13"/>
    <p:sldId id="311" r:id="rId14"/>
    <p:sldId id="313" r:id="rId15"/>
    <p:sldId id="315" r:id="rId16"/>
    <p:sldId id="317" r:id="rId17"/>
    <p:sldId id="319" r:id="rId18"/>
    <p:sldId id="321" r:id="rId19"/>
    <p:sldId id="323" r:id="rId20"/>
    <p:sldId id="325" r:id="rId21"/>
    <p:sldId id="327" r:id="rId22"/>
    <p:sldId id="333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04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fekadunigussie:Downloads:Book_th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Sheet1!$Y$20:$AE$20</c:f>
              <c:strCache>
                <c:ptCount val="7"/>
                <c:pt idx="0">
                  <c:v>Agricultural Sciences</c:v>
                </c:pt>
                <c:pt idx="1">
                  <c:v>Medical &amp; Health Sciences</c:v>
                </c:pt>
                <c:pt idx="2">
                  <c:v>Social Sciences</c:v>
                </c:pt>
                <c:pt idx="3">
                  <c:v>Natural Science</c:v>
                </c:pt>
                <c:pt idx="4">
                  <c:v>Engineering &amp;technology</c:v>
                </c:pt>
                <c:pt idx="5">
                  <c:v>Humanities</c:v>
                </c:pt>
                <c:pt idx="6">
                  <c:v>Not specified</c:v>
                </c:pt>
              </c:strCache>
            </c:strRef>
          </c:cat>
          <c:val>
            <c:numRef>
              <c:f>Sheet1!$Y$21:$AE$21</c:f>
              <c:numCache>
                <c:formatCode>0%</c:formatCode>
                <c:ptCount val="7"/>
                <c:pt idx="0">
                  <c:v>0.30892726830455108</c:v>
                </c:pt>
                <c:pt idx="1">
                  <c:v>0.19401848698613586</c:v>
                </c:pt>
                <c:pt idx="2">
                  <c:v>0.16857212357090701</c:v>
                </c:pt>
                <c:pt idx="3">
                  <c:v>0.15166626125030441</c:v>
                </c:pt>
                <c:pt idx="4">
                  <c:v>9.3772804670396545E-2</c:v>
                </c:pt>
                <c:pt idx="5">
                  <c:v>7.0785696910727627E-2</c:v>
                </c:pt>
                <c:pt idx="6">
                  <c:v>2.2257358306981299E-2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88-44CB-A7CE-463AF528D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534080"/>
        <c:axId val="239535616"/>
      </c:barChart>
      <c:catAx>
        <c:axId val="2395340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BE"/>
          </a:p>
        </c:txPr>
        <c:crossAx val="239535616"/>
        <c:crosses val="autoZero"/>
        <c:auto val="1"/>
        <c:lblAlgn val="ctr"/>
        <c:lblOffset val="100"/>
        <c:noMultiLvlLbl val="0"/>
      </c:catAx>
      <c:valAx>
        <c:axId val="23953561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239534080"/>
        <c:crosses val="autoZero"/>
        <c:crossBetween val="between"/>
        <c:majorUnit val="0.1"/>
      </c:valAx>
    </c:plotArea>
    <c:plotVisOnly val="1"/>
    <c:dispBlanksAs val="gap"/>
    <c:showDLblsOverMax val="0"/>
  </c:chart>
  <c:txPr>
    <a:bodyPr/>
    <a:lstStyle/>
    <a:p>
      <a:pPr>
        <a:defRPr sz="1400">
          <a:latin typeface="Tahoma"/>
          <a:cs typeface="Tahoma"/>
        </a:defRPr>
      </a:pPr>
      <a:endParaRPr lang="en-B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748AF-FA10-4143-9D39-A34DB376BEF6}" type="datetimeFigureOut">
              <a:rPr lang="en-US" smtClean="0"/>
              <a:t>2/14/23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C6A37-7448-4317-85F2-F2C88C1DE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013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EG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5952FA-5389-4611-98B3-D601FC194FDB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897301">
              <a:defRPr/>
            </a:pPr>
            <a:r>
              <a:rPr lang="en-US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n-US" sz="1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EG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7FED75-2A05-40C5-AB71-787165389AD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0;p2">
            <a:extLst>
              <a:ext uri="{FF2B5EF4-FFF2-40B4-BE49-F238E27FC236}">
                <a16:creationId xmlns:a16="http://schemas.microsoft.com/office/drawing/2014/main" id="{CA0C4A56-EC32-4D59-AD7E-D2092BD6D37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-225" y="0"/>
            <a:chExt cx="9144224" cy="5143512"/>
          </a:xfrm>
        </p:grpSpPr>
        <p:sp>
          <p:nvSpPr>
            <p:cNvPr id="4" name="Google Shape;11;p2">
              <a:extLst>
                <a:ext uri="{FF2B5EF4-FFF2-40B4-BE49-F238E27FC236}">
                  <a16:creationId xmlns:a16="http://schemas.microsoft.com/office/drawing/2014/main" id="{9F9D854C-DF9C-4886-92AA-BB54CEF678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5" y="0"/>
              <a:ext cx="6100912" cy="51435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5" name="Google Shape;12;p2">
              <a:extLst>
                <a:ext uri="{FF2B5EF4-FFF2-40B4-BE49-F238E27FC236}">
                  <a16:creationId xmlns:a16="http://schemas.microsoft.com/office/drawing/2014/main" id="{ABB4AF00-9551-4113-AC3B-D594DC174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25" y="1541467"/>
              <a:ext cx="6869281" cy="206058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grpSp>
          <p:nvGrpSpPr>
            <p:cNvPr id="6" name="Google Shape;13;p2">
              <a:extLst>
                <a:ext uri="{FF2B5EF4-FFF2-40B4-BE49-F238E27FC236}">
                  <a16:creationId xmlns:a16="http://schemas.microsoft.com/office/drawing/2014/main" id="{A1C68537-256B-4C5F-B08C-463C67736E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7595" y="4477088"/>
              <a:ext cx="666403" cy="666424"/>
              <a:chOff x="7996345" y="980275"/>
              <a:chExt cx="666403" cy="666424"/>
            </a:xfrm>
          </p:grpSpPr>
          <p:sp>
            <p:nvSpPr>
              <p:cNvPr id="81" name="Google Shape;14;p2">
                <a:extLst>
                  <a:ext uri="{FF2B5EF4-FFF2-40B4-BE49-F238E27FC236}">
                    <a16:creationId xmlns:a16="http://schemas.microsoft.com/office/drawing/2014/main" id="{7600A98E-1284-42C8-9FFF-79412D33E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5983" y="979947"/>
                <a:ext cx="58739" cy="587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82" name="Google Shape;15;p2">
                <a:extLst>
                  <a:ext uri="{FF2B5EF4-FFF2-40B4-BE49-F238E27FC236}">
                    <a16:creationId xmlns:a16="http://schemas.microsoft.com/office/drawing/2014/main" id="{BE58C0BD-9F00-4761-BE44-2167CE039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9188" y="979947"/>
                <a:ext cx="58739" cy="587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83" name="Google Shape;16;p2">
                <a:extLst>
                  <a:ext uri="{FF2B5EF4-FFF2-40B4-BE49-F238E27FC236}">
                    <a16:creationId xmlns:a16="http://schemas.microsoft.com/office/drawing/2014/main" id="{5FFCDC4D-8086-44B3-82CA-2BA6F44D7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806" y="979947"/>
                <a:ext cx="58738" cy="587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84" name="Google Shape;17;p2">
                <a:extLst>
                  <a:ext uri="{FF2B5EF4-FFF2-40B4-BE49-F238E27FC236}">
                    <a16:creationId xmlns:a16="http://schemas.microsoft.com/office/drawing/2014/main" id="{25B3C870-6986-46AB-9513-54963B92D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5983" y="1183148"/>
                <a:ext cx="58739" cy="587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85" name="Google Shape;18;p2">
                <a:extLst>
                  <a:ext uri="{FF2B5EF4-FFF2-40B4-BE49-F238E27FC236}">
                    <a16:creationId xmlns:a16="http://schemas.microsoft.com/office/drawing/2014/main" id="{F362A493-C146-403A-9304-46431F5467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9188" y="1183148"/>
                <a:ext cx="58739" cy="587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86" name="Google Shape;19;p2">
                <a:extLst>
                  <a:ext uri="{FF2B5EF4-FFF2-40B4-BE49-F238E27FC236}">
                    <a16:creationId xmlns:a16="http://schemas.microsoft.com/office/drawing/2014/main" id="{4FB6FF23-703B-44D1-91D8-6CC94E3B0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806" y="1183148"/>
                <a:ext cx="58738" cy="587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87" name="Google Shape;20;p2">
                <a:extLst>
                  <a:ext uri="{FF2B5EF4-FFF2-40B4-BE49-F238E27FC236}">
                    <a16:creationId xmlns:a16="http://schemas.microsoft.com/office/drawing/2014/main" id="{906E70A9-49CE-44EE-BEE9-A6D3195CD8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5983" y="1384761"/>
                <a:ext cx="58739" cy="587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88" name="Google Shape;21;p2">
                <a:extLst>
                  <a:ext uri="{FF2B5EF4-FFF2-40B4-BE49-F238E27FC236}">
                    <a16:creationId xmlns:a16="http://schemas.microsoft.com/office/drawing/2014/main" id="{0A7BA61A-926D-420C-A26C-661154A7E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9188" y="1384761"/>
                <a:ext cx="58739" cy="587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89" name="Google Shape;22;p2">
                <a:extLst>
                  <a:ext uri="{FF2B5EF4-FFF2-40B4-BE49-F238E27FC236}">
                    <a16:creationId xmlns:a16="http://schemas.microsoft.com/office/drawing/2014/main" id="{D6EAAB99-B723-4200-8AF3-0A7F68825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806" y="1384761"/>
                <a:ext cx="58738" cy="587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90" name="Google Shape;23;p2">
                <a:extLst>
                  <a:ext uri="{FF2B5EF4-FFF2-40B4-BE49-F238E27FC236}">
                    <a16:creationId xmlns:a16="http://schemas.microsoft.com/office/drawing/2014/main" id="{D5EB9907-0AAF-4C32-AC9D-857C8D45D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5983" y="1587962"/>
                <a:ext cx="58739" cy="587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91" name="Google Shape;24;p2">
                <a:extLst>
                  <a:ext uri="{FF2B5EF4-FFF2-40B4-BE49-F238E27FC236}">
                    <a16:creationId xmlns:a16="http://schemas.microsoft.com/office/drawing/2014/main" id="{33AA209E-0156-4ED8-88B9-37DBB10A0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9188" y="1587962"/>
                <a:ext cx="58739" cy="587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92" name="Google Shape;25;p2">
                <a:extLst>
                  <a:ext uri="{FF2B5EF4-FFF2-40B4-BE49-F238E27FC236}">
                    <a16:creationId xmlns:a16="http://schemas.microsoft.com/office/drawing/2014/main" id="{9BD04AF6-EC49-454F-9406-5D3330DAC0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806" y="1587962"/>
                <a:ext cx="58738" cy="587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93" name="Google Shape;26;p2">
                <a:extLst>
                  <a:ext uri="{FF2B5EF4-FFF2-40B4-BE49-F238E27FC236}">
                    <a16:creationId xmlns:a16="http://schemas.microsoft.com/office/drawing/2014/main" id="{1D7E017C-5432-4C9B-8357-A4F8CABBC4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4011" y="979947"/>
                <a:ext cx="58738" cy="587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94" name="Google Shape;27;p2">
                <a:extLst>
                  <a:ext uri="{FF2B5EF4-FFF2-40B4-BE49-F238E27FC236}">
                    <a16:creationId xmlns:a16="http://schemas.microsoft.com/office/drawing/2014/main" id="{CD449514-859D-4F99-86A8-DBB44A348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4011" y="1183148"/>
                <a:ext cx="58738" cy="587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95" name="Google Shape;28;p2">
                <a:extLst>
                  <a:ext uri="{FF2B5EF4-FFF2-40B4-BE49-F238E27FC236}">
                    <a16:creationId xmlns:a16="http://schemas.microsoft.com/office/drawing/2014/main" id="{C816DE7B-D844-4D4A-A65A-DB16791A38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4011" y="1384761"/>
                <a:ext cx="58738" cy="587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96" name="Google Shape;29;p2">
                <a:extLst>
                  <a:ext uri="{FF2B5EF4-FFF2-40B4-BE49-F238E27FC236}">
                    <a16:creationId xmlns:a16="http://schemas.microsoft.com/office/drawing/2014/main" id="{E2AF9B1D-2CE4-4C64-93CE-3F4F960AB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4011" y="1587962"/>
                <a:ext cx="58738" cy="5873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</p:grpSp>
        <p:grpSp>
          <p:nvGrpSpPr>
            <p:cNvPr id="7" name="Google Shape;30;p2">
              <a:extLst>
                <a:ext uri="{FF2B5EF4-FFF2-40B4-BE49-F238E27FC236}">
                  <a16:creationId xmlns:a16="http://schemas.microsoft.com/office/drawing/2014/main" id="{19A9CBC8-4936-4227-8AD9-091CEA993F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2555" y="1541664"/>
              <a:ext cx="730045" cy="2060087"/>
              <a:chOff x="7022220" y="1541675"/>
              <a:chExt cx="666403" cy="1880499"/>
            </a:xfrm>
          </p:grpSpPr>
          <p:sp>
            <p:nvSpPr>
              <p:cNvPr id="41" name="Google Shape;31;p2">
                <a:extLst>
                  <a:ext uri="{FF2B5EF4-FFF2-40B4-BE49-F238E27FC236}">
                    <a16:creationId xmlns:a16="http://schemas.microsoft.com/office/drawing/2014/main" id="{7A5866E7-A7C5-484F-9AAE-658C74E5C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1803" y="1541495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42" name="Google Shape;32;p2">
                <a:extLst>
                  <a:ext uri="{FF2B5EF4-FFF2-40B4-BE49-F238E27FC236}">
                    <a16:creationId xmlns:a16="http://schemas.microsoft.com/office/drawing/2014/main" id="{247D95F9-66FD-412B-A5C3-70BBF39E5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4683" y="1541495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43" name="Google Shape;33;p2">
                <a:extLst>
                  <a:ext uri="{FF2B5EF4-FFF2-40B4-BE49-F238E27FC236}">
                    <a16:creationId xmlns:a16="http://schemas.microsoft.com/office/drawing/2014/main" id="{BE0BA482-4399-45AC-A0C1-BCEFC69EB0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6115" y="1541495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44" name="Google Shape;34;p2">
                <a:extLst>
                  <a:ext uri="{FF2B5EF4-FFF2-40B4-BE49-F238E27FC236}">
                    <a16:creationId xmlns:a16="http://schemas.microsoft.com/office/drawing/2014/main" id="{3F97AFC4-5659-4432-A0E6-0CC5402D1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1803" y="1744371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45" name="Google Shape;35;p2">
                <a:extLst>
                  <a:ext uri="{FF2B5EF4-FFF2-40B4-BE49-F238E27FC236}">
                    <a16:creationId xmlns:a16="http://schemas.microsoft.com/office/drawing/2014/main" id="{ADBB28E5-43A6-490F-A23E-9D12649D4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4683" y="1744371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46" name="Google Shape;36;p2">
                <a:extLst>
                  <a:ext uri="{FF2B5EF4-FFF2-40B4-BE49-F238E27FC236}">
                    <a16:creationId xmlns:a16="http://schemas.microsoft.com/office/drawing/2014/main" id="{6BFA0729-2172-4356-8E2C-0C895A424D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6115" y="1744371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47" name="Google Shape;37;p2">
                <a:extLst>
                  <a:ext uri="{FF2B5EF4-FFF2-40B4-BE49-F238E27FC236}">
                    <a16:creationId xmlns:a16="http://schemas.microsoft.com/office/drawing/2014/main" id="{CADF18A6-8BAA-40F5-8888-3C21BF08B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1803" y="1945797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48" name="Google Shape;38;p2">
                <a:extLst>
                  <a:ext uri="{FF2B5EF4-FFF2-40B4-BE49-F238E27FC236}">
                    <a16:creationId xmlns:a16="http://schemas.microsoft.com/office/drawing/2014/main" id="{E8B3125E-6C35-41C5-A28B-0518911DB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4683" y="1945797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49" name="Google Shape;39;p2">
                <a:extLst>
                  <a:ext uri="{FF2B5EF4-FFF2-40B4-BE49-F238E27FC236}">
                    <a16:creationId xmlns:a16="http://schemas.microsoft.com/office/drawing/2014/main" id="{5C130E9C-9DF6-4442-93FC-3875018C6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6115" y="1945797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50" name="Google Shape;40;p2">
                <a:extLst>
                  <a:ext uri="{FF2B5EF4-FFF2-40B4-BE49-F238E27FC236}">
                    <a16:creationId xmlns:a16="http://schemas.microsoft.com/office/drawing/2014/main" id="{F2FDE51D-F176-4D2B-A0A8-F1E68E54C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1803" y="2148673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51" name="Google Shape;41;p2">
                <a:extLst>
                  <a:ext uri="{FF2B5EF4-FFF2-40B4-BE49-F238E27FC236}">
                    <a16:creationId xmlns:a16="http://schemas.microsoft.com/office/drawing/2014/main" id="{E64241C0-3F38-4F24-BB01-ACE11C19F6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4683" y="2148673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52" name="Google Shape;42;p2">
                <a:extLst>
                  <a:ext uri="{FF2B5EF4-FFF2-40B4-BE49-F238E27FC236}">
                    <a16:creationId xmlns:a16="http://schemas.microsoft.com/office/drawing/2014/main" id="{75A2D65F-D51F-4D8F-8BF6-D0053A7FC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6115" y="2148673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53" name="Google Shape;43;p2">
                <a:extLst>
                  <a:ext uri="{FF2B5EF4-FFF2-40B4-BE49-F238E27FC236}">
                    <a16:creationId xmlns:a16="http://schemas.microsoft.com/office/drawing/2014/main" id="{E04D1D55-F90B-49C3-BD27-8D2372591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8995" y="1541495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54" name="Google Shape;44;p2">
                <a:extLst>
                  <a:ext uri="{FF2B5EF4-FFF2-40B4-BE49-F238E27FC236}">
                    <a16:creationId xmlns:a16="http://schemas.microsoft.com/office/drawing/2014/main" id="{860ACBB1-747B-4912-846F-2F2E48E40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8995" y="1744371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55" name="Google Shape;45;p2">
                <a:extLst>
                  <a:ext uri="{FF2B5EF4-FFF2-40B4-BE49-F238E27FC236}">
                    <a16:creationId xmlns:a16="http://schemas.microsoft.com/office/drawing/2014/main" id="{F3AC9667-AE0A-4F80-B5E0-E44755E7F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8995" y="1945797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56" name="Google Shape;46;p2">
                <a:extLst>
                  <a:ext uri="{FF2B5EF4-FFF2-40B4-BE49-F238E27FC236}">
                    <a16:creationId xmlns:a16="http://schemas.microsoft.com/office/drawing/2014/main" id="{EBDC4032-8A01-4F9E-858A-4380FD6B6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8995" y="2148673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57" name="Google Shape;47;p2">
                <a:extLst>
                  <a:ext uri="{FF2B5EF4-FFF2-40B4-BE49-F238E27FC236}">
                    <a16:creationId xmlns:a16="http://schemas.microsoft.com/office/drawing/2014/main" id="{C555EE38-F287-48E0-BFB8-778D36DB3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1803" y="2351549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58" name="Google Shape;48;p2">
                <a:extLst>
                  <a:ext uri="{FF2B5EF4-FFF2-40B4-BE49-F238E27FC236}">
                    <a16:creationId xmlns:a16="http://schemas.microsoft.com/office/drawing/2014/main" id="{90419F61-8763-4F42-B6A7-6CDC2042D1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4683" y="2351549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59" name="Google Shape;49;p2">
                <a:extLst>
                  <a:ext uri="{FF2B5EF4-FFF2-40B4-BE49-F238E27FC236}">
                    <a16:creationId xmlns:a16="http://schemas.microsoft.com/office/drawing/2014/main" id="{E5576222-2357-446E-A646-672333F0A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6115" y="2351549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60" name="Google Shape;50;p2">
                <a:extLst>
                  <a:ext uri="{FF2B5EF4-FFF2-40B4-BE49-F238E27FC236}">
                    <a16:creationId xmlns:a16="http://schemas.microsoft.com/office/drawing/2014/main" id="{CBB5872A-30A0-4F7E-86C1-41D8787272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1803" y="2552976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61" name="Google Shape;51;p2">
                <a:extLst>
                  <a:ext uri="{FF2B5EF4-FFF2-40B4-BE49-F238E27FC236}">
                    <a16:creationId xmlns:a16="http://schemas.microsoft.com/office/drawing/2014/main" id="{7F964A0F-16F1-49EF-B13B-0420407FB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4683" y="2552976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62" name="Google Shape;52;p2">
                <a:extLst>
                  <a:ext uri="{FF2B5EF4-FFF2-40B4-BE49-F238E27FC236}">
                    <a16:creationId xmlns:a16="http://schemas.microsoft.com/office/drawing/2014/main" id="{9D283ECF-7818-40E5-9925-E2738E3898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6115" y="2552976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63" name="Google Shape;53;p2">
                <a:extLst>
                  <a:ext uri="{FF2B5EF4-FFF2-40B4-BE49-F238E27FC236}">
                    <a16:creationId xmlns:a16="http://schemas.microsoft.com/office/drawing/2014/main" id="{64005831-6501-4C26-8A68-6EA7EBF6B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1803" y="2755852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64" name="Google Shape;54;p2">
                <a:extLst>
                  <a:ext uri="{FF2B5EF4-FFF2-40B4-BE49-F238E27FC236}">
                    <a16:creationId xmlns:a16="http://schemas.microsoft.com/office/drawing/2014/main" id="{EA5AC9BF-8AA3-4FBF-92AA-C54732521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4683" y="2755852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65" name="Google Shape;55;p2">
                <a:extLst>
                  <a:ext uri="{FF2B5EF4-FFF2-40B4-BE49-F238E27FC236}">
                    <a16:creationId xmlns:a16="http://schemas.microsoft.com/office/drawing/2014/main" id="{CB68C406-2F73-4179-9E77-B91CA4ACC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6115" y="2755852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66" name="Google Shape;56;p2">
                <a:extLst>
                  <a:ext uri="{FF2B5EF4-FFF2-40B4-BE49-F238E27FC236}">
                    <a16:creationId xmlns:a16="http://schemas.microsoft.com/office/drawing/2014/main" id="{CADAAE16-E428-4FBE-9457-334C43702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1803" y="2958728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67" name="Google Shape;57;p2">
                <a:extLst>
                  <a:ext uri="{FF2B5EF4-FFF2-40B4-BE49-F238E27FC236}">
                    <a16:creationId xmlns:a16="http://schemas.microsoft.com/office/drawing/2014/main" id="{771F5480-1BBA-4736-BEAD-B4B8C8DA3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4683" y="2958728"/>
                <a:ext cx="59415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68" name="Google Shape;58;p2">
                <a:extLst>
                  <a:ext uri="{FF2B5EF4-FFF2-40B4-BE49-F238E27FC236}">
                    <a16:creationId xmlns:a16="http://schemas.microsoft.com/office/drawing/2014/main" id="{490F4632-7520-4F83-BB3A-97311668A8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6115" y="2958728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69" name="Google Shape;59;p2">
                <a:extLst>
                  <a:ext uri="{FF2B5EF4-FFF2-40B4-BE49-F238E27FC236}">
                    <a16:creationId xmlns:a16="http://schemas.microsoft.com/office/drawing/2014/main" id="{11799716-0E79-4134-97CA-CC7BDD136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8995" y="2351549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70" name="Google Shape;60;p2">
                <a:extLst>
                  <a:ext uri="{FF2B5EF4-FFF2-40B4-BE49-F238E27FC236}">
                    <a16:creationId xmlns:a16="http://schemas.microsoft.com/office/drawing/2014/main" id="{7B4B5193-168C-4086-84B0-23771C697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8995" y="2552976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71" name="Google Shape;61;p2">
                <a:extLst>
                  <a:ext uri="{FF2B5EF4-FFF2-40B4-BE49-F238E27FC236}">
                    <a16:creationId xmlns:a16="http://schemas.microsoft.com/office/drawing/2014/main" id="{3CA8183F-0CAD-4021-84F8-712BAA6CAD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8995" y="2755852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72" name="Google Shape;62;p2">
                <a:extLst>
                  <a:ext uri="{FF2B5EF4-FFF2-40B4-BE49-F238E27FC236}">
                    <a16:creationId xmlns:a16="http://schemas.microsoft.com/office/drawing/2014/main" id="{2E86EB09-19E8-4924-A360-F3D4979A0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8995" y="2958728"/>
                <a:ext cx="59414" cy="5941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73" name="Google Shape;63;p2">
                <a:extLst>
                  <a:ext uri="{FF2B5EF4-FFF2-40B4-BE49-F238E27FC236}">
                    <a16:creationId xmlns:a16="http://schemas.microsoft.com/office/drawing/2014/main" id="{F262CF9D-364D-4983-8709-66D49033A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1803" y="3160154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74" name="Google Shape;64;p2">
                <a:extLst>
                  <a:ext uri="{FF2B5EF4-FFF2-40B4-BE49-F238E27FC236}">
                    <a16:creationId xmlns:a16="http://schemas.microsoft.com/office/drawing/2014/main" id="{557AFD34-1521-4B47-8EDC-BBEF6470C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4683" y="3160154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75" name="Google Shape;65;p2">
                <a:extLst>
                  <a:ext uri="{FF2B5EF4-FFF2-40B4-BE49-F238E27FC236}">
                    <a16:creationId xmlns:a16="http://schemas.microsoft.com/office/drawing/2014/main" id="{40344FB8-2CD5-457A-8B7E-192745286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6115" y="3160154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76" name="Google Shape;66;p2">
                <a:extLst>
                  <a:ext uri="{FF2B5EF4-FFF2-40B4-BE49-F238E27FC236}">
                    <a16:creationId xmlns:a16="http://schemas.microsoft.com/office/drawing/2014/main" id="{29EB33BC-D939-4739-9EA0-5846AFC0A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1803" y="3363030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77" name="Google Shape;67;p2">
                <a:extLst>
                  <a:ext uri="{FF2B5EF4-FFF2-40B4-BE49-F238E27FC236}">
                    <a16:creationId xmlns:a16="http://schemas.microsoft.com/office/drawing/2014/main" id="{CB144C4E-7731-47F0-A42D-66576963E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4683" y="3363030"/>
                <a:ext cx="59415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78" name="Google Shape;68;p2">
                <a:extLst>
                  <a:ext uri="{FF2B5EF4-FFF2-40B4-BE49-F238E27FC236}">
                    <a16:creationId xmlns:a16="http://schemas.microsoft.com/office/drawing/2014/main" id="{CE7264B2-CD90-4FA0-860A-A7ECC5AF29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6115" y="3363030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79" name="Google Shape;69;p2">
                <a:extLst>
                  <a:ext uri="{FF2B5EF4-FFF2-40B4-BE49-F238E27FC236}">
                    <a16:creationId xmlns:a16="http://schemas.microsoft.com/office/drawing/2014/main" id="{E3CE27C6-B45E-4DD0-943C-3FD8B056A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8995" y="3160154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80" name="Google Shape;70;p2">
                <a:extLst>
                  <a:ext uri="{FF2B5EF4-FFF2-40B4-BE49-F238E27FC236}">
                    <a16:creationId xmlns:a16="http://schemas.microsoft.com/office/drawing/2014/main" id="{215B17EA-CA33-4481-A66D-E6C3579B4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8995" y="3363030"/>
                <a:ext cx="59414" cy="5941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</p:grpSp>
        <p:grpSp>
          <p:nvGrpSpPr>
            <p:cNvPr id="8" name="Google Shape;71;p2">
              <a:extLst>
                <a:ext uri="{FF2B5EF4-FFF2-40B4-BE49-F238E27FC236}">
                  <a16:creationId xmlns:a16="http://schemas.microsoft.com/office/drawing/2014/main" id="{42D08B7E-8C5F-4666-9E71-5F06F2912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225" y="2008293"/>
              <a:ext cx="301775" cy="1126923"/>
              <a:chOff x="-225" y="1987280"/>
              <a:chExt cx="318900" cy="1190873"/>
            </a:xfrm>
          </p:grpSpPr>
          <p:sp>
            <p:nvSpPr>
              <p:cNvPr id="36" name="Google Shape;72;p2">
                <a:extLst>
                  <a:ext uri="{FF2B5EF4-FFF2-40B4-BE49-F238E27FC236}">
                    <a16:creationId xmlns:a16="http://schemas.microsoft.com/office/drawing/2014/main" id="{65428703-F1A4-4FF4-8689-7519C2A035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5" y="1987174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37" name="Google Shape;73;p2">
                <a:extLst>
                  <a:ext uri="{FF2B5EF4-FFF2-40B4-BE49-F238E27FC236}">
                    <a16:creationId xmlns:a16="http://schemas.microsoft.com/office/drawing/2014/main" id="{035C3B44-953D-478F-8F4D-3866DC8AD6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5" y="2255589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38" name="Google Shape;74;p2">
                <a:extLst>
                  <a:ext uri="{FF2B5EF4-FFF2-40B4-BE49-F238E27FC236}">
                    <a16:creationId xmlns:a16="http://schemas.microsoft.com/office/drawing/2014/main" id="{20210F3D-D9F5-495A-8578-68E92DB9F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5" y="2524003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39" name="Google Shape;75;p2">
                <a:extLst>
                  <a:ext uri="{FF2B5EF4-FFF2-40B4-BE49-F238E27FC236}">
                    <a16:creationId xmlns:a16="http://schemas.microsoft.com/office/drawing/2014/main" id="{58970AB2-8440-4AB8-BA0A-EC9F9756A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5" y="2792418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40" name="Google Shape;76;p2">
                <a:extLst>
                  <a:ext uri="{FF2B5EF4-FFF2-40B4-BE49-F238E27FC236}">
                    <a16:creationId xmlns:a16="http://schemas.microsoft.com/office/drawing/2014/main" id="{3C12BB81-87FB-4AFE-BF2E-D17698B4B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5" y="3060833"/>
                <a:ext cx="318749" cy="1174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</p:grpSp>
        <p:grpSp>
          <p:nvGrpSpPr>
            <p:cNvPr id="9" name="Google Shape;77;p2">
              <a:extLst>
                <a:ext uri="{FF2B5EF4-FFF2-40B4-BE49-F238E27FC236}">
                  <a16:creationId xmlns:a16="http://schemas.microsoft.com/office/drawing/2014/main" id="{2FC0BBEE-4BC3-4BDC-B46B-4D0279DBF7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842175" y="668859"/>
              <a:ext cx="301822" cy="872807"/>
              <a:chOff x="-225" y="2255817"/>
              <a:chExt cx="318950" cy="922336"/>
            </a:xfrm>
          </p:grpSpPr>
          <p:sp>
            <p:nvSpPr>
              <p:cNvPr id="32" name="Google Shape;78;p2">
                <a:extLst>
                  <a:ext uri="{FF2B5EF4-FFF2-40B4-BE49-F238E27FC236}">
                    <a16:creationId xmlns:a16="http://schemas.microsoft.com/office/drawing/2014/main" id="{B2BB7AFB-89C0-4A23-953B-5EDEF74A6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" y="2255269"/>
                <a:ext cx="318749" cy="1174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33" name="Google Shape;79;p2">
                <a:extLst>
                  <a:ext uri="{FF2B5EF4-FFF2-40B4-BE49-F238E27FC236}">
                    <a16:creationId xmlns:a16="http://schemas.microsoft.com/office/drawing/2014/main" id="{EFB28480-B69F-4FA9-A8AF-38838BA44A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" y="2523683"/>
                <a:ext cx="318749" cy="1174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34" name="Google Shape;80;p2">
                <a:extLst>
                  <a:ext uri="{FF2B5EF4-FFF2-40B4-BE49-F238E27FC236}">
                    <a16:creationId xmlns:a16="http://schemas.microsoft.com/office/drawing/2014/main" id="{CB9518D2-24AF-4AD8-B2A4-9BF48CD78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" y="2792097"/>
                <a:ext cx="318749" cy="1174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35" name="Google Shape;81;p2">
                <a:extLst>
                  <a:ext uri="{FF2B5EF4-FFF2-40B4-BE49-F238E27FC236}">
                    <a16:creationId xmlns:a16="http://schemas.microsoft.com/office/drawing/2014/main" id="{768F8DE4-D8B4-47BC-BA27-1169DF9A7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2" y="3060511"/>
                <a:ext cx="318749" cy="11743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</p:grpSp>
        <p:grpSp>
          <p:nvGrpSpPr>
            <p:cNvPr id="10" name="Google Shape;82;p2">
              <a:extLst>
                <a:ext uri="{FF2B5EF4-FFF2-40B4-BE49-F238E27FC236}">
                  <a16:creationId xmlns:a16="http://schemas.microsoft.com/office/drawing/2014/main" id="{003EC809-7BD3-4A68-9CA2-F459F60F8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98375" y="4270684"/>
              <a:ext cx="301822" cy="872807"/>
              <a:chOff x="1611209" y="2255817"/>
              <a:chExt cx="318950" cy="922336"/>
            </a:xfrm>
          </p:grpSpPr>
          <p:sp>
            <p:nvSpPr>
              <p:cNvPr id="28" name="Google Shape;83;p2">
                <a:extLst>
                  <a:ext uri="{FF2B5EF4-FFF2-40B4-BE49-F238E27FC236}">
                    <a16:creationId xmlns:a16="http://schemas.microsoft.com/office/drawing/2014/main" id="{8141A1C3-7046-439D-8D0D-C54A52B32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928" y="2255501"/>
                <a:ext cx="318749" cy="1174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29" name="Google Shape;84;p2">
                <a:extLst>
                  <a:ext uri="{FF2B5EF4-FFF2-40B4-BE49-F238E27FC236}">
                    <a16:creationId xmlns:a16="http://schemas.microsoft.com/office/drawing/2014/main" id="{2DEBBF75-A87C-49CB-B9BE-42BE2D7CD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928" y="2523915"/>
                <a:ext cx="318749" cy="1174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30" name="Google Shape;85;p2">
                <a:extLst>
                  <a:ext uri="{FF2B5EF4-FFF2-40B4-BE49-F238E27FC236}">
                    <a16:creationId xmlns:a16="http://schemas.microsoft.com/office/drawing/2014/main" id="{EB1D974E-81D3-42AC-9699-A60A2CA79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928" y="2792330"/>
                <a:ext cx="318749" cy="1174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31" name="Google Shape;86;p2">
                <a:extLst>
                  <a:ext uri="{FF2B5EF4-FFF2-40B4-BE49-F238E27FC236}">
                    <a16:creationId xmlns:a16="http://schemas.microsoft.com/office/drawing/2014/main" id="{D9F30906-F0A5-4DB3-B133-8562148F6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928" y="3060744"/>
                <a:ext cx="318749" cy="117431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</p:grpSp>
        <p:grpSp>
          <p:nvGrpSpPr>
            <p:cNvPr id="11" name="Google Shape;87;p2">
              <a:extLst>
                <a:ext uri="{FF2B5EF4-FFF2-40B4-BE49-F238E27FC236}">
                  <a16:creationId xmlns:a16="http://schemas.microsoft.com/office/drawing/2014/main" id="{EFF5A659-A681-464F-85FD-BAAD095A71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5795" y="0"/>
              <a:ext cx="666403" cy="666424"/>
              <a:chOff x="7996345" y="980275"/>
              <a:chExt cx="666403" cy="666424"/>
            </a:xfrm>
          </p:grpSpPr>
          <p:sp>
            <p:nvSpPr>
              <p:cNvPr id="12" name="Google Shape;88;p2">
                <a:extLst>
                  <a:ext uri="{FF2B5EF4-FFF2-40B4-BE49-F238E27FC236}">
                    <a16:creationId xmlns:a16="http://schemas.microsoft.com/office/drawing/2014/main" id="{2FC35B85-B70D-4DAA-A5E6-8E9BEC759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6142" y="980275"/>
                <a:ext cx="58739" cy="58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13" name="Google Shape;89;p2">
                <a:extLst>
                  <a:ext uri="{FF2B5EF4-FFF2-40B4-BE49-F238E27FC236}">
                    <a16:creationId xmlns:a16="http://schemas.microsoft.com/office/drawing/2014/main" id="{DF32CEB1-6236-40F0-BB03-5AB78EAA8F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9347" y="980275"/>
                <a:ext cx="58739" cy="58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14" name="Google Shape;90;p2">
                <a:extLst>
                  <a:ext uri="{FF2B5EF4-FFF2-40B4-BE49-F238E27FC236}">
                    <a16:creationId xmlns:a16="http://schemas.microsoft.com/office/drawing/2014/main" id="{95119E97-CFC1-4F5C-9F56-A5D384160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965" y="980275"/>
                <a:ext cx="58738" cy="58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15" name="Google Shape;91;p2">
                <a:extLst>
                  <a:ext uri="{FF2B5EF4-FFF2-40B4-BE49-F238E27FC236}">
                    <a16:creationId xmlns:a16="http://schemas.microsoft.com/office/drawing/2014/main" id="{BA29B412-F5C8-4A22-9157-D153B3C29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6142" y="1183476"/>
                <a:ext cx="58739" cy="58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16" name="Google Shape;92;p2">
                <a:extLst>
                  <a:ext uri="{FF2B5EF4-FFF2-40B4-BE49-F238E27FC236}">
                    <a16:creationId xmlns:a16="http://schemas.microsoft.com/office/drawing/2014/main" id="{43304109-1253-4060-A6C8-A40CD925E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9347" y="1183476"/>
                <a:ext cx="58739" cy="58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17" name="Google Shape;93;p2">
                <a:extLst>
                  <a:ext uri="{FF2B5EF4-FFF2-40B4-BE49-F238E27FC236}">
                    <a16:creationId xmlns:a16="http://schemas.microsoft.com/office/drawing/2014/main" id="{71467ECE-9B3D-46F8-BF0B-CD2ADF074C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965" y="1183476"/>
                <a:ext cx="58738" cy="58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18" name="Google Shape;94;p2">
                <a:extLst>
                  <a:ext uri="{FF2B5EF4-FFF2-40B4-BE49-F238E27FC236}">
                    <a16:creationId xmlns:a16="http://schemas.microsoft.com/office/drawing/2014/main" id="{80215501-6EDC-4EB2-AC86-1D8E4CF59E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6142" y="1385089"/>
                <a:ext cx="58739" cy="58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19" name="Google Shape;95;p2">
                <a:extLst>
                  <a:ext uri="{FF2B5EF4-FFF2-40B4-BE49-F238E27FC236}">
                    <a16:creationId xmlns:a16="http://schemas.microsoft.com/office/drawing/2014/main" id="{85667A36-8988-46A2-B1B9-50B6B498B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9347" y="1385089"/>
                <a:ext cx="58739" cy="58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20" name="Google Shape;96;p2">
                <a:extLst>
                  <a:ext uri="{FF2B5EF4-FFF2-40B4-BE49-F238E27FC236}">
                    <a16:creationId xmlns:a16="http://schemas.microsoft.com/office/drawing/2014/main" id="{7EAEF8FF-DE42-4A8F-9E7B-B16E84A10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965" y="1385089"/>
                <a:ext cx="58738" cy="58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21" name="Google Shape;97;p2">
                <a:extLst>
                  <a:ext uri="{FF2B5EF4-FFF2-40B4-BE49-F238E27FC236}">
                    <a16:creationId xmlns:a16="http://schemas.microsoft.com/office/drawing/2014/main" id="{3BF3FEDB-39EA-4961-822A-556CDB76F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96142" y="1588290"/>
                <a:ext cx="58739" cy="58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22" name="Google Shape;98;p2">
                <a:extLst>
                  <a:ext uri="{FF2B5EF4-FFF2-40B4-BE49-F238E27FC236}">
                    <a16:creationId xmlns:a16="http://schemas.microsoft.com/office/drawing/2014/main" id="{6C100F38-028A-40C5-83E6-F70B7CA78A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9347" y="1588290"/>
                <a:ext cx="58739" cy="58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23" name="Google Shape;99;p2">
                <a:extLst>
                  <a:ext uri="{FF2B5EF4-FFF2-40B4-BE49-F238E27FC236}">
                    <a16:creationId xmlns:a16="http://schemas.microsoft.com/office/drawing/2014/main" id="{F8B6109D-8919-42E8-A58F-09D24600E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0965" y="1588290"/>
                <a:ext cx="58738" cy="58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24" name="Google Shape;100;p2">
                <a:extLst>
                  <a:ext uri="{FF2B5EF4-FFF2-40B4-BE49-F238E27FC236}">
                    <a16:creationId xmlns:a16="http://schemas.microsoft.com/office/drawing/2014/main" id="{85EBBF45-19FD-42E2-AC55-8CB883ECC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4170" y="980275"/>
                <a:ext cx="58738" cy="58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25" name="Google Shape;101;p2">
                <a:extLst>
                  <a:ext uri="{FF2B5EF4-FFF2-40B4-BE49-F238E27FC236}">
                    <a16:creationId xmlns:a16="http://schemas.microsoft.com/office/drawing/2014/main" id="{EC1ED63E-24BC-41D8-830A-44F90AB42F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4170" y="1183476"/>
                <a:ext cx="58738" cy="587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26" name="Google Shape;102;p2">
                <a:extLst>
                  <a:ext uri="{FF2B5EF4-FFF2-40B4-BE49-F238E27FC236}">
                    <a16:creationId xmlns:a16="http://schemas.microsoft.com/office/drawing/2014/main" id="{C8B78727-D609-4260-A1E4-DDD21AC76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4170" y="1385089"/>
                <a:ext cx="58738" cy="58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  <p:sp>
            <p:nvSpPr>
              <p:cNvPr id="27" name="Google Shape;103;p2">
                <a:extLst>
                  <a:ext uri="{FF2B5EF4-FFF2-40B4-BE49-F238E27FC236}">
                    <a16:creationId xmlns:a16="http://schemas.microsoft.com/office/drawing/2014/main" id="{02B81E1A-ACDD-40CB-8E7F-CE5767557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4170" y="1588290"/>
                <a:ext cx="58738" cy="58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91425" tIns="91425" rIns="91425" bIns="91425" anchor="ctr"/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/>
              </a:p>
            </p:txBody>
          </p:sp>
        </p:grpSp>
      </p:grpSp>
      <p:sp>
        <p:nvSpPr>
          <p:cNvPr id="104" name="Google Shape;104;p2"/>
          <p:cNvSpPr txBox="1">
            <a:spLocks noGrp="1"/>
          </p:cNvSpPr>
          <p:nvPr>
            <p:ph type="ctrTitle"/>
          </p:nvPr>
        </p:nvSpPr>
        <p:spPr>
          <a:xfrm>
            <a:off x="914400" y="2055567"/>
            <a:ext cx="7653600" cy="2746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pic>
        <p:nvPicPr>
          <p:cNvPr id="97" name="Picture 96" descr="Logo, company name&#10;&#10;Description automatically generated">
            <a:extLst>
              <a:ext uri="{FF2B5EF4-FFF2-40B4-BE49-F238E27FC236}">
                <a16:creationId xmlns:a16="http://schemas.microsoft.com/office/drawing/2014/main" id="{4C34EB40-FF8D-44D4-B3EF-80393F6A57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485" y="26469"/>
            <a:ext cx="1905266" cy="19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FFD2-7DB5-4AC1-B751-EA6DC097A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7AC8-3CF3-46E5-8418-0A8BAB4CE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8836FD-CA58-4344-A7DE-A3455F83B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93222E-DB22-4114-B87F-DC675BAA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FCC05-AAE7-4F95-929E-F35E65E4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72B00-E2C5-463D-8FE3-FA3CA832B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1B91-4D57-4D41-970A-EA03E0AD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2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2621-9BAE-49A4-96C3-E967148D3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CC75F-EDFE-4A31-85D5-E212E3D38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49E239-16EE-4B98-B643-2D27E10F2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BF008-F779-4E83-994B-A47C840FD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6AE8F8-10A8-4232-83CF-F48C55A88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D3CFD2-A419-42D5-87C5-2438B587C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2AF404-064A-44B7-9D8F-265BDC215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987146-CCD1-4D68-96BB-7D2DAE971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1B91-4D57-4D41-970A-EA03E0AD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21E37-7C8C-487C-9489-3C0A52DC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205CF1-A19C-4A4A-81B4-8135360B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053820-E901-45AC-AF1C-1A47C195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64C48-93B1-4033-9046-C837FACC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1B91-4D57-4D41-970A-EA03E0AD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77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52984B-408A-4F9F-ACFA-BBAD3063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8FA1DE-70FB-49EF-A5B2-931CF10D4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08A92A-74A8-4FC7-A2C6-30EE4296F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1B91-4D57-4D41-970A-EA03E0AD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1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C66ED-0FC7-4C0D-A233-9B44BD96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AB954-4456-4E78-B6B2-FC82DFE9A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70601E-98B1-4B77-9EA9-CD194AD46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4C70B-EFE6-4E9D-BD68-9899710AD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C1E05-D58F-4C96-A2D3-36C35375F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89EF4-C666-4D4D-A8ED-D8D09D845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1B91-4D57-4D41-970A-EA03E0AD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1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26F08-78AE-475D-A011-FECF46E9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DD81A-C20F-40E5-9F59-6A0582E64B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FBCC33-6F82-4060-9305-2444495E5B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39BA7-BA92-4623-A423-62368ACD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38E31-085A-4C34-A00C-99D75ADE5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2EF5B-DA20-4ABC-ACA5-033E83C1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1B91-4D57-4D41-970A-EA03E0AD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67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6DBB-C9F3-439C-AD88-9F08117CE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31858-B52C-432D-A541-472F8D826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50896-76F1-4E3E-AC55-E5A4A0CED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E7C1E-A4E5-498D-9B58-793C0D6E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ADA7C-DF0E-43D4-9EA0-A138F5E9B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1B91-4D57-4D41-970A-EA03E0AD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12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94A3A6-C3BF-4852-B961-AC5A572FD6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5CC207-3BE7-4A38-A0B6-7D2715BE4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86676-D204-4AB3-80A5-C907D2024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8FE9E-07D1-4C63-B794-80A8E3E6E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164D8-F255-4028-94C0-C23A873C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1B91-4D57-4D41-970A-EA03E0AD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2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8;p5">
            <a:extLst>
              <a:ext uri="{FF2B5EF4-FFF2-40B4-BE49-F238E27FC236}">
                <a16:creationId xmlns:a16="http://schemas.microsoft.com/office/drawing/2014/main" id="{C5E77705-A70C-4798-9AFD-8A2334DBB1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8984" y="5985933"/>
            <a:ext cx="872067" cy="87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5" name="Google Shape;259;p5">
            <a:extLst>
              <a:ext uri="{FF2B5EF4-FFF2-40B4-BE49-F238E27FC236}">
                <a16:creationId xmlns:a16="http://schemas.microsoft.com/office/drawing/2014/main" id="{173CC8A2-C0CF-4493-8B3A-309704D9B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720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6" name="Google Shape;394;p9">
            <a:extLst>
              <a:ext uri="{FF2B5EF4-FFF2-40B4-BE49-F238E27FC236}">
                <a16:creationId xmlns:a16="http://schemas.microsoft.com/office/drawing/2014/main" id="{617F66B9-47F0-414F-9E95-6769662F10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685" y="260351"/>
            <a:ext cx="10909300" cy="87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grpSp>
        <p:nvGrpSpPr>
          <p:cNvPr id="7" name="Google Shape;395;p9">
            <a:extLst>
              <a:ext uri="{FF2B5EF4-FFF2-40B4-BE49-F238E27FC236}">
                <a16:creationId xmlns:a16="http://schemas.microsoft.com/office/drawing/2014/main" id="{CEBE48AC-46DF-4591-83C1-007C699370B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260351"/>
            <a:ext cx="207433" cy="872067"/>
            <a:chOff x="5385375" y="498300"/>
            <a:chExt cx="802200" cy="556500"/>
          </a:xfrm>
        </p:grpSpPr>
        <p:sp>
          <p:nvSpPr>
            <p:cNvPr id="8" name="Google Shape;396;p9">
              <a:extLst>
                <a:ext uri="{FF2B5EF4-FFF2-40B4-BE49-F238E27FC236}">
                  <a16:creationId xmlns:a16="http://schemas.microsoft.com/office/drawing/2014/main" id="{668F3167-73A6-473B-B982-390A00D0E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498300"/>
              <a:ext cx="802200" cy="99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9" name="Google Shape;397;p9">
              <a:extLst>
                <a:ext uri="{FF2B5EF4-FFF2-40B4-BE49-F238E27FC236}">
                  <a16:creationId xmlns:a16="http://schemas.microsoft.com/office/drawing/2014/main" id="{1CC4D0AE-8826-4E5C-AD94-6A80E9A80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726573"/>
              <a:ext cx="802200" cy="99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0" name="Google Shape;398;p9">
              <a:extLst>
                <a:ext uri="{FF2B5EF4-FFF2-40B4-BE49-F238E27FC236}">
                  <a16:creationId xmlns:a16="http://schemas.microsoft.com/office/drawing/2014/main" id="{AD6CA375-A6AD-480F-B797-E9A80E23E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954846"/>
              <a:ext cx="802200" cy="99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</p:grpSp>
      <p:grpSp>
        <p:nvGrpSpPr>
          <p:cNvPr id="11" name="Google Shape;416;p9">
            <a:extLst>
              <a:ext uri="{FF2B5EF4-FFF2-40B4-BE49-F238E27FC236}">
                <a16:creationId xmlns:a16="http://schemas.microsoft.com/office/drawing/2014/main" id="{34DE43E0-9E82-4622-A5E4-22AEDF64C9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77133" y="270934"/>
            <a:ext cx="414867" cy="869951"/>
            <a:chOff x="5385375" y="498300"/>
            <a:chExt cx="802200" cy="556500"/>
          </a:xfrm>
        </p:grpSpPr>
        <p:sp>
          <p:nvSpPr>
            <p:cNvPr id="12" name="Google Shape;417;p9">
              <a:extLst>
                <a:ext uri="{FF2B5EF4-FFF2-40B4-BE49-F238E27FC236}">
                  <a16:creationId xmlns:a16="http://schemas.microsoft.com/office/drawing/2014/main" id="{287F9A84-1EE7-4DFB-8756-0623B3C32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498300"/>
              <a:ext cx="802200" cy="98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3" name="Google Shape;418;p9">
              <a:extLst>
                <a:ext uri="{FF2B5EF4-FFF2-40B4-BE49-F238E27FC236}">
                  <a16:creationId xmlns:a16="http://schemas.microsoft.com/office/drawing/2014/main" id="{736C7F1B-BE85-4F78-B04C-ACEDF8513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727129"/>
              <a:ext cx="802200" cy="98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4" name="Google Shape;419;p9">
              <a:extLst>
                <a:ext uri="{FF2B5EF4-FFF2-40B4-BE49-F238E27FC236}">
                  <a16:creationId xmlns:a16="http://schemas.microsoft.com/office/drawing/2014/main" id="{7E8459FA-5DD4-4F4B-B0EB-AE7BA9E964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955957"/>
              <a:ext cx="802200" cy="98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</p:grpSp>
      <p:sp>
        <p:nvSpPr>
          <p:cNvPr id="287" name="Google Shape;287;p5"/>
          <p:cNvSpPr txBox="1">
            <a:spLocks noGrp="1"/>
          </p:cNvSpPr>
          <p:nvPr>
            <p:ph type="body" idx="1"/>
          </p:nvPr>
        </p:nvSpPr>
        <p:spPr>
          <a:xfrm>
            <a:off x="1599700" y="2132933"/>
            <a:ext cx="8867600" cy="3848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507974" rtl="0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40" lvl="1" indent="-507974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09" lvl="2" indent="-507974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278" lvl="3" indent="-507974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848" lvl="4" indent="-507974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418" lvl="5" indent="-507974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6987" lvl="6" indent="-507974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4876557" lvl="7" indent="-507974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5486126" lvl="8" indent="-507974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 dirty="0"/>
          </a:p>
        </p:txBody>
      </p:sp>
      <p:sp>
        <p:nvSpPr>
          <p:cNvPr id="43" name="Google Shape;420;p9"/>
          <p:cNvSpPr txBox="1">
            <a:spLocks noGrp="1"/>
          </p:cNvSpPr>
          <p:nvPr>
            <p:ph type="title"/>
          </p:nvPr>
        </p:nvSpPr>
        <p:spPr>
          <a:xfrm>
            <a:off x="881467" y="261351"/>
            <a:ext cx="10457600" cy="87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288;p5">
            <a:extLst>
              <a:ext uri="{FF2B5EF4-FFF2-40B4-BE49-F238E27FC236}">
                <a16:creationId xmlns:a16="http://schemas.microsoft.com/office/drawing/2014/main" id="{731AD54A-7A59-4BEE-A593-673F730B10F1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defRPr/>
            </a:pPr>
            <a:fld id="{56666C8F-CF40-4BF7-87C9-43F88B0A93C0}" type="slidenum">
              <a:rPr lang="en"/>
              <a:pPr>
                <a:defRPr/>
              </a:pPr>
              <a:t>‹#›</a:t>
            </a:fld>
            <a:endParaRPr lang="en" dirty="0"/>
          </a:p>
        </p:txBody>
      </p:sp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8C56B69B-0642-4803-BE4E-82C6BB348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29" y="270934"/>
            <a:ext cx="843614" cy="86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05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 userDrawn="1">
  <p:cSld name="Title + 3 columns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57;p8">
            <a:extLst>
              <a:ext uri="{FF2B5EF4-FFF2-40B4-BE49-F238E27FC236}">
                <a16:creationId xmlns:a16="http://schemas.microsoft.com/office/drawing/2014/main" id="{2DF43708-1F41-4B53-AD1A-424C23E460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38984" y="5985933"/>
            <a:ext cx="872067" cy="87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7" name="Google Shape;358;p8">
            <a:extLst>
              <a:ext uri="{FF2B5EF4-FFF2-40B4-BE49-F238E27FC236}">
                <a16:creationId xmlns:a16="http://schemas.microsoft.com/office/drawing/2014/main" id="{FF2280A0-4719-4672-965D-88F5E7D79C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8720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8" name="Google Shape;394;p9">
            <a:extLst>
              <a:ext uri="{FF2B5EF4-FFF2-40B4-BE49-F238E27FC236}">
                <a16:creationId xmlns:a16="http://schemas.microsoft.com/office/drawing/2014/main" id="{0901FC44-F4E2-4278-8293-72C450BAC8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685" y="260351"/>
            <a:ext cx="10909300" cy="87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grpSp>
        <p:nvGrpSpPr>
          <p:cNvPr id="9" name="Google Shape;395;p9">
            <a:extLst>
              <a:ext uri="{FF2B5EF4-FFF2-40B4-BE49-F238E27FC236}">
                <a16:creationId xmlns:a16="http://schemas.microsoft.com/office/drawing/2014/main" id="{23A191E6-EC8C-4A8D-8619-CCA56BBEE93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260351"/>
            <a:ext cx="207433" cy="872067"/>
            <a:chOff x="5385375" y="498300"/>
            <a:chExt cx="802200" cy="556500"/>
          </a:xfrm>
        </p:grpSpPr>
        <p:sp>
          <p:nvSpPr>
            <p:cNvPr id="10" name="Google Shape;396;p9">
              <a:extLst>
                <a:ext uri="{FF2B5EF4-FFF2-40B4-BE49-F238E27FC236}">
                  <a16:creationId xmlns:a16="http://schemas.microsoft.com/office/drawing/2014/main" id="{44F9880B-5CD7-4701-B4B8-2619CBAEBC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498300"/>
              <a:ext cx="802200" cy="99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1" name="Google Shape;397;p9">
              <a:extLst>
                <a:ext uri="{FF2B5EF4-FFF2-40B4-BE49-F238E27FC236}">
                  <a16:creationId xmlns:a16="http://schemas.microsoft.com/office/drawing/2014/main" id="{D7F3CF26-1888-4E2A-9ACC-6C399D2E7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726573"/>
              <a:ext cx="802200" cy="99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2" name="Google Shape;398;p9">
              <a:extLst>
                <a:ext uri="{FF2B5EF4-FFF2-40B4-BE49-F238E27FC236}">
                  <a16:creationId xmlns:a16="http://schemas.microsoft.com/office/drawing/2014/main" id="{5B940FFA-8DDE-4CA3-A60D-ADED72C65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954846"/>
              <a:ext cx="802200" cy="99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</p:grpSp>
      <p:grpSp>
        <p:nvGrpSpPr>
          <p:cNvPr id="13" name="Google Shape;416;p9">
            <a:extLst>
              <a:ext uri="{FF2B5EF4-FFF2-40B4-BE49-F238E27FC236}">
                <a16:creationId xmlns:a16="http://schemas.microsoft.com/office/drawing/2014/main" id="{65119319-8549-4053-AAA3-DC1F6101AE5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777133" y="270934"/>
            <a:ext cx="414867" cy="869951"/>
            <a:chOff x="5385375" y="498300"/>
            <a:chExt cx="802200" cy="556500"/>
          </a:xfrm>
        </p:grpSpPr>
        <p:sp>
          <p:nvSpPr>
            <p:cNvPr id="14" name="Google Shape;417;p9">
              <a:extLst>
                <a:ext uri="{FF2B5EF4-FFF2-40B4-BE49-F238E27FC236}">
                  <a16:creationId xmlns:a16="http://schemas.microsoft.com/office/drawing/2014/main" id="{9B4A3D56-3D42-47BB-9098-1F49FBC7F2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498300"/>
              <a:ext cx="802200" cy="98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5" name="Google Shape;418;p9">
              <a:extLst>
                <a:ext uri="{FF2B5EF4-FFF2-40B4-BE49-F238E27FC236}">
                  <a16:creationId xmlns:a16="http://schemas.microsoft.com/office/drawing/2014/main" id="{DF62F4EA-2FAE-43DF-B103-0E550AF7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727129"/>
              <a:ext cx="802200" cy="98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6" name="Google Shape;419;p9">
              <a:extLst>
                <a:ext uri="{FF2B5EF4-FFF2-40B4-BE49-F238E27FC236}">
                  <a16:creationId xmlns:a16="http://schemas.microsoft.com/office/drawing/2014/main" id="{2B57FBA7-1454-4F94-86EB-40448F2524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955957"/>
              <a:ext cx="802200" cy="98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</p:grpSp>
      <p:sp>
        <p:nvSpPr>
          <p:cNvPr id="386" name="Google Shape;386;p8"/>
          <p:cNvSpPr txBox="1">
            <a:spLocks noGrp="1"/>
          </p:cNvSpPr>
          <p:nvPr>
            <p:ph type="body" idx="1"/>
          </p:nvPr>
        </p:nvSpPr>
        <p:spPr>
          <a:xfrm>
            <a:off x="1554500" y="2132933"/>
            <a:ext cx="3009600" cy="385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57178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40" lvl="1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09" lvl="2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278" lvl="3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848" lvl="4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418" lvl="5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6987" lvl="6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7pPr>
            <a:lvl8pPr marL="4876557" lvl="7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8pPr>
            <a:lvl9pPr marL="5486126" lvl="8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9pPr>
          </a:lstStyle>
          <a:p>
            <a:endParaRPr/>
          </a:p>
        </p:txBody>
      </p:sp>
      <p:sp>
        <p:nvSpPr>
          <p:cNvPr id="387" name="Google Shape;387;p8"/>
          <p:cNvSpPr txBox="1">
            <a:spLocks noGrp="1"/>
          </p:cNvSpPr>
          <p:nvPr>
            <p:ph type="body" idx="2"/>
          </p:nvPr>
        </p:nvSpPr>
        <p:spPr>
          <a:xfrm>
            <a:off x="4941917" y="2132933"/>
            <a:ext cx="3009600" cy="385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57178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40" lvl="1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09" lvl="2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278" lvl="3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848" lvl="4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418" lvl="5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6987" lvl="6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7pPr>
            <a:lvl8pPr marL="4876557" lvl="7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8pPr>
            <a:lvl9pPr marL="5486126" lvl="8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9pPr>
          </a:lstStyle>
          <a:p>
            <a:endParaRPr/>
          </a:p>
        </p:txBody>
      </p:sp>
      <p:sp>
        <p:nvSpPr>
          <p:cNvPr id="388" name="Google Shape;388;p8"/>
          <p:cNvSpPr txBox="1">
            <a:spLocks noGrp="1"/>
          </p:cNvSpPr>
          <p:nvPr>
            <p:ph type="body" idx="3"/>
          </p:nvPr>
        </p:nvSpPr>
        <p:spPr>
          <a:xfrm>
            <a:off x="8329335" y="2132933"/>
            <a:ext cx="3009600" cy="385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70" lvl="0" indent="-457178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40" lvl="1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09" lvl="2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278" lvl="3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848" lvl="4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5pPr>
            <a:lvl6pPr marL="3657418" lvl="5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6pPr>
            <a:lvl7pPr marL="4266987" lvl="6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7pPr>
            <a:lvl8pPr marL="4876557" lvl="7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8pPr>
            <a:lvl9pPr marL="5486126" lvl="8" indent="-457178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9pPr>
          </a:lstStyle>
          <a:p>
            <a:endParaRPr/>
          </a:p>
        </p:txBody>
      </p:sp>
      <p:sp>
        <p:nvSpPr>
          <p:cNvPr id="45" name="Google Shape;420;p9"/>
          <p:cNvSpPr txBox="1">
            <a:spLocks noGrp="1"/>
          </p:cNvSpPr>
          <p:nvPr>
            <p:ph type="title"/>
          </p:nvPr>
        </p:nvSpPr>
        <p:spPr>
          <a:xfrm>
            <a:off x="881467" y="261351"/>
            <a:ext cx="10457600" cy="87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389;p8">
            <a:extLst>
              <a:ext uri="{FF2B5EF4-FFF2-40B4-BE49-F238E27FC236}">
                <a16:creationId xmlns:a16="http://schemas.microsoft.com/office/drawing/2014/main" id="{4719717B-EE6F-42E4-874B-62F760247EB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defRPr/>
            </a:pPr>
            <a:fld id="{F7C4347E-5EA5-4391-9B09-C5707A8F7623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5636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1" type="blank">
  <p:cSld name="Blank variant 1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55;p11">
            <a:extLst>
              <a:ext uri="{FF2B5EF4-FFF2-40B4-BE49-F238E27FC236}">
                <a16:creationId xmlns:a16="http://schemas.microsoft.com/office/drawing/2014/main" id="{FC30A023-5E83-465E-BCE0-5F594706D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38984" y="5985933"/>
            <a:ext cx="872067" cy="8720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3" name="Google Shape;456;p11">
            <a:extLst>
              <a:ext uri="{FF2B5EF4-FFF2-40B4-BE49-F238E27FC236}">
                <a16:creationId xmlns:a16="http://schemas.microsoft.com/office/drawing/2014/main" id="{354FE9AF-2B08-4257-AC44-430B3DEFB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7206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grpSp>
        <p:nvGrpSpPr>
          <p:cNvPr id="4" name="Google Shape;457;p11">
            <a:extLst>
              <a:ext uri="{FF2B5EF4-FFF2-40B4-BE49-F238E27FC236}">
                <a16:creationId xmlns:a16="http://schemas.microsoft.com/office/drawing/2014/main" id="{F220AA8C-CF79-4772-A52A-0F70ADB1DB37}"/>
              </a:ext>
            </a:extLst>
          </p:cNvPr>
          <p:cNvGrpSpPr>
            <a:grpSpLocks/>
          </p:cNvGrpSpPr>
          <p:nvPr/>
        </p:nvGrpSpPr>
        <p:grpSpPr bwMode="auto">
          <a:xfrm>
            <a:off x="1" y="884767"/>
            <a:ext cx="207433" cy="872067"/>
            <a:chOff x="5385375" y="498300"/>
            <a:chExt cx="802200" cy="556500"/>
          </a:xfrm>
        </p:grpSpPr>
        <p:sp>
          <p:nvSpPr>
            <p:cNvPr id="5" name="Google Shape;458;p11">
              <a:extLst>
                <a:ext uri="{FF2B5EF4-FFF2-40B4-BE49-F238E27FC236}">
                  <a16:creationId xmlns:a16="http://schemas.microsoft.com/office/drawing/2014/main" id="{DFADFD8B-5B10-458C-B0D6-7A4EEE0E64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498300"/>
              <a:ext cx="802200" cy="99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6" name="Google Shape;459;p11">
              <a:extLst>
                <a:ext uri="{FF2B5EF4-FFF2-40B4-BE49-F238E27FC236}">
                  <a16:creationId xmlns:a16="http://schemas.microsoft.com/office/drawing/2014/main" id="{99FD1EFD-A7BF-4107-B532-E1F661968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726573"/>
              <a:ext cx="802200" cy="99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7" name="Google Shape;460;p11">
              <a:extLst>
                <a:ext uri="{FF2B5EF4-FFF2-40B4-BE49-F238E27FC236}">
                  <a16:creationId xmlns:a16="http://schemas.microsoft.com/office/drawing/2014/main" id="{92B87B17-28DA-4078-A57F-C8F71E095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954846"/>
              <a:ext cx="802200" cy="999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</p:grpSp>
      <p:grpSp>
        <p:nvGrpSpPr>
          <p:cNvPr id="8" name="Google Shape;478;p11">
            <a:extLst>
              <a:ext uri="{FF2B5EF4-FFF2-40B4-BE49-F238E27FC236}">
                <a16:creationId xmlns:a16="http://schemas.microsoft.com/office/drawing/2014/main" id="{662A2EDC-439D-4F73-8745-37D72CF28E89}"/>
              </a:ext>
            </a:extLst>
          </p:cNvPr>
          <p:cNvGrpSpPr>
            <a:grpSpLocks/>
          </p:cNvGrpSpPr>
          <p:nvPr/>
        </p:nvGrpSpPr>
        <p:grpSpPr bwMode="auto">
          <a:xfrm>
            <a:off x="11777133" y="895351"/>
            <a:ext cx="414867" cy="869949"/>
            <a:chOff x="5385375" y="498300"/>
            <a:chExt cx="802200" cy="556500"/>
          </a:xfrm>
        </p:grpSpPr>
        <p:sp>
          <p:nvSpPr>
            <p:cNvPr id="9" name="Google Shape;479;p11">
              <a:extLst>
                <a:ext uri="{FF2B5EF4-FFF2-40B4-BE49-F238E27FC236}">
                  <a16:creationId xmlns:a16="http://schemas.microsoft.com/office/drawing/2014/main" id="{1D2330A6-0069-4BC4-AB19-7A9F47F70C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498300"/>
              <a:ext cx="802200" cy="98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0" name="Google Shape;480;p11">
              <a:extLst>
                <a:ext uri="{FF2B5EF4-FFF2-40B4-BE49-F238E27FC236}">
                  <a16:creationId xmlns:a16="http://schemas.microsoft.com/office/drawing/2014/main" id="{D739A440-9FF7-400A-9E64-8B3E44218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727128"/>
              <a:ext cx="802200" cy="988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1" name="Google Shape;481;p11">
              <a:extLst>
                <a:ext uri="{FF2B5EF4-FFF2-40B4-BE49-F238E27FC236}">
                  <a16:creationId xmlns:a16="http://schemas.microsoft.com/office/drawing/2014/main" id="{F1B575D9-B347-4660-BFAD-129694F0A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955957"/>
              <a:ext cx="802200" cy="98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</p:grpSp>
      <p:sp>
        <p:nvSpPr>
          <p:cNvPr id="12" name="Google Shape;482;p11">
            <a:extLst>
              <a:ext uri="{FF2B5EF4-FFF2-40B4-BE49-F238E27FC236}">
                <a16:creationId xmlns:a16="http://schemas.microsoft.com/office/drawing/2014/main" id="{478FC2B7-248C-45CD-8729-A9BA7AD7EA3A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defRPr/>
            </a:pPr>
            <a:fld id="{0EC8F0B8-C3B2-4FF4-9422-04A5423EA352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7879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variant 2">
  <p:cSld name="Blank variant 2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4;p12">
            <a:extLst>
              <a:ext uri="{FF2B5EF4-FFF2-40B4-BE49-F238E27FC236}">
                <a16:creationId xmlns:a16="http://schemas.microsoft.com/office/drawing/2014/main" id="{8EB5F664-9844-45A1-A2E3-FE27F0EBD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9933" y="5985933"/>
            <a:ext cx="872067" cy="872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sp>
        <p:nvSpPr>
          <p:cNvPr id="3" name="Google Shape;485;p12">
            <a:extLst>
              <a:ext uri="{FF2B5EF4-FFF2-40B4-BE49-F238E27FC236}">
                <a16:creationId xmlns:a16="http://schemas.microsoft.com/office/drawing/2014/main" id="{73A1D83D-5DF3-493C-AD70-942017EFE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72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2400"/>
          </a:p>
        </p:txBody>
      </p:sp>
      <p:grpSp>
        <p:nvGrpSpPr>
          <p:cNvPr id="4" name="Google Shape;486;p12">
            <a:extLst>
              <a:ext uri="{FF2B5EF4-FFF2-40B4-BE49-F238E27FC236}">
                <a16:creationId xmlns:a16="http://schemas.microsoft.com/office/drawing/2014/main" id="{C42ACE91-969E-4D26-8A69-D7E7F03F78F5}"/>
              </a:ext>
            </a:extLst>
          </p:cNvPr>
          <p:cNvGrpSpPr>
            <a:grpSpLocks/>
          </p:cNvGrpSpPr>
          <p:nvPr/>
        </p:nvGrpSpPr>
        <p:grpSpPr bwMode="auto">
          <a:xfrm>
            <a:off x="1" y="884767"/>
            <a:ext cx="207433" cy="872067"/>
            <a:chOff x="5385375" y="498300"/>
            <a:chExt cx="802200" cy="556500"/>
          </a:xfrm>
        </p:grpSpPr>
        <p:sp>
          <p:nvSpPr>
            <p:cNvPr id="5" name="Google Shape;487;p12">
              <a:extLst>
                <a:ext uri="{FF2B5EF4-FFF2-40B4-BE49-F238E27FC236}">
                  <a16:creationId xmlns:a16="http://schemas.microsoft.com/office/drawing/2014/main" id="{287EB3DA-D275-4D05-9194-B6C4F48D4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498300"/>
              <a:ext cx="802200" cy="999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6" name="Google Shape;488;p12">
              <a:extLst>
                <a:ext uri="{FF2B5EF4-FFF2-40B4-BE49-F238E27FC236}">
                  <a16:creationId xmlns:a16="http://schemas.microsoft.com/office/drawing/2014/main" id="{86D79FD3-7728-459B-94D7-306BAAF29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726573"/>
              <a:ext cx="802200" cy="999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7" name="Google Shape;489;p12">
              <a:extLst>
                <a:ext uri="{FF2B5EF4-FFF2-40B4-BE49-F238E27FC236}">
                  <a16:creationId xmlns:a16="http://schemas.microsoft.com/office/drawing/2014/main" id="{E0644E24-A25B-4B51-8CFC-9CDBB09CA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954846"/>
              <a:ext cx="802200" cy="9995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</p:grpSp>
      <p:grpSp>
        <p:nvGrpSpPr>
          <p:cNvPr id="8" name="Google Shape;490;p12">
            <a:extLst>
              <a:ext uri="{FF2B5EF4-FFF2-40B4-BE49-F238E27FC236}">
                <a16:creationId xmlns:a16="http://schemas.microsoft.com/office/drawing/2014/main" id="{1BB69466-7148-4791-810A-FBEBCDFE28DC}"/>
              </a:ext>
            </a:extLst>
          </p:cNvPr>
          <p:cNvGrpSpPr>
            <a:grpSpLocks/>
          </p:cNvGrpSpPr>
          <p:nvPr/>
        </p:nvGrpSpPr>
        <p:grpSpPr bwMode="auto">
          <a:xfrm>
            <a:off x="429684" y="876300"/>
            <a:ext cx="889000" cy="889000"/>
            <a:chOff x="7134700" y="414375"/>
            <a:chExt cx="501919" cy="501900"/>
          </a:xfrm>
        </p:grpSpPr>
        <p:sp>
          <p:nvSpPr>
            <p:cNvPr id="9" name="Google Shape;491;p12">
              <a:extLst>
                <a:ext uri="{FF2B5EF4-FFF2-40B4-BE49-F238E27FC236}">
                  <a16:creationId xmlns:a16="http://schemas.microsoft.com/office/drawing/2014/main" id="{42E71670-41A7-42EF-AD16-C8A891306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700" y="414375"/>
              <a:ext cx="44216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0" name="Google Shape;492;p12">
              <a:extLst>
                <a:ext uri="{FF2B5EF4-FFF2-40B4-BE49-F238E27FC236}">
                  <a16:creationId xmlns:a16="http://schemas.microsoft.com/office/drawing/2014/main" id="{00001913-C948-4CA6-9CE0-EE27C49CA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666" y="414375"/>
              <a:ext cx="44216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1" name="Google Shape;493;p12">
              <a:extLst>
                <a:ext uri="{FF2B5EF4-FFF2-40B4-BE49-F238E27FC236}">
                  <a16:creationId xmlns:a16="http://schemas.microsoft.com/office/drawing/2014/main" id="{43623C80-7CA8-4177-97BF-E428D603D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9436" y="414375"/>
              <a:ext cx="44217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2" name="Google Shape;494;p12">
              <a:extLst>
                <a:ext uri="{FF2B5EF4-FFF2-40B4-BE49-F238E27FC236}">
                  <a16:creationId xmlns:a16="http://schemas.microsoft.com/office/drawing/2014/main" id="{B4B9AEAE-8A41-4CD2-8902-FD11E2A9B0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700" y="567335"/>
              <a:ext cx="44216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3" name="Google Shape;495;p12">
              <a:extLst>
                <a:ext uri="{FF2B5EF4-FFF2-40B4-BE49-F238E27FC236}">
                  <a16:creationId xmlns:a16="http://schemas.microsoft.com/office/drawing/2014/main" id="{FE18D2E5-D28D-4BD1-86C4-6E588DEA5E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666" y="567335"/>
              <a:ext cx="44216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4" name="Google Shape;496;p12">
              <a:extLst>
                <a:ext uri="{FF2B5EF4-FFF2-40B4-BE49-F238E27FC236}">
                  <a16:creationId xmlns:a16="http://schemas.microsoft.com/office/drawing/2014/main" id="{1E07D17B-D4C4-4016-94E3-9BBB1AFE3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9436" y="567335"/>
              <a:ext cx="44217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5" name="Google Shape;497;p12">
              <a:extLst>
                <a:ext uri="{FF2B5EF4-FFF2-40B4-BE49-F238E27FC236}">
                  <a16:creationId xmlns:a16="http://schemas.microsoft.com/office/drawing/2014/main" id="{3AF6AF52-ADBA-4058-BB74-4646B7C39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700" y="719100"/>
              <a:ext cx="44216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6" name="Google Shape;498;p12">
              <a:extLst>
                <a:ext uri="{FF2B5EF4-FFF2-40B4-BE49-F238E27FC236}">
                  <a16:creationId xmlns:a16="http://schemas.microsoft.com/office/drawing/2014/main" id="{DE6E69D5-B52F-4179-AA17-D6AF2FA97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666" y="719100"/>
              <a:ext cx="44216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7" name="Google Shape;499;p12">
              <a:extLst>
                <a:ext uri="{FF2B5EF4-FFF2-40B4-BE49-F238E27FC236}">
                  <a16:creationId xmlns:a16="http://schemas.microsoft.com/office/drawing/2014/main" id="{0D3EEFA9-7D99-49B9-9ED1-DC0FBA2CAB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9436" y="719100"/>
              <a:ext cx="44217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8" name="Google Shape;500;p12">
              <a:extLst>
                <a:ext uri="{FF2B5EF4-FFF2-40B4-BE49-F238E27FC236}">
                  <a16:creationId xmlns:a16="http://schemas.microsoft.com/office/drawing/2014/main" id="{C0C40D63-0C7C-4F90-A82F-BF0FB8BDDD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700" y="872060"/>
              <a:ext cx="44216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19" name="Google Shape;501;p12">
              <a:extLst>
                <a:ext uri="{FF2B5EF4-FFF2-40B4-BE49-F238E27FC236}">
                  <a16:creationId xmlns:a16="http://schemas.microsoft.com/office/drawing/2014/main" id="{BCD2984E-2F37-4C03-9D34-6481472F7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666" y="872060"/>
              <a:ext cx="44216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20" name="Google Shape;502;p12">
              <a:extLst>
                <a:ext uri="{FF2B5EF4-FFF2-40B4-BE49-F238E27FC236}">
                  <a16:creationId xmlns:a16="http://schemas.microsoft.com/office/drawing/2014/main" id="{116C9EA1-169F-4D6B-B553-1CD50B363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9436" y="872060"/>
              <a:ext cx="44217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21" name="Google Shape;503;p12">
              <a:extLst>
                <a:ext uri="{FF2B5EF4-FFF2-40B4-BE49-F238E27FC236}">
                  <a16:creationId xmlns:a16="http://schemas.microsoft.com/office/drawing/2014/main" id="{D490C6C7-94B7-46EA-9B30-19D26E2FC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2402" y="414375"/>
              <a:ext cx="44217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22" name="Google Shape;504;p12">
              <a:extLst>
                <a:ext uri="{FF2B5EF4-FFF2-40B4-BE49-F238E27FC236}">
                  <a16:creationId xmlns:a16="http://schemas.microsoft.com/office/drawing/2014/main" id="{7E2BEA15-5BAA-48BA-9110-85C984CAE2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2402" y="567335"/>
              <a:ext cx="44217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23" name="Google Shape;505;p12">
              <a:extLst>
                <a:ext uri="{FF2B5EF4-FFF2-40B4-BE49-F238E27FC236}">
                  <a16:creationId xmlns:a16="http://schemas.microsoft.com/office/drawing/2014/main" id="{D5C5F406-E333-4946-84DE-403528082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2402" y="719100"/>
              <a:ext cx="44217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24" name="Google Shape;506;p12">
              <a:extLst>
                <a:ext uri="{FF2B5EF4-FFF2-40B4-BE49-F238E27FC236}">
                  <a16:creationId xmlns:a16="http://schemas.microsoft.com/office/drawing/2014/main" id="{AC0E18AF-B28F-4D8F-B23C-A1DBEDB6B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2402" y="872060"/>
              <a:ext cx="44217" cy="442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</p:grpSp>
      <p:grpSp>
        <p:nvGrpSpPr>
          <p:cNvPr id="25" name="Google Shape;507;p12">
            <a:extLst>
              <a:ext uri="{FF2B5EF4-FFF2-40B4-BE49-F238E27FC236}">
                <a16:creationId xmlns:a16="http://schemas.microsoft.com/office/drawing/2014/main" id="{E4378EBF-61F6-4CD1-89B0-6F4033146C4C}"/>
              </a:ext>
            </a:extLst>
          </p:cNvPr>
          <p:cNvGrpSpPr>
            <a:grpSpLocks/>
          </p:cNvGrpSpPr>
          <p:nvPr/>
        </p:nvGrpSpPr>
        <p:grpSpPr bwMode="auto">
          <a:xfrm>
            <a:off x="11777133" y="895351"/>
            <a:ext cx="414867" cy="869949"/>
            <a:chOff x="5385375" y="498300"/>
            <a:chExt cx="802200" cy="556500"/>
          </a:xfrm>
        </p:grpSpPr>
        <p:sp>
          <p:nvSpPr>
            <p:cNvPr id="26" name="Google Shape;508;p12">
              <a:extLst>
                <a:ext uri="{FF2B5EF4-FFF2-40B4-BE49-F238E27FC236}">
                  <a16:creationId xmlns:a16="http://schemas.microsoft.com/office/drawing/2014/main" id="{CD57E241-6A70-47BC-8384-FA5F84F563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498300"/>
              <a:ext cx="802200" cy="98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27" name="Google Shape;509;p12">
              <a:extLst>
                <a:ext uri="{FF2B5EF4-FFF2-40B4-BE49-F238E27FC236}">
                  <a16:creationId xmlns:a16="http://schemas.microsoft.com/office/drawing/2014/main" id="{82F896D2-0CAF-460D-9BAF-F85F1A9130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727128"/>
              <a:ext cx="802200" cy="988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  <p:sp>
          <p:nvSpPr>
            <p:cNvPr id="28" name="Google Shape;510;p12">
              <a:extLst>
                <a:ext uri="{FF2B5EF4-FFF2-40B4-BE49-F238E27FC236}">
                  <a16:creationId xmlns:a16="http://schemas.microsoft.com/office/drawing/2014/main" id="{C8C59452-989E-4D9F-930D-020673BBC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5375" y="955957"/>
              <a:ext cx="802200" cy="988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2400"/>
            </a:p>
          </p:txBody>
        </p:sp>
      </p:grpSp>
      <p:sp>
        <p:nvSpPr>
          <p:cNvPr id="29" name="Google Shape;511;p12">
            <a:extLst>
              <a:ext uri="{FF2B5EF4-FFF2-40B4-BE49-F238E27FC236}">
                <a16:creationId xmlns:a16="http://schemas.microsoft.com/office/drawing/2014/main" id="{7CE984EF-E5E2-46C3-BC56-A45B7BC3CDCC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319933" y="5985933"/>
            <a:ext cx="872067" cy="872067"/>
          </a:xfrm>
        </p:spPr>
        <p:txBody>
          <a:bodyPr/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fld id="{554242FD-35AC-412D-AE31-52B12C56EF71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248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04BC23-DA6D-4026-899E-554406783C5F}"/>
              </a:ext>
            </a:extLst>
          </p:cNvPr>
          <p:cNvCxnSpPr/>
          <p:nvPr userDrawn="1"/>
        </p:nvCxnSpPr>
        <p:spPr>
          <a:xfrm>
            <a:off x="0" y="861484"/>
            <a:ext cx="12192000" cy="0"/>
          </a:xfrm>
          <a:prstGeom prst="line">
            <a:avLst/>
          </a:prstGeom>
          <a:ln w="1016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14330898-DA6F-4E42-BD56-F566B13DB3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400" y="48684"/>
            <a:ext cx="635000" cy="63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F469E3F-FFA8-4582-A240-1DD6D76B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2F9D0EA-69D1-4E67-9CE5-C8B1BF30A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8DE0348-9992-40A5-97BA-5709517D9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D2A1-1CE0-4355-B3C3-7DBCF3C91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4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32698-B3AD-43AC-8E5B-99F6E15C7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8A2DC-900A-4A33-8F7A-80E9794B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0A3C9-00E9-4C7A-8892-672846FF1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DD257-F73E-4084-AFC7-31E1BF94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9643C-FF45-4526-916F-FCAE9DBA6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1B91-4D57-4D41-970A-EA03E0AD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1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14F62-B1DF-40DE-A301-A547139E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8BB13-19E0-46B6-98FA-DD0C3492F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B9DAD-D30F-476E-9BD0-E96951622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FDB9D-23D5-44EC-9AF4-E370FBD4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DF4BC-760B-494C-9294-35868AE0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1B91-4D57-4D41-970A-EA03E0AD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54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E356C-BD4F-46BE-8B77-AC59D592C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273A07-E93C-4BC6-AF6F-8921110FE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4B87D-9068-47A2-AB5E-0D27B54F9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7ED71-A1C6-4500-BBF1-23E22380A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D5DF2-8CE3-4DBE-B229-9ABF44E0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1B91-4D57-4D41-970A-EA03E0AD4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1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6;p1">
            <a:extLst>
              <a:ext uri="{FF2B5EF4-FFF2-40B4-BE49-F238E27FC236}">
                <a16:creationId xmlns:a16="http://schemas.microsoft.com/office/drawing/2014/main" id="{996F3094-7EDF-43E4-9554-858C30E5321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80533" y="884767"/>
            <a:ext cx="10458451" cy="8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2051" name="Google Shape;7;p1">
            <a:extLst>
              <a:ext uri="{FF2B5EF4-FFF2-40B4-BE49-F238E27FC236}">
                <a16:creationId xmlns:a16="http://schemas.microsoft.com/office/drawing/2014/main" id="{6F46919F-A080-487C-AE9D-DA23BDB8506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752600" y="2133601"/>
            <a:ext cx="9586384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DD868BAB-0924-47A4-97BA-9E771426034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38984" y="5985933"/>
            <a:ext cx="872067" cy="87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733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ctr" rtl="0">
              <a:buNone/>
              <a:defRPr sz="1733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ctr" rtl="0">
              <a:buNone/>
              <a:defRPr sz="1733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ctr" rtl="0">
              <a:buNone/>
              <a:defRPr sz="1733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ctr" rtl="0">
              <a:buNone/>
              <a:defRPr sz="1733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ctr" rtl="0">
              <a:buNone/>
              <a:defRPr sz="1733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ctr" rtl="0">
              <a:buNone/>
              <a:defRPr sz="1733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ctr" rtl="0">
              <a:buNone/>
              <a:defRPr sz="1733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ctr" rtl="0">
              <a:buNone/>
              <a:defRPr sz="1733">
                <a:solidFill>
                  <a:schemeClr val="accen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>
              <a:defRPr/>
            </a:pPr>
            <a:fld id="{29C303BF-99C5-4345-BDA9-B451AFD62704}" type="slidenum">
              <a:rPr lang="en"/>
              <a:pPr>
                <a:defRPr/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1793982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67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73C8EE-39F3-4040-8C03-0C5DCBC0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D3DEA-A571-459A-B796-0BF802472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6640C-B640-434B-9C66-19B765011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BB24C-5BD3-461E-944A-482841D2A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A9DF8-B13A-4350-88F0-4B0E7AD55B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1B91-4D57-4D41-970A-EA03E0AD46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7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111E-8797-44A6-A532-6FB5CC292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-1"/>
            <a:ext cx="9511646" cy="685800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200" dirty="0">
                <a:solidFill>
                  <a:schemeClr val="accent1"/>
                </a:solidFill>
              </a:rPr>
              <a:t> Mutual Learning  Exercise on  Research and Innovation Strategies and Policies 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Solomon ( Ph.D.) and Desta Abera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Ministry of Education and 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Ministry of Innovation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of Ethiopia</a:t>
            </a: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Addis Ababa, Ethiopia</a:t>
            </a:r>
            <a:br>
              <a:rPr lang="en-US" sz="2800" dirty="0">
                <a:solidFill>
                  <a:schemeClr val="accent1"/>
                </a:solidFill>
              </a:rPr>
            </a:br>
            <a:r>
              <a:rPr lang="en-US" sz="2800" dirty="0">
                <a:solidFill>
                  <a:schemeClr val="accent1"/>
                </a:solidFill>
              </a:rPr>
              <a:t>14-17 February 2023</a:t>
            </a:r>
          </a:p>
        </p:txBody>
      </p:sp>
    </p:spTree>
    <p:extLst>
      <p:ext uri="{BB962C8B-B14F-4D97-AF65-F5344CB8AC3E}">
        <p14:creationId xmlns:p14="http://schemas.microsoft.com/office/powerpoint/2010/main" val="4080817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4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7313" y="1654700"/>
            <a:ext cx="10261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33059" y="1378823"/>
            <a:ext cx="274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Industry Policy </a:t>
            </a:r>
          </a:p>
        </p:txBody>
      </p:sp>
      <p:pic>
        <p:nvPicPr>
          <p:cNvPr id="11" name="Picture 2" descr="https://d262ilb51hltx0.cloudfront.net/max/600/1*10iE5IM9agUvuDR8IbHEZQ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006" y="2578030"/>
            <a:ext cx="6693308" cy="379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9472087" y="1378823"/>
            <a:ext cx="2643227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Kilinto</a:t>
            </a:r>
            <a:r>
              <a:rPr lang="en-US" b="1" dirty="0"/>
              <a:t> Industrial Park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Medical devices</a:t>
            </a: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 flipV="1">
            <a:off x="4190514" y="1701989"/>
            <a:ext cx="5281573" cy="268536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9387421" y="2895160"/>
            <a:ext cx="2643227" cy="64633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 err="1"/>
              <a:t>Adama</a:t>
            </a:r>
            <a:r>
              <a:rPr lang="en-US" b="1" dirty="0"/>
              <a:t> Industrial Park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manufacturing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387422" y="4006607"/>
            <a:ext cx="2556935" cy="1077218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Dire </a:t>
            </a:r>
            <a:r>
              <a:rPr lang="en-US" b="1" dirty="0" err="1"/>
              <a:t>Dawa</a:t>
            </a:r>
            <a:r>
              <a:rPr lang="en-US" b="1" dirty="0"/>
              <a:t> Industrial Park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400" dirty="0"/>
              <a:t>Heavy machinery and electrical equipment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527313" y="4514440"/>
            <a:ext cx="2903253" cy="138499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4" idx="1"/>
          </p:cNvCxnSpPr>
          <p:nvPr/>
        </p:nvCxnSpPr>
        <p:spPr>
          <a:xfrm flipV="1">
            <a:off x="4704659" y="3218326"/>
            <a:ext cx="4682762" cy="1365364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-678601" y="1082040"/>
            <a:ext cx="70070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</a:p>
          <a:p>
            <a:pPr lvl="1" latinLnBrk="1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                            Key Institutions and Supportive Structure</a:t>
            </a:r>
          </a:p>
        </p:txBody>
      </p:sp>
      <p:sp>
        <p:nvSpPr>
          <p:cNvPr id="19" name="Rectangle 12"/>
          <p:cNvSpPr txBox="1">
            <a:spLocks noChangeArrowheads="1"/>
          </p:cNvSpPr>
          <p:nvPr/>
        </p:nvSpPr>
        <p:spPr>
          <a:xfrm>
            <a:off x="1280592" y="58163"/>
            <a:ext cx="9513108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Research and Innovation Ecosystem  …( Industrial parks)</a:t>
            </a:r>
            <a:endParaRPr lang="en-US" altLang="ko-K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570938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inus 25"/>
          <p:cNvSpPr/>
          <p:nvPr/>
        </p:nvSpPr>
        <p:spPr>
          <a:xfrm rot="5400000">
            <a:off x="7576886" y="3746814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Minus 26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55512" y="3136779"/>
            <a:ext cx="10918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B. National Science &amp; Technology </a:t>
            </a:r>
            <a:r>
              <a:rPr lang="en-US" dirty="0">
                <a:solidFill>
                  <a:srgbClr val="FF0000"/>
                </a:solidFill>
              </a:rPr>
              <a:t>Research Council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</a:rPr>
              <a:t>(NSTRC) </a:t>
            </a:r>
            <a:r>
              <a:rPr lang="en-US" dirty="0">
                <a:solidFill>
                  <a:srgbClr val="7030A0"/>
                </a:solidFill>
              </a:rPr>
              <a:t>: 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en-US" dirty="0"/>
              <a:t>General Assembly;  </a:t>
            </a:r>
          </a:p>
          <a:p>
            <a:pPr marL="800100" lvl="1" indent="-342900" algn="just">
              <a:lnSpc>
                <a:spcPct val="150000"/>
              </a:lnSpc>
              <a:buAutoNum type="arabicPeriod"/>
            </a:pPr>
            <a:r>
              <a:rPr lang="en-US" dirty="0"/>
              <a:t>Sector based research councils;   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Technical Committees;   </a:t>
            </a:r>
          </a:p>
          <a:p>
            <a:pPr lvl="1"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55512" y="2170021"/>
            <a:ext cx="1016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en-US" dirty="0">
                <a:solidFill>
                  <a:srgbClr val="7030A0"/>
                </a:solidFill>
              </a:rPr>
              <a:t>National Science, Technology and Innovation Council </a:t>
            </a:r>
            <a:r>
              <a:rPr lang="en-US" b="1" dirty="0">
                <a:solidFill>
                  <a:srgbClr val="7030A0"/>
                </a:solidFill>
              </a:rPr>
              <a:t>(NSTIC) </a:t>
            </a:r>
            <a:r>
              <a:rPr lang="en-US" dirty="0">
                <a:solidFill>
                  <a:srgbClr val="7030A0"/>
                </a:solidFill>
              </a:rPr>
              <a:t>: 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 chaired by PM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solidFill>
                  <a:srgbClr val="7030A0"/>
                </a:solidFill>
              </a:rPr>
              <a:t> member of council – STI related sectors like </a:t>
            </a:r>
            <a:r>
              <a:rPr lang="en-US" dirty="0" err="1">
                <a:solidFill>
                  <a:srgbClr val="7030A0"/>
                </a:solidFill>
              </a:rPr>
              <a:t>agri</a:t>
            </a:r>
            <a:r>
              <a:rPr lang="en-US" dirty="0">
                <a:solidFill>
                  <a:srgbClr val="7030A0"/>
                </a:solidFill>
              </a:rPr>
              <a:t>, health industry, education ,private sectors , </a:t>
            </a:r>
          </a:p>
        </p:txBody>
      </p:sp>
      <p:sp>
        <p:nvSpPr>
          <p:cNvPr id="37" name="Rectangle 12"/>
          <p:cNvSpPr txBox="1">
            <a:spLocks noChangeArrowheads="1"/>
          </p:cNvSpPr>
          <p:nvPr/>
        </p:nvSpPr>
        <p:spPr>
          <a:xfrm>
            <a:off x="1280592" y="86298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Transformation and Development Impact 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0206" y="1290429"/>
            <a:ext cx="527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Key Institutions and Supportive Structure</a:t>
            </a:r>
          </a:p>
        </p:txBody>
      </p:sp>
    </p:spTree>
    <p:extLst>
      <p:ext uri="{BB962C8B-B14F-4D97-AF65-F5344CB8AC3E}">
        <p14:creationId xmlns:p14="http://schemas.microsoft.com/office/powerpoint/2010/main" val="20837454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inus 5"/>
          <p:cNvSpPr/>
          <p:nvPr/>
        </p:nvSpPr>
        <p:spPr>
          <a:xfrm rot="5400000">
            <a:off x="7576886" y="3746814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Minus 6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>
                <a:solidFill>
                  <a:prstClr val="black"/>
                </a:solidFill>
              </a:rPr>
              <a:pPr/>
              <a:t>2/14/23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447259" y="3311752"/>
            <a:ext cx="1736628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sz="4000" b="1" dirty="0">
                <a:solidFill>
                  <a:prstClr val="black">
                    <a:lumMod val="95000"/>
                    <a:lumOff val="5000"/>
                  </a:prstClr>
                </a:solidFill>
              </a:rPr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765942" y="2133600"/>
            <a:ext cx="1838057" cy="6858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NUILF( 24+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35999" y="1600200"/>
            <a:ext cx="902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 Education and Training, Research Intuitions and Industry Linkage (ETRIIL)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8001" y="3340458"/>
            <a:ext cx="1727200" cy="533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SUILF-1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727200" y="2819400"/>
            <a:ext cx="3038741" cy="485106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006256" y="2837377"/>
            <a:ext cx="1519371" cy="449153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895659" y="2819401"/>
            <a:ext cx="150085" cy="485104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844800" y="3286529"/>
            <a:ext cx="1727200" cy="533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SUILF-2</a:t>
            </a:r>
          </a:p>
        </p:txBody>
      </p:sp>
      <p:sp>
        <p:nvSpPr>
          <p:cNvPr id="20" name="Oval 19"/>
          <p:cNvSpPr/>
          <p:nvPr/>
        </p:nvSpPr>
        <p:spPr>
          <a:xfrm>
            <a:off x="5032059" y="3340458"/>
            <a:ext cx="1727200" cy="5334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SUILF-3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007182" y="2289247"/>
            <a:ext cx="3378404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u="sng" dirty="0">
                <a:solidFill>
                  <a:srgbClr val="7030A0"/>
                </a:solidFill>
              </a:rPr>
              <a:t>SUILF (121+)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Agriculture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Textile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Leather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Metal  Engineering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Food, beverage &amp; pharmaceuticals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Meat &amp; dairy products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Chemical &amp; construction input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Sugar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Mining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 Railway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Road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Irrigation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Energy 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 Construction &amp; housing development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 Telecommunication &amp; ICT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 Tourism</a:t>
            </a:r>
          </a:p>
          <a:p>
            <a:pPr marL="342900" indent="-342900">
              <a:buFontTx/>
              <a:buAutoNum type="arabicPeriod"/>
            </a:pPr>
            <a:r>
              <a:rPr lang="en-US" sz="1200" dirty="0">
                <a:solidFill>
                  <a:prstClr val="black"/>
                </a:solidFill>
              </a:rPr>
              <a:t> Health</a:t>
            </a:r>
          </a:p>
        </p:txBody>
      </p:sp>
      <p:cxnSp>
        <p:nvCxnSpPr>
          <p:cNvPr id="22" name="Straight Connector 21"/>
          <p:cNvCxnSpPr>
            <a:endCxn id="15" idx="3"/>
          </p:cNvCxnSpPr>
          <p:nvPr/>
        </p:nvCxnSpPr>
        <p:spPr>
          <a:xfrm flipV="1">
            <a:off x="445130" y="3795744"/>
            <a:ext cx="315815" cy="396201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71602" y="3877220"/>
            <a:ext cx="64397" cy="770980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2141473" y="3730899"/>
            <a:ext cx="187456" cy="525889"/>
          </a:xfrm>
          <a:prstGeom prst="line">
            <a:avLst/>
          </a:prstGeom>
          <a:ln w="19050"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rapezoid 24"/>
          <p:cNvSpPr/>
          <p:nvPr/>
        </p:nvSpPr>
        <p:spPr>
          <a:xfrm>
            <a:off x="862505" y="4648200"/>
            <a:ext cx="1214571" cy="609600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79646">
                    <a:lumMod val="75000"/>
                  </a:srgbClr>
                </a:solidFill>
              </a:rPr>
              <a:t>FUIL</a:t>
            </a:r>
          </a:p>
        </p:txBody>
      </p:sp>
      <p:sp>
        <p:nvSpPr>
          <p:cNvPr id="26" name="Rectangle 12"/>
          <p:cNvSpPr txBox="1">
            <a:spLocks noChangeArrowheads="1"/>
          </p:cNvSpPr>
          <p:nvPr/>
        </p:nvSpPr>
        <p:spPr>
          <a:xfrm>
            <a:off x="1280592" y="100365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Transformation and Development impact  …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35045" y="1146941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Key development impact </a:t>
            </a:r>
          </a:p>
        </p:txBody>
      </p:sp>
    </p:spTree>
    <p:extLst>
      <p:ext uri="{BB962C8B-B14F-4D97-AF65-F5344CB8AC3E}">
        <p14:creationId xmlns:p14="http://schemas.microsoft.com/office/powerpoint/2010/main" val="33108306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4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6"/>
          <a:stretch/>
        </p:blipFill>
        <p:spPr bwMode="auto">
          <a:xfrm>
            <a:off x="876104" y="1481070"/>
            <a:ext cx="10198295" cy="483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0755867" y="3386830"/>
            <a:ext cx="12065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yala" pitchFamily="2" charset="0"/>
                <a:cs typeface="Arial" pitchFamily="34" charset="0"/>
              </a:rPr>
              <a:t>Construction &amp; housing development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0785" y="5060146"/>
            <a:ext cx="2235200" cy="807255"/>
          </a:xfrm>
          <a:prstGeom prst="rect">
            <a:avLst/>
          </a:prstGeom>
          <a:solidFill>
            <a:srgbClr val="E6B9B8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Power Geez Unicode1" pitchFamily="2" charset="0"/>
                <a:cs typeface="Arial" pitchFamily="34" charset="0"/>
              </a:rPr>
              <a:t>Identified Core Technologies for technology capability accumulation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43915" y="3920231"/>
            <a:ext cx="2135717" cy="923925"/>
          </a:xfrm>
          <a:prstGeom prst="rect">
            <a:avLst/>
          </a:prstGeom>
          <a:solidFill>
            <a:srgbClr val="8EB4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Power Geez Unicode1" pitchFamily="2" charset="0"/>
                <a:cs typeface="Arial" pitchFamily="34" charset="0"/>
              </a:rPr>
              <a:t>National development programs/sub-programs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38501" y="2057399"/>
            <a:ext cx="2266951" cy="649287"/>
          </a:xfrm>
          <a:prstGeom prst="rect">
            <a:avLst/>
          </a:prstGeom>
          <a:solidFill>
            <a:srgbClr val="BFBFB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Major Macroeconomic sectors vision &amp; goals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0613689" y="4098030"/>
            <a:ext cx="694267" cy="284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yala" pitchFamily="2" charset="0"/>
                <a:cs typeface="Arial" pitchFamily="34" charset="0"/>
              </a:rPr>
              <a:t>Road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AutoShape 22"/>
          <p:cNvCxnSpPr>
            <a:cxnSpLocks noChangeShapeType="1"/>
          </p:cNvCxnSpPr>
          <p:nvPr/>
        </p:nvCxnSpPr>
        <p:spPr bwMode="auto">
          <a:xfrm flipH="1" flipV="1">
            <a:off x="10870339" y="2415314"/>
            <a:ext cx="359252" cy="9715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28"/>
          <p:cNvCxnSpPr>
            <a:cxnSpLocks noChangeShapeType="1"/>
          </p:cNvCxnSpPr>
          <p:nvPr/>
        </p:nvCxnSpPr>
        <p:spPr bwMode="auto">
          <a:xfrm flipV="1">
            <a:off x="11307956" y="3898799"/>
            <a:ext cx="514349" cy="398463"/>
          </a:xfrm>
          <a:prstGeom prst="straightConnector1">
            <a:avLst/>
          </a:prstGeom>
          <a:noFill/>
          <a:ln w="1905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479910" y="1311793"/>
            <a:ext cx="58667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STI  </a:t>
            </a:r>
            <a:r>
              <a:rPr kumimoji="0" lang="en-US" sz="16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sectoral</a:t>
            </a:r>
            <a:r>
              <a:rPr kumimoji="0" 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 road-map framework towards vision 2025 and beyond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tabl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95" t="63909" r="3466"/>
          <a:stretch/>
        </p:blipFill>
        <p:spPr bwMode="auto">
          <a:xfrm>
            <a:off x="10986886" y="5717147"/>
            <a:ext cx="912404" cy="30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18901" y="1079791"/>
            <a:ext cx="349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Transformative Initiatives</a:t>
            </a:r>
          </a:p>
        </p:txBody>
      </p:sp>
      <p:sp>
        <p:nvSpPr>
          <p:cNvPr id="20" name="Rectangle 12"/>
          <p:cNvSpPr txBox="1">
            <a:spLocks noChangeArrowheads="1"/>
          </p:cNvSpPr>
          <p:nvPr/>
        </p:nvSpPr>
        <p:spPr>
          <a:xfrm>
            <a:off x="1280592" y="100365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 Transformation and Development impact …. </a:t>
            </a:r>
          </a:p>
          <a:p>
            <a:pPr marL="0" indent="0" algn="ctr">
              <a:buNone/>
            </a:pPr>
            <a:endParaRPr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645099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inus 14"/>
          <p:cNvSpPr/>
          <p:nvPr/>
        </p:nvSpPr>
        <p:spPr>
          <a:xfrm rot="5400000">
            <a:off x="7576886" y="3746814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Minus 15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38066"/>
              </p:ext>
            </p:extLst>
          </p:nvPr>
        </p:nvGraphicFramePr>
        <p:xfrm>
          <a:off x="1016000" y="1905317"/>
          <a:ext cx="10058400" cy="406045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75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0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178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Baseline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()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25">
                <a:tc rowSpan="2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TVET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no. of TVET (at least one in each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wereda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”)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6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no. of regular students admitted to TVET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525">
                <a:tc rowSpan="6"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just">
                        <a:lnSpc>
                          <a:spcPct val="2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no. of public universities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no. of students admitted to under graduate degree program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girls in under-graduate program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 graduate enrollment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female in master program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female in PhD program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8033" marR="7803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0380" y="1458971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Education Sector- and new road maps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-153156" y="1079791"/>
            <a:ext cx="3429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Transformative Initiatives</a:t>
            </a:r>
          </a:p>
        </p:txBody>
      </p:sp>
      <p:sp>
        <p:nvSpPr>
          <p:cNvPr id="24" name="Rectangle 12"/>
          <p:cNvSpPr txBox="1">
            <a:spLocks noChangeArrowheads="1"/>
          </p:cNvSpPr>
          <p:nvPr/>
        </p:nvSpPr>
        <p:spPr>
          <a:xfrm>
            <a:off x="1280592" y="86293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Transformation and Development impact 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514809" y="6036696"/>
            <a:ext cx="3328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STUs and research universities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46803" y="6024544"/>
            <a:ext cx="4401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b="1" dirty="0"/>
              <a:t>Universities differentiations </a:t>
            </a:r>
          </a:p>
        </p:txBody>
      </p:sp>
    </p:spTree>
    <p:extLst>
      <p:ext uri="{BB962C8B-B14F-4D97-AF65-F5344CB8AC3E}">
        <p14:creationId xmlns:p14="http://schemas.microsoft.com/office/powerpoint/2010/main" val="26032205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Minus 23"/>
          <p:cNvSpPr/>
          <p:nvPr/>
        </p:nvSpPr>
        <p:spPr>
          <a:xfrm rot="5400000">
            <a:off x="7576886" y="3746814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Minus 24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1" name="Picture 2" descr="7P9A44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5" y="2819401"/>
            <a:ext cx="3668003" cy="183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7P9A46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560" y="2891341"/>
            <a:ext cx="3380557" cy="169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7P9A455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" r="4011" b="11706"/>
          <a:stretch/>
        </p:blipFill>
        <p:spPr bwMode="auto">
          <a:xfrm>
            <a:off x="3917355" y="2042407"/>
            <a:ext cx="3965285" cy="193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12"/>
          <p:cNvSpPr txBox="1">
            <a:spLocks noChangeArrowheads="1"/>
          </p:cNvSpPr>
          <p:nvPr/>
        </p:nvSpPr>
        <p:spPr>
          <a:xfrm>
            <a:off x="1280592" y="72230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Transformation and Development impact …</a:t>
            </a:r>
          </a:p>
        </p:txBody>
      </p:sp>
      <p:sp>
        <p:nvSpPr>
          <p:cNvPr id="36" name="Rectangle 35"/>
          <p:cNvSpPr/>
          <p:nvPr/>
        </p:nvSpPr>
        <p:spPr>
          <a:xfrm>
            <a:off x="-153156" y="1079791"/>
            <a:ext cx="3493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Transformative Initiatives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39203" y="1618426"/>
            <a:ext cx="10721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National STI Award (9</a:t>
            </a:r>
            <a:r>
              <a:rPr lang="en-US" baseline="30000" dirty="0"/>
              <a:t>th</a:t>
            </a:r>
            <a:r>
              <a:rPr lang="en-US" dirty="0"/>
              <a:t> )….Since 2002 E.C.  1856+….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90197" y="5105400"/>
            <a:ext cx="10721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Talent School( </a:t>
            </a:r>
            <a:r>
              <a:rPr lang="en-US" dirty="0" err="1"/>
              <a:t>Burayu</a:t>
            </a:r>
            <a:r>
              <a:rPr lang="en-US" dirty="0"/>
              <a:t>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58716" y="5486675"/>
            <a:ext cx="10721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Science Café/ Innovation hubs/ incubation centers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51379" y="5876343"/>
            <a:ext cx="10721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 err="1"/>
              <a:t>Betre</a:t>
            </a:r>
            <a:r>
              <a:rPr lang="en-US" dirty="0"/>
              <a:t>-Science/ educational capacity building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Digital Ethiopia /</a:t>
            </a:r>
          </a:p>
          <a:p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8800" y="4736068"/>
            <a:ext cx="107215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800" dirty="0"/>
              <a:t>Regional Science and Technology Institutions   </a:t>
            </a:r>
          </a:p>
        </p:txBody>
      </p:sp>
    </p:spTree>
    <p:extLst>
      <p:ext uri="{BB962C8B-B14F-4D97-AF65-F5344CB8AC3E}">
        <p14:creationId xmlns:p14="http://schemas.microsoft.com/office/powerpoint/2010/main" val="347733723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2"/>
          <p:cNvSpPr txBox="1">
            <a:spLocks noChangeArrowheads="1"/>
          </p:cNvSpPr>
          <p:nvPr/>
        </p:nvSpPr>
        <p:spPr>
          <a:xfrm>
            <a:off x="1280592" y="72230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Transformation and Development impact  </a:t>
            </a:r>
          </a:p>
        </p:txBody>
      </p:sp>
      <p:sp>
        <p:nvSpPr>
          <p:cNvPr id="25" name="Minus 24"/>
          <p:cNvSpPr/>
          <p:nvPr/>
        </p:nvSpPr>
        <p:spPr>
          <a:xfrm rot="5400000">
            <a:off x="7576886" y="3746814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Minus 25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630652" y="1005116"/>
            <a:ext cx="728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From  0.27 to 1 % in 5-10 years </a:t>
            </a:r>
          </a:p>
          <a:p>
            <a:pPr lvl="1" latinLnBrk="1"/>
            <a:r>
              <a:rPr lang="en-US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R&amp;D/GDP (2014 and other years, World Bank)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79784-D560-F578-BDA4-4CF923035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851" y="1608225"/>
            <a:ext cx="8608298" cy="459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0168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1280592" y="62854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Transformation and Development impact …</a:t>
            </a:r>
          </a:p>
        </p:txBody>
      </p:sp>
      <p:sp>
        <p:nvSpPr>
          <p:cNvPr id="5" name="Minus 4"/>
          <p:cNvSpPr/>
          <p:nvPr/>
        </p:nvSpPr>
        <p:spPr>
          <a:xfrm rot="5400000">
            <a:off x="7576886" y="3746814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inus 5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50390" y="5392684"/>
            <a:ext cx="35359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/>
              <a:t>R&amp;D is largely divorced from productive activities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278777" y="1249044"/>
            <a:ext cx="530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Private research institution establishment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087" y="2558534"/>
            <a:ext cx="46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Sources of GERD Funds(STIC, 2014)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18" y="1681744"/>
            <a:ext cx="10706100" cy="491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63646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/>
          <p:cNvSpPr txBox="1">
            <a:spLocks noChangeArrowheads="1"/>
          </p:cNvSpPr>
          <p:nvPr/>
        </p:nvSpPr>
        <p:spPr>
          <a:xfrm>
            <a:off x="1403141" y="77368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Transformation and Development impact …</a:t>
            </a:r>
          </a:p>
        </p:txBody>
      </p:sp>
      <p:sp>
        <p:nvSpPr>
          <p:cNvPr id="21" name="Minus 20"/>
          <p:cNvSpPr/>
          <p:nvPr/>
        </p:nvSpPr>
        <p:spPr>
          <a:xfrm rot="5400000">
            <a:off x="7576886" y="3746814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Minus 21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r="33923"/>
          <a:stretch/>
        </p:blipFill>
        <p:spPr bwMode="auto">
          <a:xfrm>
            <a:off x="593096" y="2215166"/>
            <a:ext cx="7082713" cy="35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4994" y="1154668"/>
            <a:ext cx="659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Human resource development ( skilled and futuristic  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207837" y="1845834"/>
            <a:ext cx="6271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Researcher/Mill (2014 and other years, World Bank)</a:t>
            </a:r>
          </a:p>
        </p:txBody>
      </p:sp>
      <p:graphicFrame>
        <p:nvGraphicFramePr>
          <p:cNvPr id="29" name="Content Placeholder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05195249"/>
              </p:ext>
            </p:extLst>
          </p:nvPr>
        </p:nvGraphicFramePr>
        <p:xfrm>
          <a:off x="8432801" y="2819400"/>
          <a:ext cx="2173967" cy="2895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98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5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Ethiopia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Burkina Faso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Ghana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Kenya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321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Senegal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657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Uganda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84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Rectangle 29"/>
          <p:cNvSpPr/>
          <p:nvPr/>
        </p:nvSpPr>
        <p:spPr>
          <a:xfrm>
            <a:off x="8432800" y="2215167"/>
            <a:ext cx="2641600" cy="4271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Developing Economies (STIC/2014)</a:t>
            </a:r>
          </a:p>
        </p:txBody>
      </p:sp>
    </p:spTree>
    <p:extLst>
      <p:ext uri="{BB962C8B-B14F-4D97-AF65-F5344CB8AC3E}">
        <p14:creationId xmlns:p14="http://schemas.microsoft.com/office/powerpoint/2010/main" val="101584714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1138256" y="75002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Transformation and Development impact …</a:t>
            </a:r>
          </a:p>
        </p:txBody>
      </p:sp>
      <p:sp>
        <p:nvSpPr>
          <p:cNvPr id="5" name="Minus 4"/>
          <p:cNvSpPr/>
          <p:nvPr/>
        </p:nvSpPr>
        <p:spPr>
          <a:xfrm rot="5400000">
            <a:off x="7576886" y="3746814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inus 5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13" name="Content Placeholder 11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794078603"/>
              </p:ext>
            </p:extLst>
          </p:nvPr>
        </p:nvGraphicFramePr>
        <p:xfrm>
          <a:off x="1622456" y="1905001"/>
          <a:ext cx="7176537" cy="4303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2440931" y="1490113"/>
            <a:ext cx="4737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Researchers background (STIC 2014)</a:t>
            </a:r>
          </a:p>
        </p:txBody>
      </p:sp>
    </p:spTree>
    <p:extLst>
      <p:ext uri="{BB962C8B-B14F-4D97-AF65-F5344CB8AC3E}">
        <p14:creationId xmlns:p14="http://schemas.microsoft.com/office/powerpoint/2010/main" val="3265964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 Background </a:t>
            </a:r>
          </a:p>
          <a:p>
            <a:pPr marL="101596" indent="0">
              <a:buNone/>
            </a:pPr>
            <a:endParaRPr lang="en-US" sz="2800" dirty="0"/>
          </a:p>
          <a:p>
            <a:r>
              <a:rPr lang="en-US" sz="2800" dirty="0"/>
              <a:t> R&amp;I Ecosystem </a:t>
            </a:r>
          </a:p>
          <a:p>
            <a:pPr marL="101596" indent="0">
              <a:buNone/>
            </a:pPr>
            <a:endParaRPr lang="en-US" sz="2800" dirty="0"/>
          </a:p>
          <a:p>
            <a:r>
              <a:rPr lang="en-US" sz="2800" dirty="0"/>
              <a:t> Transformation and Development Impact </a:t>
            </a:r>
          </a:p>
          <a:p>
            <a:endParaRPr lang="en-US" sz="2800" dirty="0"/>
          </a:p>
          <a:p>
            <a:r>
              <a:rPr lang="en-US" sz="2800" dirty="0"/>
              <a:t> Conclusion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                  Content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6666C8F-CF40-4BF7-87C9-43F88B0A93C0}" type="slidenum">
              <a:rPr lang="en" smtClean="0"/>
              <a:pPr>
                <a:defRPr/>
              </a:pPr>
              <a:t>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74100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/>
        </p:nvSpPr>
        <p:spPr>
          <a:xfrm>
            <a:off x="1280592" y="135428"/>
            <a:ext cx="9793808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Transformation and Development impact … </a:t>
            </a:r>
          </a:p>
          <a:p>
            <a:pPr marL="0" indent="0" algn="ctr">
              <a:buNone/>
            </a:pPr>
            <a:endParaRPr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Gulim" pitchFamily="34" charset="-127"/>
            </a:endParaRPr>
          </a:p>
        </p:txBody>
      </p:sp>
      <p:sp>
        <p:nvSpPr>
          <p:cNvPr id="5" name="Minus 4"/>
          <p:cNvSpPr/>
          <p:nvPr/>
        </p:nvSpPr>
        <p:spPr>
          <a:xfrm rot="5400000">
            <a:off x="7576886" y="3746813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inus 5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351329141"/>
              </p:ext>
            </p:extLst>
          </p:nvPr>
        </p:nvGraphicFramePr>
        <p:xfrm>
          <a:off x="914400" y="2092927"/>
          <a:ext cx="10125253" cy="378878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601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0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0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0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06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8200">
                <a:tc rowSpan="2"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Application</a:t>
                      </a:r>
                      <a:r>
                        <a:rPr lang="en-US" sz="2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u="none" strike="noStrike" dirty="0"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u="none" strike="noStrike" dirty="0">
                          <a:effectLst/>
                        </a:rPr>
                        <a:t>Granted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709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Foreign </a:t>
                      </a: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Local </a:t>
                      </a: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Heavy"/>
                          <a:ea typeface="+mn-ea"/>
                          <a:cs typeface="Avenir Heavy"/>
                        </a:rPr>
                        <a:t>Total </a:t>
                      </a: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Heavy"/>
                          <a:ea typeface="+mn-ea"/>
                          <a:cs typeface="Avenir Heavy"/>
                        </a:rPr>
                        <a:t>Foreign </a:t>
                      </a: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Heavy"/>
                          <a:ea typeface="+mn-ea"/>
                          <a:cs typeface="Avenir Heavy"/>
                        </a:rPr>
                        <a:t>Local </a:t>
                      </a: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Heavy"/>
                          <a:ea typeface="+mn-ea"/>
                          <a:cs typeface="Avenir Heavy"/>
                        </a:rPr>
                        <a:t>Total </a:t>
                      </a: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7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2000" u="none" strike="noStrike" dirty="0">
                          <a:effectLst/>
                        </a:rPr>
                        <a:t>Patent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385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390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7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Utility Model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2591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831</a:t>
                      </a: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7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Patent of Introduction</a:t>
                      </a:r>
                      <a:r>
                        <a:rPr lang="en-US" sz="1800" u="none" strike="noStrike" baseline="0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253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163</a:t>
                      </a: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709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</a:rPr>
                        <a:t>Industrial Design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2776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venir Heavy"/>
                        <a:cs typeface="Avenir Heavy"/>
                      </a:endParaRPr>
                    </a:p>
                  </a:txBody>
                  <a:tcPr marL="16933" marR="16933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Heavy"/>
                          <a:cs typeface="Avenir Heavy"/>
                        </a:rPr>
                        <a:t>775</a:t>
                      </a:r>
                    </a:p>
                  </a:txBody>
                  <a:tcPr marL="16933" marR="16933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-142601" y="1242923"/>
            <a:ext cx="7532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Home based technology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dev`t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and Enabler technology transfer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87511" y="1648831"/>
            <a:ext cx="427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Intellectual Property (EIPO, 2017)</a:t>
            </a:r>
          </a:p>
        </p:txBody>
      </p:sp>
    </p:spTree>
    <p:extLst>
      <p:ext uri="{BB962C8B-B14F-4D97-AF65-F5344CB8AC3E}">
        <p14:creationId xmlns:p14="http://schemas.microsoft.com/office/powerpoint/2010/main" val="831993945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Conclusion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Major challenges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  Resources allocation especially for Research and Innovation development should be prioritized and recognized by government and development partners.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coordination challenges among STI actors should be underscored by government and STI sectors </a:t>
            </a:r>
          </a:p>
          <a:p>
            <a:endParaRPr lang="en-US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/>
              <a:t>National and Regional Innovation system  should be strengthen through stake holders participation.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CD2A1-1CE0-4355-B3C3-7DBCF3C9198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882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111E-8797-44A6-A532-6FB5CC292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55567"/>
            <a:ext cx="9647582" cy="27468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Thank You!!!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 err="1">
                <a:solidFill>
                  <a:schemeClr val="accent1"/>
                </a:solidFill>
              </a:rPr>
              <a:t>አመሰግናለሁ</a:t>
            </a:r>
            <a:r>
              <a:rPr lang="en-US" dirty="0">
                <a:solidFill>
                  <a:schemeClr val="accent1"/>
                </a:solidFill>
              </a:rPr>
              <a:t>!!!</a:t>
            </a:r>
            <a:br>
              <a:rPr lang="en-US" dirty="0"/>
            </a:br>
            <a:r>
              <a:rPr lang="en-US" sz="28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471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Arrow 7"/>
          <p:cNvSpPr/>
          <p:nvPr/>
        </p:nvSpPr>
        <p:spPr>
          <a:xfrm>
            <a:off x="9183939" y="762000"/>
            <a:ext cx="2032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STI role 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112655" y="838200"/>
            <a:ext cx="27432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Policy and strategies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400800" y="762000"/>
            <a:ext cx="23368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 STI Support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06400" y="762000"/>
            <a:ext cx="2235200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prstClr val="white"/>
                </a:solidFill>
              </a:rPr>
              <a:t>STI.</a:t>
            </a:r>
          </a:p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0" y="3657600"/>
            <a:ext cx="26416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</a:rPr>
              <a:t>Ethio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1970s </a:t>
            </a:r>
          </a:p>
        </p:txBody>
      </p:sp>
      <p:sp>
        <p:nvSpPr>
          <p:cNvPr id="19" name="Oval 18"/>
          <p:cNvSpPr/>
          <p:nvPr/>
        </p:nvSpPr>
        <p:spPr>
          <a:xfrm>
            <a:off x="2844800" y="3810000"/>
            <a:ext cx="24384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rgbClr val="FF0000"/>
                </a:solidFill>
              </a:rPr>
              <a:t>Ethio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1980s </a:t>
            </a:r>
          </a:p>
        </p:txBody>
      </p:sp>
      <p:sp>
        <p:nvSpPr>
          <p:cNvPr id="20" name="Oval 19"/>
          <p:cNvSpPr/>
          <p:nvPr/>
        </p:nvSpPr>
        <p:spPr>
          <a:xfrm>
            <a:off x="5537200" y="3820391"/>
            <a:ext cx="1981200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Ethiopia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2000s </a:t>
            </a:r>
          </a:p>
        </p:txBody>
      </p:sp>
      <p:sp>
        <p:nvSpPr>
          <p:cNvPr id="21" name="Oval 20"/>
          <p:cNvSpPr/>
          <p:nvPr/>
        </p:nvSpPr>
        <p:spPr>
          <a:xfrm>
            <a:off x="7633853" y="3820391"/>
            <a:ext cx="1916547" cy="8382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Ethiopia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</a:rPr>
              <a:t>2020s</a:t>
            </a:r>
          </a:p>
        </p:txBody>
      </p:sp>
      <p:sp>
        <p:nvSpPr>
          <p:cNvPr id="22" name="Oval 21"/>
          <p:cNvSpPr/>
          <p:nvPr/>
        </p:nvSpPr>
        <p:spPr>
          <a:xfrm>
            <a:off x="8889476" y="1981200"/>
            <a:ext cx="2997724" cy="14741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Role of on nation economy</a:t>
            </a:r>
          </a:p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1200+USD</a:t>
            </a:r>
          </a:p>
          <a:p>
            <a:pPr algn="ctr">
              <a:defRPr/>
            </a:pPr>
            <a:r>
              <a:rPr lang="en-US" dirty="0">
                <a:solidFill>
                  <a:srgbClr val="7030A0"/>
                </a:solidFill>
              </a:rPr>
              <a:t>PP; 120+mil</a:t>
            </a:r>
            <a:endParaRPr lang="en-US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9753600" y="3820391"/>
            <a:ext cx="1828800" cy="76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</a:rPr>
              <a:t>Ethiopia</a:t>
            </a:r>
          </a:p>
          <a:p>
            <a:pPr algn="ctr">
              <a:defRPr/>
            </a:pPr>
            <a:r>
              <a:rPr lang="en-US" sz="1400" dirty="0">
                <a:solidFill>
                  <a:srgbClr val="FF0000"/>
                </a:solidFill>
              </a:rPr>
              <a:t>Current</a:t>
            </a:r>
          </a:p>
        </p:txBody>
      </p:sp>
      <p:sp>
        <p:nvSpPr>
          <p:cNvPr id="24" name="Oval 23"/>
          <p:cNvSpPr/>
          <p:nvPr/>
        </p:nvSpPr>
        <p:spPr>
          <a:xfrm>
            <a:off x="0" y="2362200"/>
            <a:ext cx="2641600" cy="1093178"/>
          </a:xfrm>
          <a:prstGeom prst="ellipse">
            <a:avLst/>
          </a:prstGeom>
          <a:solidFill>
            <a:srgbClr val="CF9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2060"/>
                </a:solidFill>
              </a:rPr>
              <a:t>Low </a:t>
            </a:r>
            <a:r>
              <a:rPr lang="en-US" sz="1400" dirty="0">
                <a:solidFill>
                  <a:srgbClr val="002060"/>
                </a:solidFill>
              </a:rPr>
              <a:t>income/230 USD</a:t>
            </a:r>
          </a:p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</a:rPr>
              <a:t>	PP: 42 mi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403600" y="2365664"/>
            <a:ext cx="2133600" cy="838200"/>
          </a:xfrm>
          <a:prstGeom prst="ellipse">
            <a:avLst/>
          </a:prstGeom>
          <a:solidFill>
            <a:srgbClr val="CF9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</a:rPr>
              <a:t>ST policy </a:t>
            </a:r>
          </a:p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</a:rPr>
              <a:t>Income/540USD</a:t>
            </a:r>
          </a:p>
          <a:p>
            <a:pPr algn="ctr"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</a:rPr>
              <a:t>PP62 mill</a:t>
            </a:r>
          </a:p>
        </p:txBody>
      </p:sp>
      <p:sp>
        <p:nvSpPr>
          <p:cNvPr id="26" name="Oval 25"/>
          <p:cNvSpPr/>
          <p:nvPr/>
        </p:nvSpPr>
        <p:spPr>
          <a:xfrm>
            <a:off x="5656082" y="2438399"/>
            <a:ext cx="3081518" cy="1016979"/>
          </a:xfrm>
          <a:prstGeom prst="ellipse">
            <a:avLst/>
          </a:prstGeom>
          <a:solidFill>
            <a:srgbClr val="CF93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STI support system</a:t>
            </a:r>
          </a:p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780USD</a:t>
            </a:r>
          </a:p>
          <a:p>
            <a:pPr algn="ctr">
              <a:defRPr/>
            </a:pPr>
            <a:r>
              <a:rPr lang="en-US" dirty="0">
                <a:solidFill>
                  <a:srgbClr val="002060"/>
                </a:solidFill>
              </a:rPr>
              <a:t>PP 85+ mil</a:t>
            </a:r>
          </a:p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609601" y="4582391"/>
            <a:ext cx="10606337" cy="197081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28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From </a:t>
            </a:r>
            <a:r>
              <a:rPr lang="en-US" sz="2800" dirty="0">
                <a:solidFill>
                  <a:srgbClr val="002060"/>
                </a:solidFill>
              </a:rPr>
              <a:t>Agri</a:t>
            </a:r>
            <a:r>
              <a:rPr lang="en-US" sz="2800" dirty="0">
                <a:solidFill>
                  <a:srgbClr val="FF0000"/>
                </a:solidFill>
              </a:rPr>
              <a:t> TO </a:t>
            </a:r>
            <a:r>
              <a:rPr lang="en-US" sz="2800" dirty="0">
                <a:solidFill>
                  <a:srgbClr val="002060"/>
                </a:solidFill>
              </a:rPr>
              <a:t>Tech. adoption, adaption, Technology transfer  ( capacity building)…..Technology </a:t>
            </a:r>
            <a:r>
              <a:rPr lang="en-US" sz="2800" dirty="0" err="1">
                <a:solidFill>
                  <a:srgbClr val="002060"/>
                </a:solidFill>
              </a:rPr>
              <a:t>dev`t</a:t>
            </a:r>
            <a:r>
              <a:rPr lang="en-US" sz="2800" dirty="0">
                <a:solidFill>
                  <a:srgbClr val="002060"/>
                </a:solidFill>
              </a:rPr>
              <a:t>???</a:t>
            </a:r>
          </a:p>
          <a:p>
            <a:pPr algn="ctr">
              <a:defRPr/>
            </a:pPr>
            <a:endParaRPr lang="en-US" sz="2800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dirty="0">
              <a:solidFill>
                <a:srgbClr val="002060"/>
              </a:solidFill>
            </a:endParaRPr>
          </a:p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406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6" t="3645" r="30469" b="5208"/>
          <a:stretch>
            <a:fillRect/>
          </a:stretch>
        </p:blipFill>
        <p:spPr bwMode="auto">
          <a:xfrm>
            <a:off x="11379200" y="0"/>
            <a:ext cx="508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7" name="Rectangle 1"/>
          <p:cNvSpPr>
            <a:spLocks noChangeArrowheads="1"/>
          </p:cNvSpPr>
          <p:nvPr/>
        </p:nvSpPr>
        <p:spPr bwMode="auto">
          <a:xfrm>
            <a:off x="0" y="3455379"/>
            <a:ext cx="150368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Calibri" pitchFamily="34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Power Geez Unicode1" pitchFamily="2" charset="0"/>
              <a:ea typeface="Calibri" pitchFamily="34" charset="0"/>
              <a:cs typeface="Times New Roman" pitchFamily="18" charset="0"/>
            </a:endParaRPr>
          </a:p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68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Minus 25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>
                <a:solidFill>
                  <a:prstClr val="black"/>
                </a:solidFill>
              </a:rPr>
              <a:pPr/>
              <a:t>2/14/23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From Facilitator to Main Actor</a:t>
            </a: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1" name="Picture 2" descr="https://lh3.googleusercontent.com/-bE-9LmGsi6E/U0gKKpdmHaI/AAAAAAAAAA0/DpygEONx-zw/s630-fcrop64=1,0a5f0000eb95ffff/logo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5" b="11691"/>
          <a:stretch/>
        </p:blipFill>
        <p:spPr bwMode="auto">
          <a:xfrm>
            <a:off x="6114893" y="5266335"/>
            <a:ext cx="3073829" cy="9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ethiostandards.org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2" y="2213220"/>
            <a:ext cx="4592068" cy="48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stic.gov.et/wp-content/themes/stic/timthumb.php?src=http://stic.gov.et/wp-content/uploads/2015/02/stic_Ethiopianintellectualpropertyofice.jpg&amp;h=320px&amp;w=550px&amp;zc=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9" t="5456" r="9048" b="9297"/>
          <a:stretch/>
        </p:blipFill>
        <p:spPr bwMode="auto">
          <a:xfrm>
            <a:off x="3380835" y="5002732"/>
            <a:ext cx="2397661" cy="111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://www.enao-eth.org/images/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08" y="5507951"/>
            <a:ext cx="26670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8" descr="data:image/png;base64,iVBORw0KGgoAAAANSUhEUgAAAHAAAABICAMAAAAZF4G5AAAAsVBMVEX////7sks1N4wyNIs1N460tdL7sUj7sEW9vtf8/P7T0+VMTpdPUZknKYf//PgvMYo9P5H91qX/+fH7r0Dg4e/DxNukpcr7tE97fLH+7df+8uEtL4r4+Pz91Z78wW7+7NT/9en7uFj8yIP8xHj+4bv8wGv90JX8y4ft7fT91J/93K/7ul2cncNwcqv+48OoqM2LjLuAgrRaW6IiJYhERpZeX6CTk71naafl5fDNzuEOEoE6d2U+AAAHMklEQVRYhb1ZC1uqTBdFQEbtCAEaAQrD/ZZkZWXf//9h354LBBwsM8+7nqcynGHN3rNvs0cQTkPFdr3NIi9JvCjbxj5Wvxj8a2C/DCtkIqRQIPhYhbqP/xGdXUQBcE16AFYrKvx/QOeHgTJk40CKFdXXZVN9z+yxEY325DST+oq76aQW6r4cWQHAQt1FIJQ61+KLk0YcIJskaVn7NsCvyzSZfJKipLwKnZFOGjrFCuO+H6g4zqx2OUoIX6q/lNSJTC6AFZV4dEVl1Gjc9Gzbs35ls3aCuDKjeJSOUtYRV6xSVSj4jcXaFeNDk3HpGuCSCwnqteLL+XzGpyjRt/vihI3xKJfbDtenYhXn+FjKNxIVl/IZHueLz+FzMi4iSi8NASm1T8U8ywjU1OQuiTLjMr6STlfONjocRzTcoghfxGdXCtPnT+boUWCi5CLPV5kNoLPs5RPY15PgIkKf7Yf3cwMw/Iv2kHqgEuBL5l6C2vylD/8QakQEvNTeLoAfkC20rlw4jANjYqLUJaIvdn8OuAadU5LaxPEIIQIXnE0/sWhHbRazx4eHu+l61fJ/kBHtv0LenXg8TVeENHvWFvV5Q5jfSHKD5UPz8un9jShpriaL7xv+7PiuybJ7375p0Z04O0kXhJh8UAtqMplACUWJoSE8vkquJFK4783ctUwHNvzC4g8M4RNfxgnx1rJ05uYG1SgJ2kAoyrcM2h1fuysT+WT4WTYizfcuWcBy2iPkE5drAw/ZVKgEzaQpRhxio9TpCaH7tKaYrZju4NWa+DSdzaYPu0bL+QEWBs9bnQKhLD/wiTnOBnWOX0DMDdsQ6JvUCVVGuHzsjJw/gHzazZrqbp7n/PFsSfhE6U9jNkRCad3KkwbdEGKnFZwZtp8+EBNCkyRuSnjXGbsS4UU3C2GAnStqTyCU1CyuTwh+bab8/aqdQRLrl1o0UdC8+xfhG4gid0WmyCVJfFndu6K7y0cJjQwhj6hV9YGOFEl2d35IM5MvjKj0WevorcXUFaWD8Eh+LzqEH58jYtijoDRqemhQJinuzfeozdic0H07rijg/w2xmN1G6GN+r4nLvfABluM+toSyPGUTjxCSMKRzZeIFpApRzHKQ9BLytHI4IfgAgfsC2lq9gPPthwKCl4vSQsiBV3vOWwlFOk9b0kdbk1Wt5M1/leZVn1Ck8UIihB+E8G04/lGWtfec/pXdj09CFmi0V0LomM0BJPu7IBgQakuK/0FIXI8R5sRa7uZMUi4/JXTpvJc/ebNP5Migj2SEPqG2e7yjgK1bL0dUujpI3Fh2YFKHeUv4xCZO6Z5TX0PjNVnfaLpWungh4WSQl+7ACe+Pm81mPgWncWcNofzRHWWAZZw6MtBjgtW6RccP8xeIo699t9i8glzPTwQgIQSAhrDjhwQ6QsWJBPuF4x9ITJ72Rq+WMrFkF6CR8Pa8Gif0q6E3tChpaNPHCElW0N57GRWCD/ccAMkZ03FCFZ+ga4J3OBa8V7fE+l4XPHgD84bY1fvTPQPx/afNKOEXcCxqpkabnmYURFXzN8gWonvYTyHtPLxDOlqDdSxX8w1F/gTh7WbFI83b7CT6ayEGBSL6PAGz7C6yjA/5kGyZq93eSq77OhfeSHhpp06J70+5W5yG9tyzdHauMNPREuO4czV4SJehHfIj2GhH6SuI7i5UOt0SYwQDQqGmnZ5EGC2i5nfvB4nZ5GGXz0RZOnz6yXwPxdTLqldEjWBI6CQm8nTiiKNl4vHj8W2/3z9MP3JhAV+sO+ljxcrFXpk4gkFdpabRN0cgYiFXKYSvBbVuUrqqst8M/OPoHP+ycx4DTkIH0086KWbssIzSNNJDWzC2aRHaY3MKKzvdfPoOULvwqjMjJ5TYxKgoFEeJBRzotpmOJQ0ItlZS/JiSB0w/IJKpcRkl+hZKGmOi6xaG7ISr2DDLUUJafqDwZ5otzS3jy4qJIxglziKcCrFCCCfOhBCG22S0/6ezRg9Sovh8Sr9iObY2bV+BnVKJSlWhDmqk20VZwBoy64QIetMGbWvY74E9KDoTIKqR41s022bkGG34ISk7qbbtIPySUAnO6nwxeIgfEmrTqREmolCjEeq2XZBt9UwfnjV6hN7Z8hmsmUuabX6E7WhLOjbULZxw2wyiWb/+gnBintta4B1MhWqMNKMN0mRlzn7OooGQd+uiUT8dwo/Y6Ms6X4QQTSLeoA3OaLjFFuOzLu6xF0Dj8BatOVIu92BnXBvVWdoYBd3YpsmOqvILSqw3vXHvFy195gzNNYIySU712bHu8asL8/ve+PdoL0oUJcjqYWZRjbq9KYFzynXun+KquZVAZhCWtYOxAcDYqcswaO+CUPKL+4M+OpddwKlUSRQCoqTq3jwp17vsGl7n0ctRRO5JJ5/L8PwrX87WJy8s4bEV/oM7UtUvIus/vJIlwL4+uHQ2/+WlM4WK/ZhdqyfXu1b/PxXXsfzg4uyaAAAAAElFTkSuQmCC"/>
          <p:cNvSpPr>
            <a:spLocks noChangeAspect="1" noChangeArrowheads="1"/>
          </p:cNvSpPr>
          <p:nvPr/>
        </p:nvSpPr>
        <p:spPr bwMode="auto">
          <a:xfrm>
            <a:off x="207434" y="-411163"/>
            <a:ext cx="17907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6" name="Picture 35" descr="http://www.mjobs.net/files/pictures/ECA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" y="4399558"/>
            <a:ext cx="179070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https://fbcdn-profile-a.akamaihd.net/hprofile-ak-xap1/v/t1.0-1/c14.14.172.172/s160x160/998033_147786108757507_927230166_n.jpg?oh=5ea353afdf9d50bb3f1b3de9056730a2&amp;oe=556BF40C&amp;__gda__=1431224126_1d3ea80b499f70fe4075f66b0bf9a4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986" y="4002039"/>
            <a:ext cx="1425595" cy="106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 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" y="2987079"/>
            <a:ext cx="12319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AutoShape 16" descr="data:image/jpeg;base64,/9j/4AAQSkZJRgABAQAAAQABAAD/2wCEAAkGBxQTEhUUExQWFhQWFRwbGBgXGBYYFxodFxgXHR8cHB4aHCggGB4mGxgdITEiJSkrLi4uGB8zODMsNygtLisBCgoKDg0OGhAQGywkICQsLSwsLDQsLCwsLCwsLC0sLCwsLCwsLCwsNC8sLywsLCwsLCwsLywtLCwsLCw1LCwsLP/AABEIAQEAxAMBIgACEQEDEQH/xAAcAAACAgMBAQAAAAAAAAAAAAAABgUHAQQIAwL/xABQEAACAQMCAwQHBAcDCAYLAAABAgMABBESIQUGMRNBUWEHIjJxgZGhFCNCUjNicoKxwdFzkqIVNENTdIOU4SQlVGOTwhYXRGSjsrPD0tPw/8QAGgEAAgMBAQAAAAAAAAAAAAAAAAMBAgQFBv/EADMRAAICAQMCAwUHBAMAAAAAAAABAgMRBCExBRITQVEiYXGR8BQygaGxwdEjQuHxMzRS/9oADAMBAAIRAxEAPwC8aKwTWA1GQPqisCs0AFFFFABRRRQAUUVgmgANal/eCMDbLNsq5xn49wA3J7qL6+CYHtO3soOpx3+QHeTsKo/0mekDVrt7ZwzMNM0yn1QP9VF+r+Zu8/TRptNO+fbEiUsF0cL4ssuPZyRqUo2tHXplWwM4OxGNqlK5k9HfO5syIZi32YtkMvtwufxr4g/iXvGfj0Lwji6yhcspLLlGU5SRfzIf4r1H1q+r0ctPLD49SIyyS1FYBrNZCwVis0UAFFFFABRRRQAUVgmgGgDNFFFAGvezaEZz+FSfkKrWXn6G3vntZXaNkCgzMzPEzkAssi/gAJ2ZenuGC/cclARQ3QuC37MYLt9Fx8a5N4xfGeeWZtzLIzf3iSPpXS6bpI393dwUnLB1lZ8ZRgurCauh1Bo2z+Rx6rfQ+VSQNclcv813VntBKQh6xsNUR96nb5YqwOCel9BgTQyRHxt3BT/w5MgfA1a/pNsPubohWIvaiq4sPSnaP/7VGPKWKWM/FgSv0qUX0gWx6XNn8bgj6FKwy01q5iy+UOeaM0jz+ka0Ub3VqP2XeT6KozS9xP0vWqj1ZZZT4QxCIfOUk/EVaGkunxFh3ItO4uVQZdgo8SQKX+Yea47ePW7rCnc8gOtv7OL2nPvwPfVLcY9K9w5P2eJIO7tGJmm+DPsvwFIl/eyTOZJXaRz1ZyWP1ro6fo83vY8fqLdnoOnOnpFkuQ8Vvqihb22JzNNj85Hsr+ou38KRM0YrFd+mmuqOIIW22ZzTNyhzpNZHRjtbcnLQsSBn8yMN438xSxWcVNtULI9s1lAng6b5S54hulHZP2hxvG2FuE969JR+su/vputb1JM6WBI6jow96ncfGuOIpCpDKSpHQgkEe4jpTpwf0m3cQVZglyq9O0yJB7pFww+tcLUdHknmp59wxWep02TRmqd4V6YbcgBzPCcfiCzoPiMOaZrX0kWrAf8ASrfP64lh+jA/xrmT0d0XvFl+5D5mjNJh9IFt/wBpsv8AiP5aK0b70m2iD/OoM/qJLMfppFUWntbwosnuRYOa0rriSKdIy7/kTdvj3KPMkVUPGfTBDgiJJ5j+swhj+SZY+4mkDj3Pl3cqULiKL/VQjQp/aPVvia2U9Lum/a2RVzRbPNPpIgilSJm7VjIoZIpCI4lLAMXkXeRwM+qMAfWrD4RIShUnJRipJOSQDsT71IPxrjyuo/R3xXt7eKQnJlgQn9uP7t/4LTOoaGNEIuP4kQlljfRWKzXJGFf+lbivY2lwwO4iES/tXDYPyRM/GqU9H9lHNPIkyjsjbS63bQBF6u0mX2BBwB5mnr043TmKEBW0PcSszYOkGPEaKT0BwCcGqusOKtFDcRBQRcKqsTnICNq2x4nqDXo9BS/sr7eWxMn7Q48n8q9nPc/akQdj92hkMbIZNSMVUMwEjmI5HdvmvDh1lFFdX88tvphgJT7P6jMDcMUUBhqVSvXIzjFQd5zRJJcx3DKuUeN+zy3Zs8aouojPUhFB91bN/wA360lVbeKPttJkILnLpI0gk3Oc5bByTTpU3ttvzS/AjKMxcHEHF0tlXt1S6RdLAeuuoEhh09nOT02JqWm5YjhubqQqskEdtJcQbho5PW0rnQfZDZ9XPQCoEc0v9ue97NO0fXlfW0gyRlCRvkHfI86+rfmyRbcQFEZRbyQajq1aJH19xxlT0q1ld7xj0Sf7gmhwl5etopWlECOHns4xE2oxx/aFVpCADnfoMnbNK1jwSM8RuI9+xtmmkIxqZktyToGepOAK073meWSdJ9lKdiSiltDGDGksM7nYVoX3E3knlnUmNpWZmCMw9skkZznG9TVp7knl8oG0Ov8A6PQPczTBUEZs1ukilOmNDMyjS5TBKJknC4J2rSsmskviv2UtbzzJ2DSLIR2WSG0KcF9TbA91aic5kR7Qx9t2KQayNSmFFIZCrbEttnyFaMPNEguYLgpGfs4AiiwRGoGSABnPtMWznrVI0XPPdnjHP15hlDfHytCnaWr6Wa5nm7GSPfshaqWOSwywJ9Qrt7JOahuIWkUFqrR20U0L2yB59YMkdxKudwGOnSQRoKjp1rRtOcZEMB7NGMDzsCS+T9pDB1bfp62c9aZ/R3yzJPb6Z4sWrzrKg3Es7IpARd/0e+Sx8/fSpqyld9j2z68/SwHPBC8kcvxSAzzPGyCGc9jhnk+7j9vSp6BiMb7kYqW4fy9bParA0hlB4isaTQ9mpPawI3rB8thTkFeuQelNHMXLklrLLd2UCds0JWW3BfBUlcyQFSCfZAZRv/OtV5zmDamSMuLz7VnDDD6QpXAPs4HvqsZ2ahuVb/PgnZcjDw+1trWHUII7oJG5uHDQtLE4n0L6khOlCoxsp9rNedlyxbXFu+orbzzE3cexKRW/a9loYg9Dr1eQSlJOOMFu1CLi7ILdcrpk7TC79M7b1uJzY4CgxxnTZG0OdXrITnJ39oHwpz01y3T3zzn68yMoc+VeFpFJPb6oLiOEJM2pY8gyERvlsuAEXLhV3JK791JfFblZ+IATseyEyxFiojfskfSCygDS2jrsPdXxy3zI9qUXGYhOsrhTpkfQMBNX5e/Fa/Mt9DPL2kKyKXBaTtGDEyMzEkEbY3G2B0q9dE42ty3yuQzsPXHuEwW91AstoBGTNCWjjPZs7k9iFUsCzIpXLd+e+tThHCIoftUEvZzRQ3cUQlEStIZJfUwuskKq4YkHOSvdS43NkhvRdlFJEgk7LL9kXVAmrGeuADmva45wJDiO3jjDyQynd2PaQljqyTk6s75zSnp71FR92+/vDKJTj0EEMpnu4RMZLqaLTEWhQJa4iLqAdmZsHBOBg7b7fLcChFg8eD24gW+EmF2QnQsPTJyp1E56gbVoyc7FjmS1gkxNLKofWQv2g6nUetg+tuCc4rxi5wcYDQxOv2RbZlJf1kRgwJIYEHbuqypvSS9Pf6BlG7yty9AYJp7iWPBtZGC4Z3iPaIiyMARjckgZyRmrA9EF2say26yrKLa5wrp7LR3AxkeWtQaq6w5lWKS5ItozDcldUJZgqqr6wqlcHGdvdTF6Kblmv7gRIVimickDdYsHXHkgYABGBS9ZVZKubnxs0TFnRgorytZdaK2MalBx4ZGazXmsjiF5k4NHJG+pNSOMSp3MPzDwdeoI64x4Y5k5r4G1lcyQMchTlG/Ojbq3xH1BrrkiqM9N/CAscUoG8UrQnzRx2kfwHrLXW6TqHC3sfDF2LbJUNFFFepEljejrk6C8tJnnSQs8ojiaPGtCiF3YAnDDDDI3zjbeozjno4u4dTQgXMQ/FF7a+TxH11Plg1cfos4T2NrbqRgrBrb9u5bUc+YRFHxpxu+HxyEFlGodGGVce5lwR868xPqdld8nHdZ4HKGUceTRMhKsCrDqGBBHwNeea62vOXUk2Zg48Jo4pR82XV9aiG9H9uT/AJvZf8N/SStUetRxvEr4bOYM1O8G5QvLneK3fR3yOOzjA8S74Hyro+x5Rii9hYYz/wB1bxKfmwY1KpwePILAyEdO0YuB7gfVHwFUs60/7Ikqsqjk70WxoQ8uLmQdOq2qnzJ3n9y7eNWxYcOWPfOp8YLYAwB+FQNkUeA+OTvW0dj5H6V6npXGv1NlzzJjFFI0pLRZUAbu3DDZlPiD3VXfOvo4iuC0hBjlP+niXKt/bRDfP66e84qzLUnSM/xz9azJvgDv6+VRTfOp90GDimctcZ5CvYAWEXbRZ2lgPaqfeF9ZfiKWWUg4OxHcdjXYU/C42JbTpb8yEo3xKkE/Go6+5ZSX29EnlNFFJ9dIY/OuxV1mSWJrIt1nJlZXw766d/8AV/b/APZ7L/hj/wDsxUnY8rRxfoxHH/YwQp9SrEfOnPrUPKP5keGznTgvIt7cet2RiizvLP8AdIPdq3b4A038b9H0Fvw6dl7SS4RFlErKUQqjgOI1O4ADZyRvtirvg4VGp1aSzDozkuw9xYnHwrU5ktBIihvZYmN/2ZlKH/EVPwrFPqts5ryWS3hpI5Gor2vLYxSPG3tRuyN71JB+orxr1EXlZEntZ2zSOsaDU7sFUeJY4A+ddL8j8pxW0IiABVT943+ulHtE+KKfVA8QfCqe9D3Dtd402P8AN4iy/wBo5CJ9ST8K6Qs7cRoqDooA+XfXner6huSqXA2teZ7Cis0VxBpiq39MtrqsrrySFx+5KwP0arJpD9LH+ZXX+zf/AHUxWjSvF0fiv1Ky4Oaa+osZGoErkZA2JGdwPhTTwflgFC8u5GD2eSMA95xufMA7Z+Uvc8pRfdhowgkXUGDNsO8nJPTr8RXr5WwWzfJjdqTLj5N49DcIJIT93Mcr3FWRFUxMO5gqgjuIz8WWS6VXRCfWfOkeOkZP0qhPRpK9tdva6spMheE9PvYfWXbuJUFT4jFXJfwdrLaTqwAQlt+8SKBjz615LXUOi1o0xnmOUT2KzXyrZ+FfVZRp5SIc5B/oa+FmxgNsT8q96+WQHrUYAxIoIwa0vt53CKzsNtgAufeTj+dfZgJbGo9mBjHj8etR3MvGRaCDAH3kypjwU+0R7qo888F4xy8Lc24b5lGJEK4GfVw2B7gcj34xW5bEEah+Lf4d30pI5Y4sZeK3eTsyaY/dbtg495cmnKSAggocLn1h3e8eH/PNRFvGVuWsg4vD2PdphnSNz4VhFJwW28h0r7jiA6Cvur49RQYoNZr5c4G9SB4m6XtBHn1ypbHkCBn5kVF8y3qrEyswXKlmZukaJgmQ+44wO8486+hZE3xm1DaDRjO4ywbNVt6W755EW3jODcSMznuENudIB8jIS23Xan6Wp3WqJRywm2VRzhxGK5vbieFSsckhYA7Hfqcd2Tk/Goen+w5RjLLGqdozjIZmYA7ZPQgDHStDiXK6FC0fqPnAQkkNjr1O3h8a9hVOEUq0+EtvMyeNFscPQVbDs5n73uYU+EaySfxxV4iqa9Bi4gYEYIvt/wDh3q5RXluovOol8TZDgzRRRWIsFInpOI+zzg9NMAPua4/5U91W3pkciyuiOum3/wDrPWjS/wDNH4r9Ss/usVeBxxOQjodbNhXJcL5g6em2d/nUxPpdZDNDoRGyvrNlkOB6uG6bJv7O9JfAOaAxDNpMgQqFbZRkYyAMA7Z286mJONMi/eFXV42B1YGnJI9Uj2RsPV6bDaunrtBfbqO+PG39zz78em3qYIyUV2tfkeMTCO+s5BGY1+1xqgJJ2c6SNR67Gnc3krzLAB6tvJE4I66AzBwfcMGql4VxHt+I2UaH1Fuoj7zrXfHwqzrjjgtbqQkZLwkjzy7Lj5is/WvZ7U/TBePsw3GrkOWSSCSWX2pbiRseC7Ko+AUCmcVFcsOrW0ZXpuD+0GIb/FmpWuVHg1w+6jNFYzRmrFzDVW/pXv1ie3Zt9KOVUblnLIAB57fCrIY1Stu32vi0qMdUcPbiPIyFkkPrY9y4PkS1Z9TJKt5NOlyp9yNHhXGprOaC7uIQsTGU5VtTeuHwHGNhrxuDtVscicQe4tEnkfW0rOdhhRiRlCr5AL39evfSjzbwlTEF0grFC2AehZvVA+po9CPF1EMnD2z2ts7HfoUdsgg+ILb+8UjRW96aezHayOUprctCisCs1vMAVC85xs1lcCMkOIyVI6hl9YH5ipnNeHEGUROW9kIxb3YOfpUS4IkspiDHxidZY58bXPYLv0ACky4/ewKVObXzdIDuVtYNv29bH5k1OLx0TSWtsAMpKRt3hRnPxG/xpN594qbfiMbA7PZQBsYz7J3Hnt3eNdDojzc8e8xP2oNJjNbBBE0kEJLbLoLPrGcFiN9xgDpvvvXjxqKLfEWZZAGGlmITPXvwx1ZGBtUXwvjGtY44mUDUSZFPrnVud+q9B08K0OO8xroTtAutM407M2TncDYb758zWqrp18dV3t7Zf9zzjyz7sr+RbmnHtS3+A3eisaWuF6YvYyR0wWgcGrbqlPQlcGRbh2OS13CT8Vkq6xWPqP8A2JG+tYikZooorEXCq29Mq5sbv9i3PymerJpA9LkebK6/sEP9yYf/AJVo0rxdH4r9SJcHO/C7Bp5UhjxrkbC6jpGfM91bvHeXbu1OLmGRB3EglPgwyKxynAHu4VaGScas9lHs76QTgHu3GfcDVmcz8x8T7G408MeCGRG7R5Gkk0qRuQCQqYHgK9NqNROFyjHGPft9fIQkmivPR6P+s7P/AGhP41bdvwjtpJXkJYxFzED03GoKfIOob4mqi5CfHErM/wDvMf1YD+dWjx2+lguRGgP36epjvOsoflj61xuv/ei36fyLswo5ZYvJFoYrKBD1C5+bE/zqYu5tCM56Kpb5An+VRfKF6JrOGQdCmP7pI/lUvIgIIPQjB9xrkQ4Rqh91CHwKwvL63ju34hNB2y60igWIIituoJdGLtjGTnrWrxSG7hkKTXNzLhMwPGgXUx7nEY0kg+Ixipn0fydisvD3P3lo+E/WgclomHiACUPmlN+KJR7lgJx7lgU+D84xMBBcFoLpU9aOZdBYgbsh9mQd/qmlT0X2Je3SUj13meUnHtLKT89sfKmr0pQoeGXTPEkhSJiusA6T3MPAjOdqqhbB7REIdriHSNSmQpJEAo9gJOBIvlsaTfV4iUW/MdVPsyXDxi1Ug5xgbjPTI8fED+VVxyXOkPGGbtF7JrWQPI+AuUcM2DsBu4O+TgUscX4vbsF7Fnkdx6qdpKo266y03qdO/wCVb/LVhLLPYPdhZbVLnsVjyjQoZInIXAJLnUFOpt9hS6tN2WOaYx35r7GWmeb5LjK8NtzP/wB/ITFbD3MRqk/dBHnR/kDiEu8/EWjP5LWKNFH70gZm9+1NsaAAAAADoBsBWJXA3Na5SUVlmcUuGS3Nrex2s1w1zFPE7RvIqCVGi05UlAAykNscbEU0cQi1xSL+ZGHzBFQFrYyS8Te4ddMUFuIoMkZZpSGkbA6Y0qu/nTDeS6I3c/hUn5DNQpKSyglwVLbcB7OGCZSVm0rGSPy6tOr9rQoT3E0kemAf9Lg/2KH/AM1NnCeMSz3MEODhysmO4IR2ny6ilH0vn/pkPlZw/wAGrodC3v2MVbWHgU7bh0zRtLHG7RoQHZQSFJGRnHStMmrG9FklxFDdT2sD3EqFFCCVlT19W5jX9KR59Bmo3nq94jJEgvbZYIxJlSIRHlsHbI67Zr0MdS3c68L57/IbjbI3egkfdS+d1D9EkNXeKpb0FR/cMfG9X/Dbuf51dIrzvUXnUyGw4M0UUViLhSZ6TItVpcf7HN/hMbfypzqC5ot9aBeodZYz+/E/81FMql2zTIfBzJybfywXsEsMZlkV9oxnLAqQQMfqk1Y/MN1cC0uRb8PvUEsZEz3MzyKidW0KznG2d6rHlfiT211BPGut0kBVN8tnbSMb5IJFWrfzXUkM/wBl4ffK88bK73U7FI1bduzV2x06V6HXL+rGWF88ef4Co8FU8syaby1b8tzEflItX39lRJ5WfBxKxQN+HWzRsVz023P7IrnWCXSysOqkEfA5q9ufo2aHtoj6ysWZR7RjkSN9QHeFZjn31j69HaMvrkXN4i2O/IsQWzjUdAXx/fNMNIXoulkVZ4JeqGNx7pI1JHzH1pk5m5gS0i1tuxzoXfcjvOOgHjXDreYodU8wRHc5cNkVo7+2Gbi2B1J07aE7vEfP8S56MPOvWTnqyWBZjLswU6ArGQa+gKAZBHf4YqqON+kh5cq4ypJye4DH4VU7nv3JNQ7GQytkEKcHbG4PTJHxFMwXyWT6Q+b4pLSaBVk9bshrIUIdU0YKjJ3OnPlS/wAS4219KyWSm3RciWQMCFOoj1Ah0s5A3PQajuSKVOM2bSCNBH91rj7Q7szguMjb2FC7576ebJYU9WJtKBQAqgYwPhQ4kpi3xfl1YSXt2ZZVY5LMx7bBBxJvuTvuOmal+Oc+xPDawC3a3khubd5EwAqBZVyUwPXUgnfrv41uzWayaizk5PTAx8cjeoPnrhEX2YSrpWWN4yjDoNUij4jfp5UYAs219IVky6mkMeZCgVx65x+LSMkL5mvTjHMwMkMFoUnnlbOxykcaEa5HI6Y6Ad5Iqr+I8yIqPBdQq96uAqKBplLey6t+Fe853HnUHyvxJrSUshZZXxr/AASHp6uh8ZUdAAxz1qsoqSwwOkIo8eZrW43/AJvN/ZP/APKaVOW+fklZYphpkO2o+p/eV8EfDIre9Il0wtAqHDTSxxjHgWBP+FTVMKEMIrZLEWxagsozFFpKhlRYyR7RRQZCufDJGf2arD0uSf8AWJX/AFcMKfKMH+dPPI9jLm4MpxoDxIDsWcsEYgHqFzjPi1Vv6SLgScTu2HQSlf8AwwE/8tdboCzNy9z/AGMte8MkjyXdIltOJpr2CJ5UBa2RSpYDIDMfWDeQO4r458hSNIlW6vpSTq7O7SRMDGzLq2J7tqZPRpa3QsiY/sjdpMz2sdxnWZY10syY2GBtv4HpUF6R7267O2guzG8ydozOsolf12GzYAEYHcoJrpwlnVNL1/b4fuO/tH30GwYtEP5rmVv7kSL/AOarbFV16HrTRZWvj2czn/eygD6JViiuHrJd18n72MjwZooorMWCo/jHsq35ZEJ92oA/4SakK1eJQa4nTvZSB7yNvrQnuBybxOA297IgbszFcsFYfh0ybMPdsasa/wCX0gLNxW9uJ4ZZESDEx9ZWALTMCxARc9PLvyKU/SxbaeIyOOk6RzD99QD/AIlNafCOS766hWaKPVDuA7SIFGDgj1m23r1U0rKoTlLtWN+PyYhbPBBX0SrI6o2tA7BG/MoJAPxG9Xzy/eq9ja3J9bRAmrx+6LRP9NOapbmTlyexdUuFCs6a10sGBBJHUe6rP9DN8slo0MmCI5ipH/d3K4x/4g+tI6pFW6ZSi848yEs5Qy8l8aiN0VzgtGI/eVOF+aitD0rcAmbXc/eTRqpOkZIj0gYCoOuWyxY5Pd4VD2nLphMzRSagCkkBOQ33EuWVgejLlc+INXPazh0Vx0ZQfmK8rS3jDDTt4akct2PCSbq2ice0A7Z78+t/QfCpOxQyJeYJ1o6n4aRj6g1a3OXC4Zr+2igiUXn6R5gP0UAJBLAbMWPqqD3791QPF+Q3sZJLiAyTJMCJE0BtOe/AOSPd0rSmPwKt5O5torqFv0ZCSLn1QynKlv1WXAPvr4vLuUaL63ZpLcnTJESfuyfaifHskHdH7849+vwq6FtLJhg8cilZIHVgGz0z4EHOD5178BtJYZTJCQY22eJvWWRD+Bs7HHcTvU5yQZSaZNV1au11av8ApoXJEkfd3boR3Oux+lQPHLpRAI7eczwSyD/o04LTwtkH1SM7E5XUpGdXTJrd7WVbpmsQY2B9bS2qOPPVWb8X7PzrQ4xCqFSc9s0q62X2nOvUT4L5BcDaoZJ9QcCE8WEuB2wAUxTjQyFSfVikYkY7tJ01JWikDsJC8MqgaoblO1hbOwZD7SKfIH3028F4JNxF1MtvIFAx20gCEgY6n2pPLOadOOclKkcctmoF1anVEW3DgZ1RN3BWBOMdDg1ACrytyTPMw7ZTBChGwYSRSd/qRyqdI8+7wpm9IHF44jAh3Mbh9P7raf4Gmfl7jCXduk6ZAcbqfaRhsyMO5lbIPuqr+ZeFNePK4cKXuNQZuiwwoyFttzuybd5ak3yeNhGok1HCGXg8qOqzY2XQmT4RKZXb3FkHxNc68Rue1lkkPV3Zz+8xP86vfmy4js+FOISQq2wjQtszPckZJH5tKlv3qorhdn20qR7jUwBKqzkDvIVd2wMnA8K9H0WvsqlN/XmGMJItzli0uFtYhYcQAZbbU9szRse3bDdnokA7Nd9znrSH6SzIL1o5WiaSNFVjDGIlyRqOQCckasZpyu7vhc8XZ316sk0YCxzpbyRTrp2AfqHx5gVWvCrL7RdxQglu0mVNR6kFgMn92naNe3K2Xlny/ctLjB0xyJZdlBGn+rtoEP7QQu31kFNFR/BR6rMPxyMR7gdK/wCFRUhXnZvuk2NQUUUVUkK+TX1WMVAFD+nHhmBBKB+jkkhb3EiWP/CxHwqE9Gl9MEnhtrZZ53KsGlZewiVMkSFW6sGOR/yq2PSjwXt7WdAMs0XaJj89uSce9kYj92uf+VeMPa3CSR6N/UYSDMZR9mD/AKvf8K9FpP62jcPNf7Ey2kN3PPJs0dvJd3N329wrx9oNLaAsucaHOz742UAAVHeijinZXwiY4S5QxE+DHdG+DgfOnbiXLD3g7S94iPswXtAtuh+yxKvq7Ox0/hxjBOc7VTjtokJjYkK/qP0Pqn1Wx3HYGnaZ+PTKqTy/hhL0X4ES2eS7+ebySAJKowkpJ26JLgrIh8M7/Xwpi5D5l1xxxSbYthIreIVnVh8NI+daXCOKrf2Bbs0l7ZMtG2cdtEB2igjcEqA6/Go6K4giEIBwqAqm+T2UhIdGPeVLHfvDL515K2EqrXkU04T7s7MafR3CZIpL5/0t65k/ZiXKxIPIINWPFzTeRSDy/dX1pAlslot1HDmOOaOdEyqHADq4yrDGDjPSt504pce28FjH39nm4nx5MwCIf3WpxsPn0nzWy2M4maNZpInEOQDIX0nToAGonPeKTf8AI0l7aRTmKOztSsZxHj7RPqABLMNokJ3wMsR1Ipyi4LbWaSTIjTXBX1ppmLyNnbdj7K79FwK0LMdhZ/ZNQeOGNCjDcgdoPVPjgdPIVVzw8DI1OUXLyILg3Ksc7tbIzQIqMyGPHqsrLjIOzjc5B65rHGLlrW64fDfQwRpHcGX7VCoWORUidRqQDVGQzrnOV3zmmLkudRcTNv7G2xHV/P8AZr7F2s/GHJGUtbMRkbEa7l9RB/3ca7frVZZwLHW2nV1DowZWGQykEEeIIr0NJL8sIjl7CaSzkY5KKA9ux/WiJwPepWvR+M8SgVjNa286IN5IZ+y6DqySjC/3jU4wBHcTunsL+RIlzFeqZQO6ORAe1P76hT78mlfkK8kupezOdGkGVu5Y1OcZ8WY//wBipyfjP2idmkXsZQpjCllfslI9dsjYtg4A8WHhUhwhIbezYCNYYW1OxyS5hjHrM7HqW2QftVmUXbYlkyPM587IQPTTxjUIbcdWJuHHgGGmJT7ox9ag/RnwCSaVpljutCeqs1s0atG+xydZGoadiB40t8ycXa7upbhtjI5IH5V6KvwXA+FWdy/wk2scWO3t2bAW8tH+0W0pY7CaPHq7nGcd3WvW2L7PplWuX9MYt2Y9JMc8FsftMlneB/UjlZFju4yd8+oSGwAc0seiKy1XxlxkW8TSD9ojSg9+W+lR/pFuXa7eOWOBZYSUkeBdIlO3rsO44xt76sX0IcG02/aEb3E2f93b9P8A4rCqT/o6Nt8y/f8AwTzIt6xg7ONE66VC59wxXvWBWa86OCiiigAooooAj+MxZTUBkxnWB449ofFSw+Nctc8cG+yXssQ/R51xnuKPuuP4fCus2qmfTPy3qhEyj1rY7+cMh2P7j5Hurp9L1Hh29r4exSayiF5Hs/8AKVtHBPIy21o6Kba2Q9pKZX2lkP5ck5PdhjtUV6U1sleGO17ISRiRJBBkoAr+qGJGWfrmlPgnEDDMr6pVXOH7JyjlCfWAbuyKta941Z2Fik9rBGj3UOIo5F1zetkNJK5JLJjoBjJNdK2EqL1KOWnwlss+eSieUKXou5m+zTmCRtMM7Lhu6KUexJ7s+q3kadOduVJ5CZ7VSwye1hX2o37yv5lPUY7iKpOrd5C5qF3AbObDXHZlEDNpFwgBKoW7pEO6ms3WNArF4kfxFyipx7WOPDyYpu1jlxDKIjcL3xvgKcg+wTow3fgnyNOF5NvjPTz8apTjvb2oKBu0jYAFwCNwN1kU7qw6b1P8L4rJNBaTQsftMf3cqn2ZFBxg/IEHzNecrm4txaKwuxmOCwm3HTINKN7GLe9aM/oL6HSg/Cs8QPq9MLrTfHeVNTS8xoOsOCOoLbg15cSkt76MwyqyhsEHVurA5VlbqrA7g1pwnua4z2wmafAmS3hnnlBjQEltSlCFjXwIB65x40clQP2LTyArLdyGZgeqq2BGp90ar8c1Dy2skkircTvdW8bAqjqkQkK+y0mgEyAHcdAeuKZm48uMmID3Mf6VZbENkkr4OfOl/nXM/s4MMDK8ozgOVOrR7sbe81oXfEXjmlubgFUjjPYxAjZmHtNn2iRt8aSODX1xNlR0LamkbOhSereBO58/dWa21vEUuTLZd5Y5JzgXLc1zcS3U2qK0aRpCzbNIrMWVVHXfI3+VaXpf5mwv2OPZ30tOB0RFGY4PhnU3nUrxbja8LtMag8rsXt0YesSwH30o7gu+lfd8Kit7O4u5HMaSTyHLuVUsd9yxx512uk6BQ/qz4X6loRUFhcsYvR7yb9uL6wRHpZFcOgKyYBVihOWTuOPEVHC5v+FTPGHlt3yQQPZbH4gCNLDwNWUvJtrdyRaICLXsAiNBhZYpdtZudR1alI7x3nO9VZzDxSdz9nlnaaO3d0jJOdgcZB6kEKMZrp0WvUWNcrzTXH15l2sI0YY5LiYKMvLNJjJ3LM56k+85rqflPhawRhF9iJFhTz7P2m+L5+QqlfQ1wMvM90RtFhIsjYzSd/7iZY+8V0LaQBEVB0UY/wCdYOr3qU1WuEXrXmeorNFFcYYFFFFABRRRQBgiorj9iHjJK6wFZXXGdcbDDr5nG48wKlqw1CeHkDkjm/gJsrp4Scps8T9zxt7LD+B8wa1uC2X2meKFpVj1nQHkJ0r1IHlk7d25q+PSXyaLqHQgAkUs1ufM7vCfJsal8DkeFc8SoVJVgQQSCDsQRsQR3HNet0WpWoq59pfWREo4Za/EuHTJbwcJt7eGWV7YvceyTFIZMiQyA4XCgjc94+Ne8f4DcWEqrNhXwHRkcMCM7MrL5j6VK8s8WjWxvLQa1uLloxEUGTJ6wHZMe4HP1PuM+OWFAThkYSW7fS93OfWS1jXfs0PcQCc+JPnsiE5aeTjPjO/v9X8PLAYyb3KXOUd3piunEV1solOBHOB0WTIwkncG6Hb3VMcf5fnQmW2MkgUDXDgLPF5qFH3inuIz8aqXmLgwt5mSOVLiIBWEse64fOkNjZW26Zpg5T9Ik1sEinBnhX2TnE0X9m/h+qcisms6Yro99Hy+v0KySksMZOVr1Lq9WK5aRQ6kH12Qh1GQWxjOcYwe803pyotyZITPcWzxthkjZSSvQOjspYow367EkV92XF7fiMeY5CzDcSRYjuoz+vH+MeOMg+FaUsHEI54Zo3juUifGUbRIUbZkZD88dxFcB12U+zLJEO6vbkkr/lK3t7crNJc3RJCxoZNLs3coMYUnzJzgUkc62NtYTW6wx4l065fvJHGTsFGonG+d+vSm7i8V/NfPJGI4YY10o8zY0g+04UHOSdsnGwraWWKzQzTTB2PWe49WMfqwxdWH7PX8xqO2dvsxRM3KzKWwm8E5fmumFxMZLeEtkszOZJCfwxoxJOenT3ZrZ5q4za8OPqhpJwPu7dpNYQ9RJPjYEdRH57+UFzX6U2cstnqBOxuJP0pB7o19mEfWq9tLKa4kKxI8shBYhQWY43LHvPvru6HpXYu+54X18gilFYW7PrifEJbqZpZWLyOcsdz9B0A8BVhcuwHh6vHJK32S+VOyvrXUezkTcKQNxvkFepx78b3KHDGsUfRMiG7jTsLpkGlJUOWt5Q+ezJ3G+M4PfRzXzDNw1oni7KOe4iY3NupEkSSKQFnQD2GPXz789a13X+M/BrW3l9Y2wXSxuyE9IvGIytuIrpZrrQRcTW5ZI5FHsa8HBfHWkXh9m80iRRKWkdgqqO8k/wAP+deUshZizHJYkk+JJyTVyeiPk5o1FxICs8y/d+MUR6yeTv0XyyfGtM5R0VHvI+8x/wCR+AJbQpGu6QgqG/PIf0kn971R5A+NNYFfEEQVQqgBQAAB3AdBXpXlZzc5OTHpYCiiiqgFFFFABRRRQAUUUUAeF3bCRSrDY+HUHuI8CDuDVL+lTkZpC1zCv36rmVFH6ZR/pUH5h0ZR7/fd9at9ZiQd4YHKsOqnxH8x0Ip+nvlTNSiQ1k43B7xTlytzmba2uIVDJcSuGS4Vl1FgR6smvI0dfmffTZ6RvR0WZp7VAs27SQL7Mg75IfP8ydf51EykEg7EHBB616mE6dZWIw4svbhPAbUcOnt2kVlR45b64BBDEYlZFI64UKu35z31W91yZLLFJeRrFb27B5IYpZQJDGuTlQdzt4/0qAg4zOlvJao5EErBnTbBK4xv17ht5Cn+SG34vxGy7OQ6OwUTQsuOzEI3RTnDajtt45zWPw7dNJy7tnl5xnj3e8tlMrhWkhcMNcTjBU7owB6Ed+CKf+W/SnKjKLte0A27ePCTqPP8Mo8iKjfSnzAbm6MYLdlEcKkkSxvGcAFNhkqMZGfE+VQfKvAjdzGMasLG8jaQCxCLnAyQASdsk4rVONd1HfdHG3yK8PCH/mn0rDVi1BlYf6eZcKv9nF0B/Wbeqz4pxSa4cyTyNI572OfkOijyFenHuG9hMyDLID6jkYDDA3Hc3XGRscU28H5etIrOPiDv9rMcsfbwKMJGjnBEmfWJHdjbOAQRmqwjRpoKUVnPHr/gndsWeCcAkuUmlXSIoFDSuzBcAnoudi5wcCrS4PywtvFHJaTRCcv2ljLqw90hTU8Mq9NsEbdMCs8fgihNw0oeTh19GjPLDEiJBuBAUx7ewAO3UDxpD41zBFFCLOykeSAMsqyyrpkjlBOTCRgoDtnbx8ayynZq9o7L8vfn8fL0J2Q2c6+kQNE0QSORZ0IlglRlkt5VODkjAfcZHeMdaqbNZdySSTkk5JO5JPXPjT9yB6PmuSk9yrCA/o4xtJOR4d6R+L/KtkYU6KvL/wBlW3JmfRpySbhluZ0JhDfdR9DO47v7NerGuhOHWfZrvu7bscY+AHcoGwHhXjwnhoiA2XVpCgKMIijoiDuUfX6CTrzer1UtRPL4HRjgwKzRRWUsFFFFABRRRQAUUVoXjzg5Tsyvg2oH5gEfSqyl2rIG/RUP/lKYdYk/dkP80FfS8XPfGR+8v9aQ9XWuf0L+HIlqKjV4qPyn6fyr6/ykPCo+20+v5MPDl6GxeWiyDDDvyCNiD4g9xqsufvR1HcZkyIp+6YDEcngJgPYb9cbHv8KsM8VH5T9K1ZeOL00A+RZP606jqMa5d0H+TB0yfkcs8c4LPaSGK4jKN3Z9lh4qejD3VoxyFSCCQRuCDgj3EdK6S43YrcJ2bW8bwnrG7nbzjZV1RN7jjyHWqw476NSSTYuXPU28pVZx+wc6ZR5g/WvT6PrFV67Z7MROmUCvZ5mdizkszHJJOSSe8nvpw5O5rgtYkSRJdSTM79np0zI8egpJk52BJHUfGlG6tXjcpIjI46qwKsPga+YomYhVUsx6BQSfkK6d1VdleJPYUtiW5suo5JyYZWkjAATKFFRRssaqTsFUAZ7zk198rcxG0MwKCWKeFo5IycBs+yc46g/xNbPDuQeITYK2zqD3yFY/o5B+Qqdh9EN6faeFfjIx+iY+tYrNZoq4eHOxY+P8F1CTeyEu44vO8SQPK5ij9iMn1Vyc9O/41r2lpJK6xxozuxwFUEk/AVY0HohlDDtZgEz62hCWx5aiBT9y9w2ysgUQNCOjOVYzSftSY9Qfqpj31mt65o644qab+Qxaex+Qscj+jEIwkulWWYbiHOYovOVh7bfqD4+NXDYWAj39pyMFj4DuAGyqO4CvjhV3A64gZCo7l7vh1rfFcW7VT1D7pPJKj2n1RWKKSSfJU+J+n9KzivqigAooooAKKKKAA15yMB1r6Zc1Gngo/DLMv+8Zvo+apPuxsgPOfGdqW+alJiVVYKWkVQTp0g77tq6hfawOpApkbg7/APaHP7Sxn+Civg8Gk2zIpx0yn/Ouc6rFLPaaFZHGBMkUjh4ZdiXV9LkHH3gLKpAGc4Yjbv8AKve6tWC20CydVkzL3ZCdcZxuzdPLbFNn+RTgA6MKcgaenXp4dfrXy/LyEAFIyApUDSMAN1A22BquLf8Aw/y/kt3x9SG4qpWDCnJGkddzjHee8+dQttOB1DD3qf5bUy8x2nZxZJ21AfxqDhpPj20yxx8RirjYskjaXi+fwVv6VJdsjjDRah+sAPl3j31GW9b8VM+13Pzx+BV0RRrcQ5et7lQtxEsoBypfd1HgH2Yj3k1lLSG1UrDDFGNsaAFZskA4IG5G/U+dSkded3Z6w2T4bYGfVOcA93/OmwslLHiSbXx/bgVOKS9lGOGX4cAKARk9+W09QTjIwRjfJzW/JWnY2enBXPUnGATvtgn3Y65rbdH8APef6UTcG8QXyRWGfM1Lmlvi3Q1PXSv+YfBf6ml/iUJP4z8hSvAtfETQpw9SF4HMUvIipwS2D5g56+NWiLhvKq04RZsLuE7Ea+7u2PdTLxGKb7VEY45yisrO6yIIyMMujQ0g9UZ1sdJOwAzna0Izjs20Vtw9+RlM79wX5n+leEt/KPwIf3j/AEqA4hYXBuGZNWO1haNw+ERFwJUZdW+oavwnOsdMbbYtpBdTuSexeOMKNW2pe01YGfV2K799MbmltJi4pN8HtccysntQE/ssp/iRXtwfmMXDaVhlHixA0j45qE5btPuoY7okyBAG1NnLebZ3pyhiCjCgADoBtTqHZLdy2Js7Ftg9QazWAKzWwzhRRRQAUUUUAFFFFABRRRQB43NurqUdQysMEHcGl9+UUH6KSRPIkOP8WTTNRSrKYWfeRZSa4FpOXpR0lU+9D/Jq2o+ESDq6/BT/AFqbopP2Kr3/ADLeLP1I+Lh2OrE+4AVspbKO75170VeOlqj5FXJs+QtQfFeBSSvrW4dBj2SAy/DoR86nqKZKuMlhkKTW6FyLl+Udbj5J/VjXsOXQfadj8FH8BU7RVFp4L1+bJcmyMtuDRpuuc+O2a2hajzrZoqPstXoHczUa082+leMnDif9Iw+Cn+VSNFH2Wr0BTkhdu+Xnf/TfNP6EVM8PidUCyNrYfixjP1NbNFXrpjX90mVkpchRRRTSgUUUUAFFFFABRRRQAUUUUAFFFFABRRRQAUUUUAFFFFABRRRQAUUUUAFFFFABRRRQAUUUUAFFFFAH/9k="/>
          <p:cNvSpPr>
            <a:spLocks noChangeAspect="1" noChangeArrowheads="1"/>
          </p:cNvSpPr>
          <p:nvPr/>
        </p:nvSpPr>
        <p:spPr bwMode="auto">
          <a:xfrm>
            <a:off x="207434" y="-1790700"/>
            <a:ext cx="37973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" name="Picture 18" descr="http://www.ethiovisit.com/directory/uploads/images/education/university/975/default-AddisAbabaScienceandTechnologyUniversity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565" y="1601432"/>
            <a:ext cx="1735652" cy="17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 descr="http://uni-collaboration.eu/sites/default/files/styles/medium/public/ASTU%20Logo.gif?itok=DJ9zwrT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13" y="3520360"/>
            <a:ext cx="2053353" cy="1547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Minus 41"/>
          <p:cNvSpPr/>
          <p:nvPr/>
        </p:nvSpPr>
        <p:spPr>
          <a:xfrm rot="5400000" flipV="1">
            <a:off x="7009936" y="4515826"/>
            <a:ext cx="5051398" cy="90155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Minus 42"/>
          <p:cNvSpPr/>
          <p:nvPr/>
        </p:nvSpPr>
        <p:spPr>
          <a:xfrm rot="5400000" flipV="1">
            <a:off x="878191" y="4697910"/>
            <a:ext cx="4546778" cy="60961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4" name="Picture 13" descr="Description: D:\Abebe_AMGS_desktop\EAS Logo\EAS log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891" y="5219327"/>
            <a:ext cx="2336797" cy="1073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Minus 45"/>
          <p:cNvSpPr/>
          <p:nvPr/>
        </p:nvSpPr>
        <p:spPr>
          <a:xfrm>
            <a:off x="3061311" y="2353786"/>
            <a:ext cx="5830485" cy="55743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47" name="Picture 2" descr="C:\Users\most1\Desktop\Doc from DG\ESSTI Final 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276853"/>
            <a:ext cx="1434180" cy="1420455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48" name="Picture 2" descr="EBTi log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35" y="3057525"/>
            <a:ext cx="3441700" cy="152400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49" name="Rectangle 48"/>
          <p:cNvSpPr/>
          <p:nvPr/>
        </p:nvSpPr>
        <p:spPr>
          <a:xfrm>
            <a:off x="-678602" y="1082040"/>
            <a:ext cx="7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  </a:t>
            </a:r>
          </a:p>
        </p:txBody>
      </p:sp>
      <p:sp>
        <p:nvSpPr>
          <p:cNvPr id="50" name="Rectangle 12"/>
          <p:cNvSpPr txBox="1">
            <a:spLocks noChangeArrowheads="1"/>
          </p:cNvSpPr>
          <p:nvPr/>
        </p:nvSpPr>
        <p:spPr>
          <a:xfrm>
            <a:off x="1280592" y="367652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Background …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94139" y="1088510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Institutes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0142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 txBox="1">
            <a:spLocks noChangeArrowheads="1"/>
          </p:cNvSpPr>
          <p:nvPr/>
        </p:nvSpPr>
        <p:spPr>
          <a:xfrm>
            <a:off x="1280592" y="100360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Background…(STI policy Of Ethiopia (2022)) </a:t>
            </a:r>
          </a:p>
        </p:txBody>
      </p:sp>
      <p:sp>
        <p:nvSpPr>
          <p:cNvPr id="15" name="Minus 14"/>
          <p:cNvSpPr/>
          <p:nvPr/>
        </p:nvSpPr>
        <p:spPr>
          <a:xfrm rot="5400000">
            <a:off x="7576886" y="3746814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Minus 15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>
                <a:solidFill>
                  <a:prstClr val="black"/>
                </a:solidFill>
              </a:rPr>
              <a:pPr/>
              <a:t>2/14/23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9940" y="6521977"/>
            <a:ext cx="8943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From Facilitator to Main Actor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96185" y="1060400"/>
            <a:ext cx="2929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Ethiopian STI Policy 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89018" y="1364198"/>
            <a:ext cx="10734080" cy="4724400"/>
            <a:chOff x="716068" y="1752600"/>
            <a:chExt cx="7818332" cy="4495800"/>
          </a:xfrm>
        </p:grpSpPr>
        <p:sp>
          <p:nvSpPr>
            <p:cNvPr id="24" name="Rectangle 23"/>
            <p:cNvSpPr/>
            <p:nvPr/>
          </p:nvSpPr>
          <p:spPr>
            <a:xfrm>
              <a:off x="3874501" y="1752600"/>
              <a:ext cx="1383773" cy="68585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Technology Transfer 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5" name="Right Arrow 24"/>
            <p:cNvSpPr/>
            <p:nvPr/>
          </p:nvSpPr>
          <p:spPr>
            <a:xfrm rot="5400000">
              <a:off x="4236339" y="2697241"/>
              <a:ext cx="771961" cy="254382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016440" y="3199836"/>
              <a:ext cx="1830006" cy="1143589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 Job creation 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     Wealth creation 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prstClr val="white"/>
                  </a:solidFill>
                </a:rPr>
                <a:t>       GDP contribution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67750" y="2023529"/>
              <a:ext cx="1094442" cy="87544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Cooperation and relation 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39366" y="2819144"/>
              <a:ext cx="1142405" cy="76289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dirty="0">
                  <a:solidFill>
                    <a:srgbClr val="FF0000"/>
                  </a:solidFill>
                </a:rPr>
                <a:t>Research and Development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16068" y="4190846"/>
              <a:ext cx="1569796" cy="99101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Social , Cultural and Environmental Issues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044058" y="5487015"/>
              <a:ext cx="1578261" cy="76138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Innovation and Entrepreneurship Development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037100" y="5213659"/>
              <a:ext cx="1711613" cy="9139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2000" dirty="0">
                  <a:solidFill>
                    <a:srgbClr val="FF0000"/>
                  </a:solidFill>
                </a:rPr>
                <a:t> Quality  and  IP System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14910" y="4115312"/>
              <a:ext cx="1219490" cy="91396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dirty="0">
                  <a:solidFill>
                    <a:srgbClr val="FF0000"/>
                  </a:solidFill>
                </a:rPr>
                <a:t>Finance &amp; Incentives system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96931" y="1752600"/>
              <a:ext cx="1477292" cy="838431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>
                  <a:solidFill>
                    <a:srgbClr val="FF0000"/>
                  </a:solidFill>
                </a:rPr>
                <a:t>Human Resource Development</a:t>
              </a:r>
            </a:p>
            <a:p>
              <a:pPr>
                <a:defRPr/>
              </a:pP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 rot="9236807">
              <a:off x="5737744" y="3494421"/>
              <a:ext cx="1533999" cy="205453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7" name="Right Arrow 36"/>
            <p:cNvSpPr/>
            <p:nvPr/>
          </p:nvSpPr>
          <p:spPr>
            <a:xfrm rot="7561720">
              <a:off x="5602871" y="2812022"/>
              <a:ext cx="678298" cy="257465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 rot="976468">
              <a:off x="2098481" y="2725689"/>
              <a:ext cx="2048929" cy="217539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 rot="21064226">
              <a:off x="2261196" y="4249764"/>
              <a:ext cx="1745212" cy="187325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ight Arrow 41"/>
            <p:cNvSpPr/>
            <p:nvPr/>
          </p:nvSpPr>
          <p:spPr>
            <a:xfrm rot="11538574">
              <a:off x="5796329" y="4421982"/>
              <a:ext cx="1478497" cy="200921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Right Arrow 42"/>
            <p:cNvSpPr/>
            <p:nvPr/>
          </p:nvSpPr>
          <p:spPr>
            <a:xfrm rot="16200000">
              <a:off x="3994593" y="4801134"/>
              <a:ext cx="1143588" cy="228173"/>
            </a:xfrm>
            <a:prstGeom prst="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Right Arrow 43"/>
            <p:cNvSpPr/>
            <p:nvPr/>
          </p:nvSpPr>
          <p:spPr>
            <a:xfrm rot="14501542">
              <a:off x="5179071" y="4648865"/>
              <a:ext cx="920008" cy="197338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783821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CD2A1-1CE0-4355-B3C3-7DBCF3C9198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" y="906450"/>
            <a:ext cx="11100021" cy="576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524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4"/>
          <p:cNvSpPr/>
          <p:nvPr/>
        </p:nvSpPr>
        <p:spPr>
          <a:xfrm rot="5400000">
            <a:off x="7576886" y="3746814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inus 5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From Facilitator to Main Actor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99655" y="1672803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Health Research Institutes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4620" y="1655348"/>
            <a:ext cx="111344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                            </a:t>
            </a:r>
          </a:p>
          <a:p>
            <a:r>
              <a:rPr lang="en-US" b="1" dirty="0"/>
              <a:t>A) </a:t>
            </a:r>
            <a:r>
              <a:rPr lang="en-US" b="1" dirty="0" err="1">
                <a:solidFill>
                  <a:srgbClr val="FF0000"/>
                </a:solidFill>
              </a:rPr>
              <a:t>Armauer</a:t>
            </a:r>
            <a:r>
              <a:rPr lang="en-US" b="1" dirty="0">
                <a:solidFill>
                  <a:srgbClr val="FF0000"/>
                </a:solidFill>
              </a:rPr>
              <a:t> Hansen Research Institute (AHRI)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AHRI is a Biomedical research Institute in Ethiopia which is working in tuberculosis, HIV, malaria, </a:t>
            </a:r>
            <a:r>
              <a:rPr lang="en-US" dirty="0" err="1"/>
              <a:t>Leishmaniasis</a:t>
            </a:r>
            <a:r>
              <a:rPr lang="en-US" dirty="0"/>
              <a:t>, training and research capacity building.</a:t>
            </a:r>
          </a:p>
        </p:txBody>
      </p:sp>
      <p:pic>
        <p:nvPicPr>
          <p:cNvPr id="12" name="Picture 2" descr="http://ahri.gov.et/images/headers/Compound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7421" r="71445" b="50000"/>
          <a:stretch/>
        </p:blipFill>
        <p:spPr bwMode="auto">
          <a:xfrm>
            <a:off x="2844799" y="3320191"/>
            <a:ext cx="2593684" cy="11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PHI lo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8566" r="4561" b="8947"/>
          <a:stretch/>
        </p:blipFill>
        <p:spPr bwMode="auto">
          <a:xfrm>
            <a:off x="5588001" y="4546818"/>
            <a:ext cx="2110873" cy="190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20961" y="4422828"/>
            <a:ext cx="1168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  B) </a:t>
            </a:r>
            <a:r>
              <a:rPr lang="en-US" b="1" dirty="0">
                <a:solidFill>
                  <a:srgbClr val="002060"/>
                </a:solidFill>
              </a:rPr>
              <a:t>Ethiopian Public health institute (EPHI</a:t>
            </a:r>
            <a:r>
              <a:rPr lang="en-US" b="1" dirty="0"/>
              <a:t>)</a:t>
            </a:r>
          </a:p>
          <a:p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17152" y="1082040"/>
            <a:ext cx="5211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Key Institutions and Supportive Structure</a:t>
            </a:r>
          </a:p>
        </p:txBody>
      </p:sp>
      <p:sp>
        <p:nvSpPr>
          <p:cNvPr id="16" name="Rectangle 12"/>
          <p:cNvSpPr txBox="1">
            <a:spLocks noChangeArrowheads="1"/>
          </p:cNvSpPr>
          <p:nvPr/>
        </p:nvSpPr>
        <p:spPr>
          <a:xfrm>
            <a:off x="1280592" y="86295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Research and Innovation Ecosystem …</a:t>
            </a:r>
            <a:endParaRPr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85029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inus 28"/>
          <p:cNvSpPr/>
          <p:nvPr/>
        </p:nvSpPr>
        <p:spPr>
          <a:xfrm rot="5400000">
            <a:off x="7576886" y="3746814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0" name="Minus 29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1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76491" y="1534870"/>
            <a:ext cx="4690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Industrial Research Institutes(IGRI’s)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1375" y="1491349"/>
            <a:ext cx="10668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latinLnBrk="1">
              <a:lnSpc>
                <a:spcPct val="15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lvl="1" latinLnBrk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Institute currently under operation </a:t>
            </a:r>
          </a:p>
          <a:p>
            <a:pPr marL="800100" lvl="1" indent="-342900" latinLnBrk="1">
              <a:lnSpc>
                <a:spcPct val="150000"/>
              </a:lnSpc>
              <a:buAutoNum type="alphaUcParenR"/>
            </a:pPr>
            <a:r>
              <a:rPr lang="en-US" dirty="0"/>
              <a:t>Textile industry development institute;</a:t>
            </a:r>
          </a:p>
          <a:p>
            <a:pPr marL="800100" lvl="1" indent="-342900" latinLnBrk="1">
              <a:lnSpc>
                <a:spcPct val="150000"/>
              </a:lnSpc>
              <a:buAutoNum type="alphaUcParenR"/>
            </a:pPr>
            <a:r>
              <a:rPr lang="en-US" dirty="0"/>
              <a:t> Leather industry development institute;</a:t>
            </a:r>
          </a:p>
          <a:p>
            <a:pPr marL="800100" lvl="1" indent="-342900" latinLnBrk="1">
              <a:lnSpc>
                <a:spcPct val="150000"/>
              </a:lnSpc>
              <a:buAutoNum type="alphaUcParenR"/>
            </a:pPr>
            <a:r>
              <a:rPr lang="en-US" dirty="0"/>
              <a:t> Metal industry development institute;</a:t>
            </a:r>
          </a:p>
          <a:p>
            <a:pPr marL="800100" lvl="1" indent="-342900" latinLnBrk="1">
              <a:lnSpc>
                <a:spcPct val="150000"/>
              </a:lnSpc>
              <a:buAutoNum type="alphaUcParenR"/>
            </a:pPr>
            <a:r>
              <a:rPr lang="en-US" dirty="0"/>
              <a:t> Food, beverage and pharmaceutical industry development institute;</a:t>
            </a:r>
          </a:p>
          <a:p>
            <a:pPr marL="800100" lvl="1" indent="-342900" latinLnBrk="1">
              <a:lnSpc>
                <a:spcPct val="150000"/>
              </a:lnSpc>
              <a:buAutoNum type="alphaUcParenR"/>
            </a:pPr>
            <a:r>
              <a:rPr lang="en-US" dirty="0"/>
              <a:t> Chemical &amp; construction input industry development institute;</a:t>
            </a:r>
          </a:p>
          <a:p>
            <a:pPr marL="800100" lvl="1" indent="-342900" latinLnBrk="1">
              <a:lnSpc>
                <a:spcPct val="150000"/>
              </a:lnSpc>
              <a:buAutoNum type="alphaUcParenR"/>
            </a:pPr>
            <a:r>
              <a:rPr lang="en-US" dirty="0"/>
              <a:t>Meat &amp; Diary industry development institute </a:t>
            </a:r>
          </a:p>
          <a:p>
            <a:pPr lvl="1" latinLnBrk="1"/>
            <a:r>
              <a:rPr lang="en-US" dirty="0"/>
              <a:t> </a:t>
            </a:r>
          </a:p>
          <a:p>
            <a:pPr lvl="1" latinLnBrk="1"/>
            <a:endParaRPr lang="en-US" dirty="0"/>
          </a:p>
          <a:p>
            <a:pPr marL="628650" lvl="1" indent="-171450" latinLnBrk="1">
              <a:buFont typeface="Wingdings" panose="05000000000000000000" pitchFamily="2" charset="2"/>
              <a:buChar char="ü"/>
            </a:pPr>
            <a:endParaRPr lang="en-US" dirty="0"/>
          </a:p>
          <a:p>
            <a:pPr lvl="1" latinLnBrk="1"/>
            <a:r>
              <a:rPr lang="en-US" sz="1200" dirty="0"/>
              <a:t> 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6491" y="4847762"/>
            <a:ext cx="8426596" cy="152349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3" latinLnBrk="1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</a:rPr>
              <a:t>Institute planned to be established in the near future </a:t>
            </a:r>
          </a:p>
          <a:p>
            <a:pPr marL="1714500" lvl="3" indent="-342900" latinLnBrk="1">
              <a:lnSpc>
                <a:spcPct val="150000"/>
              </a:lnSpc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Industrial development capacity building institute;</a:t>
            </a:r>
          </a:p>
          <a:p>
            <a:pPr marL="1714500" lvl="3" indent="-342900" latinLnBrk="1">
              <a:lnSpc>
                <a:spcPct val="150000"/>
              </a:lnSpc>
              <a:buAutoNum type="alphaUcParenR"/>
            </a:pPr>
            <a:r>
              <a:rPr lang="en-US" dirty="0">
                <a:solidFill>
                  <a:srgbClr val="FF0000"/>
                </a:solidFill>
              </a:rPr>
              <a:t>Industrial R&amp;D and technology transfer  institute;</a:t>
            </a:r>
          </a:p>
          <a:p>
            <a:pPr lvl="1" latinLnBrk="1"/>
            <a:r>
              <a:rPr lang="en-US" sz="1200" dirty="0"/>
              <a:t> </a:t>
            </a:r>
          </a:p>
        </p:txBody>
      </p:sp>
      <p:sp>
        <p:nvSpPr>
          <p:cNvPr id="37" name="Rectangle 36"/>
          <p:cNvSpPr/>
          <p:nvPr/>
        </p:nvSpPr>
        <p:spPr>
          <a:xfrm>
            <a:off x="-678601" y="108661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lvl="1" latinLnBrk="1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38" name="Rectangle 12"/>
          <p:cNvSpPr txBox="1">
            <a:spLocks noChangeArrowheads="1"/>
          </p:cNvSpPr>
          <p:nvPr/>
        </p:nvSpPr>
        <p:spPr>
          <a:xfrm>
            <a:off x="1280592" y="100365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Research and Innovation Ecosystem… </a:t>
            </a:r>
            <a:endParaRPr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Gulim" pitchFamily="34" charset="-127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603086" y="1266092"/>
            <a:ext cx="2651067" cy="4657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Manufacturing Industries Development Institutes </a:t>
            </a:r>
          </a:p>
        </p:txBody>
      </p:sp>
    </p:spTree>
    <p:extLst>
      <p:ext uri="{BB962C8B-B14F-4D97-AF65-F5344CB8AC3E}">
        <p14:creationId xmlns:p14="http://schemas.microsoft.com/office/powerpoint/2010/main" val="274390730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inus 4"/>
          <p:cNvSpPr/>
          <p:nvPr/>
        </p:nvSpPr>
        <p:spPr>
          <a:xfrm rot="5400000">
            <a:off x="7576886" y="3746814"/>
            <a:ext cx="7960220" cy="395756"/>
          </a:xfrm>
          <a:prstGeom prst="mathMinus">
            <a:avLst/>
          </a:prstGeom>
          <a:solidFill>
            <a:srgbClr val="00B0F0">
              <a:alpha val="2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Minus 5"/>
          <p:cNvSpPr/>
          <p:nvPr/>
        </p:nvSpPr>
        <p:spPr>
          <a:xfrm>
            <a:off x="-1625600" y="6316015"/>
            <a:ext cx="15646400" cy="279041"/>
          </a:xfrm>
          <a:prstGeom prst="mathMinus">
            <a:avLst/>
          </a:prstGeom>
          <a:solidFill>
            <a:srgbClr val="00B0F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477001"/>
            <a:ext cx="1630948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6DD94D0E-4BAE-4525-80D5-E219128E1828}" type="datetime1">
              <a:rPr lang="en-US" smtClean="0"/>
              <a:pPr/>
              <a:t>2/14/23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2455" y="6550224"/>
            <a:ext cx="945194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MInT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From Facilitator to Main Actor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82" y="6550224"/>
            <a:ext cx="1288333" cy="307777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87E88F96-1A9F-42AD-8D33-F6BAFB31491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20098541">
            <a:off x="4409626" y="2035933"/>
            <a:ext cx="24752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ICT Village</a:t>
            </a:r>
          </a:p>
        </p:txBody>
      </p:sp>
      <p:pic>
        <p:nvPicPr>
          <p:cNvPr id="11" name="Picture 8" descr="https://img.yumpu.com/38287362/1/358x269/ethiopia-ict-park-presentation-icte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2" t="24296" r="9230" b="7555"/>
          <a:stretch/>
        </p:blipFill>
        <p:spPr bwMode="auto">
          <a:xfrm>
            <a:off x="4013615" y="3124200"/>
            <a:ext cx="4570525" cy="215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1016000" y="1483965"/>
            <a:ext cx="2286000" cy="141163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Business zone</a:t>
            </a:r>
          </a:p>
        </p:txBody>
      </p:sp>
      <p:sp>
        <p:nvSpPr>
          <p:cNvPr id="13" name="Oval 12"/>
          <p:cNvSpPr/>
          <p:nvPr/>
        </p:nvSpPr>
        <p:spPr>
          <a:xfrm>
            <a:off x="1158824" y="4948500"/>
            <a:ext cx="2447977" cy="14523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Knowledge zone </a:t>
            </a:r>
          </a:p>
        </p:txBody>
      </p:sp>
      <p:sp>
        <p:nvSpPr>
          <p:cNvPr id="14" name="Oval 13"/>
          <p:cNvSpPr/>
          <p:nvPr/>
        </p:nvSpPr>
        <p:spPr>
          <a:xfrm>
            <a:off x="9042400" y="5055355"/>
            <a:ext cx="2336800" cy="150125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Assembly &amp; warehouse zone</a:t>
            </a:r>
          </a:p>
        </p:txBody>
      </p:sp>
      <p:sp>
        <p:nvSpPr>
          <p:cNvPr id="15" name="Oval 14"/>
          <p:cNvSpPr/>
          <p:nvPr/>
        </p:nvSpPr>
        <p:spPr>
          <a:xfrm>
            <a:off x="8940800" y="1487835"/>
            <a:ext cx="2540000" cy="140776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Commercial zone</a:t>
            </a:r>
          </a:p>
        </p:txBody>
      </p:sp>
      <p:pic>
        <p:nvPicPr>
          <p:cNvPr id="16" name="Picture 2" descr="http://www.cliparthut.com/clip-arts/60/curved-arrow-6088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8014">
            <a:off x="2781725" y="2650609"/>
            <a:ext cx="1422057" cy="106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cliparthut.com/clip-arts/60/curved-arrow-6088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50750">
            <a:off x="8461147" y="4298162"/>
            <a:ext cx="1485119" cy="11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cliparthut.com/clip-arts/60/curved-arrow-6088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5623">
            <a:off x="7640331" y="1893895"/>
            <a:ext cx="1222159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cliparthut.com/clip-arts/60/curved-arrow-6088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10506">
            <a:off x="3742810" y="4738427"/>
            <a:ext cx="1222159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-678601" y="1082040"/>
            <a:ext cx="8456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latinLnBrk="1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Key Institutions and Supportive Structure For Innovation Development </a:t>
            </a:r>
          </a:p>
        </p:txBody>
      </p:sp>
      <p:sp>
        <p:nvSpPr>
          <p:cNvPr id="21" name="Rectangle 12"/>
          <p:cNvSpPr txBox="1">
            <a:spLocks noChangeArrowheads="1"/>
          </p:cNvSpPr>
          <p:nvPr/>
        </p:nvSpPr>
        <p:spPr>
          <a:xfrm>
            <a:off x="1158824" y="44089"/>
            <a:ext cx="8940800" cy="652462"/>
          </a:xfrm>
          <a:prstGeom prst="rect">
            <a:avLst/>
          </a:prstGeom>
          <a:solidFill>
            <a:srgbClr val="0070C0">
              <a:alpha val="53000"/>
            </a:srgbClr>
          </a:solidFill>
        </p:spPr>
        <p:txBody>
          <a:bodyPr vert="horz" lIns="91440" tIns="45720" rIns="91440" bIns="45720"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Gulim" pitchFamily="34" charset="-127"/>
              </a:rPr>
              <a:t>Research and Innovation Ecosystem ….</a:t>
            </a:r>
            <a:endParaRPr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4409162"/>
      </p:ext>
    </p:extLst>
  </p:cSld>
  <p:clrMapOvr>
    <a:masterClrMapping/>
  </p:clrMapOvr>
  <p:transition/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theme/theme1.xml><?xml version="1.0" encoding="utf-8"?>
<a:theme xmlns:a="http://schemas.openxmlformats.org/drawingml/2006/main" name="1_Lodovico template">
  <a:themeElements>
    <a:clrScheme name="Custom 347">
      <a:dk1>
        <a:srgbClr val="EF9E38"/>
      </a:dk1>
      <a:lt1>
        <a:srgbClr val="FFFFFF"/>
      </a:lt1>
      <a:dk2>
        <a:srgbClr val="808392"/>
      </a:dk2>
      <a:lt2>
        <a:srgbClr val="E0E0E7"/>
      </a:lt2>
      <a:accent1>
        <a:srgbClr val="076D7B"/>
      </a:accent1>
      <a:accent2>
        <a:srgbClr val="EB7700"/>
      </a:accent2>
      <a:accent3>
        <a:srgbClr val="FD7E6B"/>
      </a:accent3>
      <a:accent4>
        <a:srgbClr val="F03131"/>
      </a:accent4>
      <a:accent5>
        <a:srgbClr val="41B5FF"/>
      </a:accent5>
      <a:accent6>
        <a:srgbClr val="1E87CA"/>
      </a:accent6>
      <a:hlink>
        <a:srgbClr val="272A3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  <a:fontScheme name="Oriel">
    <a:majorFont>
      <a:latin typeface="Century Schoolbook"/>
      <a:ea typeface=""/>
      <a:cs typeface=""/>
      <a:font script="Jpan" typeface="ＭＳ Ｐ明朝"/>
      <a:font script="Hang" typeface="휴먼매직체"/>
      <a:font script="Hans" typeface="华文楷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entury Schoolbook"/>
      <a:ea typeface=""/>
      <a:cs typeface=""/>
      <a:font script="Jpan" typeface="ＭＳ Ｐ明朝"/>
      <a:font script="Hang" typeface="휴먼매직체"/>
      <a:font script="Hans" typeface="宋体"/>
      <a:font script="Hant" typeface="新細明體"/>
      <a:font script="Arab" typeface="Times New Roman"/>
      <a:font script="Hebr" typeface="Times New Roman"/>
      <a:font script="Thai" typeface="Kodchiang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Oriel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60000"/>
            </a:schemeClr>
          </a:gs>
          <a:gs pos="30000">
            <a:schemeClr val="phClr">
              <a:tint val="38000"/>
              <a:satMod val="260000"/>
            </a:schemeClr>
          </a:gs>
          <a:gs pos="75000">
            <a:schemeClr val="phClr">
              <a:tint val="55000"/>
              <a:satMod val="255000"/>
            </a:schemeClr>
          </a:gs>
          <a:gs pos="100000">
            <a:schemeClr val="phClr">
              <a:tint val="70000"/>
              <a:satMod val="255000"/>
            </a:schemeClr>
          </a:gs>
        </a:gsLst>
        <a:path path="circle">
          <a:fillToRect l="5000" t="100000" r="120000" b="10000"/>
        </a:path>
      </a:gradFill>
      <a:gradFill rotWithShape="1">
        <a:gsLst>
          <a:gs pos="0">
            <a:schemeClr val="phClr">
              <a:shade val="63000"/>
              <a:satMod val="165000"/>
            </a:schemeClr>
          </a:gs>
          <a:gs pos="30000">
            <a:schemeClr val="phClr">
              <a:shade val="58000"/>
              <a:satMod val="165000"/>
            </a:schemeClr>
          </a:gs>
          <a:gs pos="75000">
            <a:schemeClr val="phClr">
              <a:shade val="30000"/>
              <a:satMod val="175000"/>
            </a:schemeClr>
          </a:gs>
          <a:gs pos="100000">
            <a:schemeClr val="phClr">
              <a:shade val="15000"/>
              <a:satMod val="175000"/>
            </a:schemeClr>
          </a:gs>
        </a:gsLst>
        <a:path path="circle">
          <a:fillToRect l="5000" t="100000" r="120000" b="10000"/>
        </a:path>
      </a:gradFill>
    </a:fillStyleLst>
    <a:lnStyleLst>
      <a:ln w="12700" cap="flat" cmpd="sng" algn="ctr">
        <a:solidFill>
          <a:schemeClr val="phClr">
            <a:shade val="70000"/>
            <a:satMod val="15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250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</a:effectStyle>
      <a:effectStyle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58000"/>
              <a:satMod val="125000"/>
            </a:schemeClr>
          </a:gs>
          <a:gs pos="40000">
            <a:schemeClr val="phClr">
              <a:tint val="90000"/>
              <a:shade val="90000"/>
              <a:satMod val="120000"/>
            </a:schemeClr>
          </a:gs>
          <a:gs pos="100000">
            <a:schemeClr val="phClr">
              <a:tint val="5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80000"/>
            </a:schemeClr>
            <a:schemeClr val="phClr">
              <a:tint val="91000"/>
            </a:schemeClr>
          </a:duotone>
        </a:blip>
        <a:tile tx="0" ty="0" sx="40000" sy="50000" flip="y" algn="tl"/>
      </a:blip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4F38A0555DA42B888A814F7B747C8" ma:contentTypeVersion="2" ma:contentTypeDescription="Create a new document." ma:contentTypeScope="" ma:versionID="b01063b2a0cf328875b82a6d7076f95e">
  <xsd:schema xmlns:xsd="http://www.w3.org/2001/XMLSchema" xmlns:xs="http://www.w3.org/2001/XMLSchema" xmlns:p="http://schemas.microsoft.com/office/2006/metadata/properties" xmlns:ns1="http://schemas.microsoft.com/sharepoint/v3" xmlns:ns2="e04c153b-a11c-455a-abac-fd2056ff5725" targetNamespace="http://schemas.microsoft.com/office/2006/metadata/properties" ma:root="true" ma:fieldsID="df50995ac62259e20dd519ef8939a6e8" ns1:_="" ns2:_="">
    <xsd:import namespace="http://schemas.microsoft.com/sharepoint/v3"/>
    <xsd:import namespace="e04c153b-a11c-455a-abac-fd2056ff572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c153b-a11c-455a-abac-fd2056ff57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2EB63D-FEC8-4CC3-A43B-48EBE9030A0D}"/>
</file>

<file path=customXml/itemProps2.xml><?xml version="1.0" encoding="utf-8"?>
<ds:datastoreItem xmlns:ds="http://schemas.openxmlformats.org/officeDocument/2006/customXml" ds:itemID="{831809DB-5D71-4B5F-ABC9-F1FEA70DE229}"/>
</file>

<file path=customXml/itemProps3.xml><?xml version="1.0" encoding="utf-8"?>
<ds:datastoreItem xmlns:ds="http://schemas.openxmlformats.org/officeDocument/2006/customXml" ds:itemID="{7694B65D-A855-4923-ABB2-19F3F50325C7}"/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1091</Words>
  <Application>Microsoft Macintosh PowerPoint</Application>
  <PresentationFormat>Widescreen</PresentationFormat>
  <Paragraphs>320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Avenir Heavy</vt:lpstr>
      <vt:lpstr>Barlow Light</vt:lpstr>
      <vt:lpstr>Calibri</vt:lpstr>
      <vt:lpstr>Calibri Light</vt:lpstr>
      <vt:lpstr>Nyala</vt:lpstr>
      <vt:lpstr>Power Geez Unicode1</vt:lpstr>
      <vt:lpstr>Times New Roman</vt:lpstr>
      <vt:lpstr>Wingdings</vt:lpstr>
      <vt:lpstr>1_Lodovico template</vt:lpstr>
      <vt:lpstr>Custom Design</vt:lpstr>
      <vt:lpstr> Mutual Learning  Exercise on  Research and Innovation Strategies and Policies   Solomon ( Ph.D.) and Desta Abera Ministry of Education and  Ministry of Innovation of Ethiopia   Addis Ababa, Ethiopia 14-17 February 2023</vt:lpstr>
      <vt:lpstr>                  Content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Conclusion …</vt:lpstr>
      <vt:lpstr>Thank You!!!  አመሰግናለሁ!!!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የሳይንስ ቴክኖሎጂ እና ኢኖቬሽን  (ሳቴኢ) ፖሊሲ</dc:title>
  <dc:creator>Dr. Abiyot Bayou</dc:creator>
  <cp:lastModifiedBy>Alessandro Bello</cp:lastModifiedBy>
  <cp:revision>95</cp:revision>
  <dcterms:created xsi:type="dcterms:W3CDTF">2021-03-05T08:55:57Z</dcterms:created>
  <dcterms:modified xsi:type="dcterms:W3CDTF">2023-02-14T12:09:03Z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0x010100E6C4F38A0555DA42B888A814F7B747C8</vt:lpwstr>
  </property>
</Properties>
</file>